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Lst>
  <p:sldSz cx="18288000" cy="10287000"/>
  <p:notesSz cx="6858000" cy="9144000"/>
  <p:embeddedFontLst>
    <p:embeddedFont>
      <p:font typeface="Calibri (MS) Bold" charset="1" panose="020F0702030404030204"/>
      <p:regular r:id="rId48"/>
    </p:embeddedFont>
    <p:embeddedFont>
      <p:font typeface="Arial Bold" charset="1" panose="020B0704020202020204"/>
      <p:regular r:id="rId49"/>
    </p:embeddedFont>
    <p:embeddedFont>
      <p:font typeface="Calibri (MS)" charset="1" panose="020F0502020204030204"/>
      <p:regular r:id="rId50"/>
    </p:embeddedFont>
    <p:embeddedFont>
      <p:font typeface="Cerebri Bold" charset="1" panose="00000800000000000000"/>
      <p:regular r:id="rId51"/>
    </p:embeddedFont>
    <p:embeddedFont>
      <p:font typeface="Open Sans Bold" charset="1" panose="020B0806030504020204"/>
      <p:regular r:id="rId52"/>
    </p:embeddedFont>
    <p:embeddedFont>
      <p:font typeface="Canva Sans Bold" charset="1" panose="020B0803030501040103"/>
      <p:regular r:id="rId53"/>
    </p:embeddedFont>
    <p:embeddedFont>
      <p:font typeface="Canva Sans" charset="1" panose="020B0503030501040103"/>
      <p:regular r:id="rId54"/>
    </p:embeddedFont>
    <p:embeddedFont>
      <p:font typeface="Source Sans Pro" charset="1" panose="020B0503030403020204"/>
      <p:regular r:id="rId55"/>
    </p:embeddedFont>
    <p:embeddedFont>
      <p:font typeface="Calibri (MS) Bold Italics" charset="1" panose="020F07020304040A0204"/>
      <p:regular r:id="rId56"/>
    </p:embeddedFont>
    <p:embeddedFont>
      <p:font typeface="Garet Bold" charset="1" panose="00000000000000000000"/>
      <p:regular r:id="rId5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slides/slide28.xml" Type="http://schemas.openxmlformats.org/officeDocument/2006/relationships/slide"/><Relationship Id="rId34" Target="slides/slide29.xml" Type="http://schemas.openxmlformats.org/officeDocument/2006/relationships/slide"/><Relationship Id="rId35" Target="slides/slide30.xml" Type="http://schemas.openxmlformats.org/officeDocument/2006/relationships/slide"/><Relationship Id="rId36" Target="slides/slide31.xml" Type="http://schemas.openxmlformats.org/officeDocument/2006/relationships/slide"/><Relationship Id="rId37" Target="slides/slide32.xml" Type="http://schemas.openxmlformats.org/officeDocument/2006/relationships/slide"/><Relationship Id="rId38" Target="slides/slide33.xml" Type="http://schemas.openxmlformats.org/officeDocument/2006/relationships/slide"/><Relationship Id="rId39" Target="slides/slide34.xml" Type="http://schemas.openxmlformats.org/officeDocument/2006/relationships/slide"/><Relationship Id="rId4" Target="theme/theme1.xml" Type="http://schemas.openxmlformats.org/officeDocument/2006/relationships/theme"/><Relationship Id="rId40" Target="slides/slide35.xml" Type="http://schemas.openxmlformats.org/officeDocument/2006/relationships/slide"/><Relationship Id="rId41" Target="slides/slide36.xml" Type="http://schemas.openxmlformats.org/officeDocument/2006/relationships/slide"/><Relationship Id="rId42" Target="slides/slide37.xml" Type="http://schemas.openxmlformats.org/officeDocument/2006/relationships/slide"/><Relationship Id="rId43" Target="slides/slide38.xml" Type="http://schemas.openxmlformats.org/officeDocument/2006/relationships/slide"/><Relationship Id="rId44" Target="slides/slide39.xml" Type="http://schemas.openxmlformats.org/officeDocument/2006/relationships/slide"/><Relationship Id="rId45" Target="slides/slide40.xml" Type="http://schemas.openxmlformats.org/officeDocument/2006/relationships/slide"/><Relationship Id="rId46" Target="slides/slide41.xml" Type="http://schemas.openxmlformats.org/officeDocument/2006/relationships/slide"/><Relationship Id="rId47" Target="slides/slide42.xml" Type="http://schemas.openxmlformats.org/officeDocument/2006/relationships/slide"/><Relationship Id="rId48" Target="fonts/font48.fntdata" Type="http://schemas.openxmlformats.org/officeDocument/2006/relationships/font"/><Relationship Id="rId49" Target="fonts/font49.fntdata" Type="http://schemas.openxmlformats.org/officeDocument/2006/relationships/font"/><Relationship Id="rId5" Target="tableStyles.xml" Type="http://schemas.openxmlformats.org/officeDocument/2006/relationships/tableStyles"/><Relationship Id="rId50" Target="fonts/font50.fntdata" Type="http://schemas.openxmlformats.org/officeDocument/2006/relationships/font"/><Relationship Id="rId51" Target="fonts/font51.fntdata" Type="http://schemas.openxmlformats.org/officeDocument/2006/relationships/font"/><Relationship Id="rId52" Target="fonts/font52.fntdata" Type="http://schemas.openxmlformats.org/officeDocument/2006/relationships/font"/><Relationship Id="rId53" Target="fonts/font53.fntdata" Type="http://schemas.openxmlformats.org/officeDocument/2006/relationships/font"/><Relationship Id="rId54" Target="fonts/font54.fntdata" Type="http://schemas.openxmlformats.org/officeDocument/2006/relationships/font"/><Relationship Id="rId55" Target="fonts/font55.fntdata" Type="http://schemas.openxmlformats.org/officeDocument/2006/relationships/font"/><Relationship Id="rId56" Target="fonts/font56.fntdata" Type="http://schemas.openxmlformats.org/officeDocument/2006/relationships/font"/><Relationship Id="rId57" Target="fonts/font57.fntdata" Type="http://schemas.openxmlformats.org/officeDocument/2006/relationships/font"/><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png" Type="http://schemas.openxmlformats.org/officeDocument/2006/relationships/image"/><Relationship Id="rId3" Target="../media/image14.svg" Type="http://schemas.openxmlformats.org/officeDocument/2006/relationships/image"/><Relationship Id="rId4" Target="../media/image17.png" Type="http://schemas.openxmlformats.org/officeDocument/2006/relationships/image"/><Relationship Id="rId5" Target="../media/image18.svg" Type="http://schemas.openxmlformats.org/officeDocument/2006/relationships/image"/><Relationship Id="rId6" Target="../media/image15.png" Type="http://schemas.openxmlformats.org/officeDocument/2006/relationships/image"/><Relationship Id="rId7" Target="../media/image16.svg" Type="http://schemas.openxmlformats.org/officeDocument/2006/relationships/image"/><Relationship Id="rId8" Target="../media/image19.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3.png" Type="http://schemas.openxmlformats.org/officeDocument/2006/relationships/image"/><Relationship Id="rId3" Target="../media/image24.svg" Type="http://schemas.openxmlformats.org/officeDocument/2006/relationships/image"/><Relationship Id="rId4" Target="../media/image13.png" Type="http://schemas.openxmlformats.org/officeDocument/2006/relationships/image"/><Relationship Id="rId5" Target="../media/image14.svg" Type="http://schemas.openxmlformats.org/officeDocument/2006/relationships/image"/><Relationship Id="rId6" Target="../media/image25.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png" Type="http://schemas.openxmlformats.org/officeDocument/2006/relationships/image"/><Relationship Id="rId3" Target="../media/image14.svg" Type="http://schemas.openxmlformats.org/officeDocument/2006/relationships/image"/><Relationship Id="rId4" Target="../media/image26.png" Type="http://schemas.openxmlformats.org/officeDocument/2006/relationships/image"/><Relationship Id="rId5" Target="../media/image27.sv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2.svg" Type="http://schemas.openxmlformats.org/officeDocument/2006/relationships/image"/><Relationship Id="rId2" Target="../media/image26.png" Type="http://schemas.openxmlformats.org/officeDocument/2006/relationships/image"/><Relationship Id="rId3" Target="../media/image27.svg" Type="http://schemas.openxmlformats.org/officeDocument/2006/relationships/image"/><Relationship Id="rId4" Target="../media/image13.png" Type="http://schemas.openxmlformats.org/officeDocument/2006/relationships/image"/><Relationship Id="rId5" Target="../media/image14.svg" Type="http://schemas.openxmlformats.org/officeDocument/2006/relationships/image"/><Relationship Id="rId6" Target="../media/image28.jpeg" Type="http://schemas.openxmlformats.org/officeDocument/2006/relationships/image"/><Relationship Id="rId7" Target="../media/image29.jpeg" Type="http://schemas.openxmlformats.org/officeDocument/2006/relationships/image"/><Relationship Id="rId8" Target="../media/image30.jpeg" Type="http://schemas.openxmlformats.org/officeDocument/2006/relationships/image"/><Relationship Id="rId9" Target="../media/image31.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9.png" Type="http://schemas.openxmlformats.org/officeDocument/2006/relationships/image"/><Relationship Id="rId11" Target="../media/image40.png" Type="http://schemas.openxmlformats.org/officeDocument/2006/relationships/image"/><Relationship Id="rId12" Target="../media/image41.png" Type="http://schemas.openxmlformats.org/officeDocument/2006/relationships/image"/><Relationship Id="rId13" Target="../media/image42.png" Type="http://schemas.openxmlformats.org/officeDocument/2006/relationships/image"/><Relationship Id="rId14" Target="../media/image43.png" Type="http://schemas.openxmlformats.org/officeDocument/2006/relationships/image"/><Relationship Id="rId15" Target="../media/image44.png" Type="http://schemas.openxmlformats.org/officeDocument/2006/relationships/image"/><Relationship Id="rId16" Target="../media/image45.svg" Type="http://schemas.openxmlformats.org/officeDocument/2006/relationships/image"/><Relationship Id="rId17" Target="../media/image4.png" Type="http://schemas.openxmlformats.org/officeDocument/2006/relationships/image"/><Relationship Id="rId18" Target="../media/image5.svg" Type="http://schemas.openxmlformats.org/officeDocument/2006/relationships/image"/><Relationship Id="rId19" Target="../media/image46.pn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3.png" Type="http://schemas.openxmlformats.org/officeDocument/2006/relationships/image"/><Relationship Id="rId5" Target="../media/image34.svg" Type="http://schemas.openxmlformats.org/officeDocument/2006/relationships/image"/><Relationship Id="rId6" Target="../media/image35.png" Type="http://schemas.openxmlformats.org/officeDocument/2006/relationships/image"/><Relationship Id="rId7" Target="../media/image36.png" Type="http://schemas.openxmlformats.org/officeDocument/2006/relationships/image"/><Relationship Id="rId8" Target="../media/image37.png" Type="http://schemas.openxmlformats.org/officeDocument/2006/relationships/image"/><Relationship Id="rId9" Target="../media/image38.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52.png" Type="http://schemas.openxmlformats.org/officeDocument/2006/relationships/image"/><Relationship Id="rId11" Target="../media/image53.png" Type="http://schemas.openxmlformats.org/officeDocument/2006/relationships/image"/><Relationship Id="rId12" Target="../media/image54.jpeg" Type="http://schemas.openxmlformats.org/officeDocument/2006/relationships/image"/><Relationship Id="rId13" Target="../media/image55.jpeg" Type="http://schemas.openxmlformats.org/officeDocument/2006/relationships/image"/><Relationship Id="rId2" Target="../media/image47.png" Type="http://schemas.openxmlformats.org/officeDocument/2006/relationships/image"/><Relationship Id="rId3" Target="../media/image48.svg" Type="http://schemas.openxmlformats.org/officeDocument/2006/relationships/image"/><Relationship Id="rId4" Target="../media/image13.png" Type="http://schemas.openxmlformats.org/officeDocument/2006/relationships/image"/><Relationship Id="rId5" Target="../media/image14.svg" Type="http://schemas.openxmlformats.org/officeDocument/2006/relationships/image"/><Relationship Id="rId6" Target="../media/image35.png" Type="http://schemas.openxmlformats.org/officeDocument/2006/relationships/image"/><Relationship Id="rId7" Target="../media/image49.png" Type="http://schemas.openxmlformats.org/officeDocument/2006/relationships/image"/><Relationship Id="rId8" Target="../media/image50.png" Type="http://schemas.openxmlformats.org/officeDocument/2006/relationships/image"/><Relationship Id="rId9" Target="../media/image51.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60.png" Type="http://schemas.openxmlformats.org/officeDocument/2006/relationships/image"/><Relationship Id="rId11" Target="../media/image61.png" Type="http://schemas.openxmlformats.org/officeDocument/2006/relationships/image"/><Relationship Id="rId12" Target="../media/image62.png" Type="http://schemas.openxmlformats.org/officeDocument/2006/relationships/image"/><Relationship Id="rId13" Target="../media/image55.jpeg" Type="http://schemas.openxmlformats.org/officeDocument/2006/relationships/image"/><Relationship Id="rId2" Target="../media/image47.png" Type="http://schemas.openxmlformats.org/officeDocument/2006/relationships/image"/><Relationship Id="rId3" Target="../media/image48.svg" Type="http://schemas.openxmlformats.org/officeDocument/2006/relationships/image"/><Relationship Id="rId4" Target="../media/image13.png" Type="http://schemas.openxmlformats.org/officeDocument/2006/relationships/image"/><Relationship Id="rId5" Target="../media/image14.svg" Type="http://schemas.openxmlformats.org/officeDocument/2006/relationships/image"/><Relationship Id="rId6" Target="../media/image56.png" Type="http://schemas.openxmlformats.org/officeDocument/2006/relationships/image"/><Relationship Id="rId7" Target="../media/image57.png" Type="http://schemas.openxmlformats.org/officeDocument/2006/relationships/image"/><Relationship Id="rId8" Target="../media/image58.png" Type="http://schemas.openxmlformats.org/officeDocument/2006/relationships/image"/><Relationship Id="rId9" Target="../media/image59.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67.png" Type="http://schemas.openxmlformats.org/officeDocument/2006/relationships/image"/><Relationship Id="rId11" Target="../media/image68.png" Type="http://schemas.openxmlformats.org/officeDocument/2006/relationships/image"/><Relationship Id="rId12" Target="../media/image36.png" Type="http://schemas.openxmlformats.org/officeDocument/2006/relationships/image"/><Relationship Id="rId13" Target="../media/image69.png" Type="http://schemas.openxmlformats.org/officeDocument/2006/relationships/image"/><Relationship Id="rId2" Target="../media/image47.png" Type="http://schemas.openxmlformats.org/officeDocument/2006/relationships/image"/><Relationship Id="rId3" Target="../media/image48.svg" Type="http://schemas.openxmlformats.org/officeDocument/2006/relationships/image"/><Relationship Id="rId4" Target="../media/image13.png" Type="http://schemas.openxmlformats.org/officeDocument/2006/relationships/image"/><Relationship Id="rId5" Target="../media/image14.svg" Type="http://schemas.openxmlformats.org/officeDocument/2006/relationships/image"/><Relationship Id="rId6" Target="../media/image63.png" Type="http://schemas.openxmlformats.org/officeDocument/2006/relationships/image"/><Relationship Id="rId7" Target="../media/image64.png" Type="http://schemas.openxmlformats.org/officeDocument/2006/relationships/image"/><Relationship Id="rId8" Target="../media/image65.png" Type="http://schemas.openxmlformats.org/officeDocument/2006/relationships/image"/><Relationship Id="rId9" Target="../media/image66.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73.png" Type="http://schemas.openxmlformats.org/officeDocument/2006/relationships/image"/><Relationship Id="rId11" Target="../media/image74.png" Type="http://schemas.openxmlformats.org/officeDocument/2006/relationships/image"/><Relationship Id="rId12" Target="../media/image75.png" Type="http://schemas.openxmlformats.org/officeDocument/2006/relationships/image"/><Relationship Id="rId13" Target="../media/image76.png" Type="http://schemas.openxmlformats.org/officeDocument/2006/relationships/image"/><Relationship Id="rId2" Target="../media/image47.png" Type="http://schemas.openxmlformats.org/officeDocument/2006/relationships/image"/><Relationship Id="rId3" Target="../media/image48.svg" Type="http://schemas.openxmlformats.org/officeDocument/2006/relationships/image"/><Relationship Id="rId4" Target="../media/image13.png" Type="http://schemas.openxmlformats.org/officeDocument/2006/relationships/image"/><Relationship Id="rId5" Target="../media/image14.svg" Type="http://schemas.openxmlformats.org/officeDocument/2006/relationships/image"/><Relationship Id="rId6" Target="../media/image70.png" Type="http://schemas.openxmlformats.org/officeDocument/2006/relationships/image"/><Relationship Id="rId7" Target="../media/image71.jpeg" Type="http://schemas.openxmlformats.org/officeDocument/2006/relationships/image"/><Relationship Id="rId8" Target="../media/image72.png" Type="http://schemas.openxmlformats.org/officeDocument/2006/relationships/image"/><Relationship Id="rId9" Target="../media/image55.jpe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7.png" Type="http://schemas.openxmlformats.org/officeDocument/2006/relationships/image"/><Relationship Id="rId3" Target="../media/image78.svg" Type="http://schemas.openxmlformats.org/officeDocument/2006/relationships/image"/><Relationship Id="rId4" Target="../media/image79.png" Type="http://schemas.openxmlformats.org/officeDocument/2006/relationships/image"/><Relationship Id="rId5" Target="../media/image80.svg" Type="http://schemas.openxmlformats.org/officeDocument/2006/relationships/image"/><Relationship Id="rId6" Target="../media/image13.png" Type="http://schemas.openxmlformats.org/officeDocument/2006/relationships/image"/><Relationship Id="rId7" Target="../media/image14.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4.svg" Type="http://schemas.openxmlformats.org/officeDocument/2006/relationships/image"/><Relationship Id="rId2" Target="../media/image6.png" Type="http://schemas.openxmlformats.org/officeDocument/2006/relationships/image"/><Relationship Id="rId3" Target="../media/image7.svg" Type="http://schemas.openxmlformats.org/officeDocument/2006/relationships/image"/><Relationship Id="rId4" Target="../media/image8.png" Type="http://schemas.openxmlformats.org/officeDocument/2006/relationships/image"/><Relationship Id="rId5" Target="../media/image9.svg" Type="http://schemas.openxmlformats.org/officeDocument/2006/relationships/image"/><Relationship Id="rId6" Target="../media/image10.png" Type="http://schemas.openxmlformats.org/officeDocument/2006/relationships/image"/><Relationship Id="rId7" Target="../media/image11.png" Type="http://schemas.openxmlformats.org/officeDocument/2006/relationships/image"/><Relationship Id="rId8" Target="../media/image12.svg" Type="http://schemas.openxmlformats.org/officeDocument/2006/relationships/image"/><Relationship Id="rId9" Target="../media/image13.pn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7.png" Type="http://schemas.openxmlformats.org/officeDocument/2006/relationships/image"/><Relationship Id="rId3" Target="../media/image81.svg" Type="http://schemas.openxmlformats.org/officeDocument/2006/relationships/image"/><Relationship Id="rId4" Target="../media/image82.png" Type="http://schemas.openxmlformats.org/officeDocument/2006/relationships/image"/><Relationship Id="rId5" Target="../media/image13.png" Type="http://schemas.openxmlformats.org/officeDocument/2006/relationships/image"/><Relationship Id="rId6" Target="../media/image14.sv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89.png" Type="http://schemas.openxmlformats.org/officeDocument/2006/relationships/image"/><Relationship Id="rId11" Target="../media/image90.svg" Type="http://schemas.openxmlformats.org/officeDocument/2006/relationships/image"/><Relationship Id="rId12" Target="../media/image13.png" Type="http://schemas.openxmlformats.org/officeDocument/2006/relationships/image"/><Relationship Id="rId13" Target="../media/image14.svg" Type="http://schemas.openxmlformats.org/officeDocument/2006/relationships/image"/><Relationship Id="rId2" Target="../media/image17.png" Type="http://schemas.openxmlformats.org/officeDocument/2006/relationships/image"/><Relationship Id="rId3" Target="../media/image81.svg" Type="http://schemas.openxmlformats.org/officeDocument/2006/relationships/image"/><Relationship Id="rId4" Target="../media/image83.png" Type="http://schemas.openxmlformats.org/officeDocument/2006/relationships/image"/><Relationship Id="rId5" Target="../media/image84.svg" Type="http://schemas.openxmlformats.org/officeDocument/2006/relationships/image"/><Relationship Id="rId6" Target="../media/image85.png" Type="http://schemas.openxmlformats.org/officeDocument/2006/relationships/image"/><Relationship Id="rId7" Target="../media/image86.svg" Type="http://schemas.openxmlformats.org/officeDocument/2006/relationships/image"/><Relationship Id="rId8" Target="../media/image87.png" Type="http://schemas.openxmlformats.org/officeDocument/2006/relationships/image"/><Relationship Id="rId9" Target="../media/image88.sv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7.png" Type="http://schemas.openxmlformats.org/officeDocument/2006/relationships/image"/><Relationship Id="rId3" Target="../media/image81.svg" Type="http://schemas.openxmlformats.org/officeDocument/2006/relationships/image"/><Relationship Id="rId4" Target="../media/image13.png" Type="http://schemas.openxmlformats.org/officeDocument/2006/relationships/image"/><Relationship Id="rId5" Target="../media/image14.sv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7.png" Type="http://schemas.openxmlformats.org/officeDocument/2006/relationships/image"/><Relationship Id="rId3" Target="../media/image81.svg" Type="http://schemas.openxmlformats.org/officeDocument/2006/relationships/image"/><Relationship Id="rId4" Target="../media/image13.png" Type="http://schemas.openxmlformats.org/officeDocument/2006/relationships/image"/><Relationship Id="rId5" Target="../media/image14.svg" Type="http://schemas.openxmlformats.org/officeDocument/2006/relationships/image"/><Relationship Id="rId6" Target="../media/image91.pn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7.png" Type="http://schemas.openxmlformats.org/officeDocument/2006/relationships/image"/><Relationship Id="rId3" Target="../media/image81.svg" Type="http://schemas.openxmlformats.org/officeDocument/2006/relationships/image"/><Relationship Id="rId4" Target="../media/image13.png" Type="http://schemas.openxmlformats.org/officeDocument/2006/relationships/image"/><Relationship Id="rId5" Target="../media/image14.svg" Type="http://schemas.openxmlformats.org/officeDocument/2006/relationships/image"/><Relationship Id="rId6" Target="../media/image92.png" Type="http://schemas.openxmlformats.org/officeDocument/2006/relationships/image"/><Relationship Id="rId7" Target="../media/image93.png" Type="http://schemas.openxmlformats.org/officeDocument/2006/relationships/image"/><Relationship Id="rId8" Target="../media/image94.pn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7.png" Type="http://schemas.openxmlformats.org/officeDocument/2006/relationships/image"/><Relationship Id="rId3" Target="../media/image81.svg" Type="http://schemas.openxmlformats.org/officeDocument/2006/relationships/image"/><Relationship Id="rId4" Target="../media/image13.png" Type="http://schemas.openxmlformats.org/officeDocument/2006/relationships/image"/><Relationship Id="rId5" Target="../media/image14.sv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9.png" Type="http://schemas.openxmlformats.org/officeDocument/2006/relationships/image"/><Relationship Id="rId11" Target="../media/image100.png" Type="http://schemas.openxmlformats.org/officeDocument/2006/relationships/image"/><Relationship Id="rId12" Target="../media/image101.png" Type="http://schemas.openxmlformats.org/officeDocument/2006/relationships/image"/><Relationship Id="rId13" Target="../media/image102.png" Type="http://schemas.openxmlformats.org/officeDocument/2006/relationships/image"/><Relationship Id="rId14" Target="../media/image103.png" Type="http://schemas.openxmlformats.org/officeDocument/2006/relationships/image"/><Relationship Id="rId15" Target="../media/image104.png" Type="http://schemas.openxmlformats.org/officeDocument/2006/relationships/image"/><Relationship Id="rId16" Target="../media/image105.png" Type="http://schemas.openxmlformats.org/officeDocument/2006/relationships/image"/><Relationship Id="rId17" Target="../media/image106.png" Type="http://schemas.openxmlformats.org/officeDocument/2006/relationships/image"/><Relationship Id="rId2" Target="../media/image23.png" Type="http://schemas.openxmlformats.org/officeDocument/2006/relationships/image"/><Relationship Id="rId3" Target="../media/image24.svg" Type="http://schemas.openxmlformats.org/officeDocument/2006/relationships/image"/><Relationship Id="rId4" Target="../media/image95.png" Type="http://schemas.openxmlformats.org/officeDocument/2006/relationships/image"/><Relationship Id="rId5" Target="../media/image96.svg" Type="http://schemas.openxmlformats.org/officeDocument/2006/relationships/image"/><Relationship Id="rId6" Target="../media/image97.png" Type="http://schemas.openxmlformats.org/officeDocument/2006/relationships/image"/><Relationship Id="rId7" Target="../media/image13.png" Type="http://schemas.openxmlformats.org/officeDocument/2006/relationships/image"/><Relationship Id="rId8" Target="../media/image14.svg" Type="http://schemas.openxmlformats.org/officeDocument/2006/relationships/image"/><Relationship Id="rId9" Target="../media/image98.pn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11.png" Type="http://schemas.openxmlformats.org/officeDocument/2006/relationships/image"/><Relationship Id="rId2" Target="../media/image13.png" Type="http://schemas.openxmlformats.org/officeDocument/2006/relationships/image"/><Relationship Id="rId3" Target="../media/image14.svg" Type="http://schemas.openxmlformats.org/officeDocument/2006/relationships/image"/><Relationship Id="rId4" Target="../media/image47.png" Type="http://schemas.openxmlformats.org/officeDocument/2006/relationships/image"/><Relationship Id="rId5" Target="../media/image48.svg" Type="http://schemas.openxmlformats.org/officeDocument/2006/relationships/image"/><Relationship Id="rId6" Target="../media/image107.png" Type="http://schemas.openxmlformats.org/officeDocument/2006/relationships/image"/><Relationship Id="rId7" Target="../media/image108.png" Type="http://schemas.openxmlformats.org/officeDocument/2006/relationships/image"/><Relationship Id="rId8" Target="../media/image109.png" Type="http://schemas.openxmlformats.org/officeDocument/2006/relationships/image"/><Relationship Id="rId9" Target="../media/image110.png" Type="http://schemas.openxmlformats.org/officeDocument/2006/relationships/image"/></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6.png" Type="http://schemas.openxmlformats.org/officeDocument/2006/relationships/image"/><Relationship Id="rId3" Target="../media/image27.svg" Type="http://schemas.openxmlformats.org/officeDocument/2006/relationships/image"/><Relationship Id="rId4" Target="../media/image13.png" Type="http://schemas.openxmlformats.org/officeDocument/2006/relationships/image"/><Relationship Id="rId5" Target="../media/image14.svg" Type="http://schemas.openxmlformats.org/officeDocument/2006/relationships/image"/><Relationship Id="rId6" Target="../media/image111.png" Type="http://schemas.openxmlformats.org/officeDocument/2006/relationships/image"/><Relationship Id="rId7" Target="../media/image112.png" Type="http://schemas.openxmlformats.org/officeDocument/2006/relationships/image"/><Relationship Id="rId8" Target="https://www.legifrance.gouv.fr/jorf/id/JORFARTI000045189577" TargetMode="External" Type="http://schemas.openxmlformats.org/officeDocument/2006/relationships/hyperlink"/></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15.png" Type="http://schemas.openxmlformats.org/officeDocument/2006/relationships/image"/><Relationship Id="rId11" Target="../media/image116.png" Type="http://schemas.openxmlformats.org/officeDocument/2006/relationships/image"/><Relationship Id="rId12" Target="../media/image117.svg" Type="http://schemas.openxmlformats.org/officeDocument/2006/relationships/image"/><Relationship Id="rId13" Target="../media/image118.png" Type="http://schemas.openxmlformats.org/officeDocument/2006/relationships/image"/><Relationship Id="rId14" Target="../media/image119.svg" Type="http://schemas.openxmlformats.org/officeDocument/2006/relationships/image"/><Relationship Id="rId15" Target="../media/image120.png" Type="http://schemas.openxmlformats.org/officeDocument/2006/relationships/image"/><Relationship Id="rId16" Target="../media/image121.svg" Type="http://schemas.openxmlformats.org/officeDocument/2006/relationships/image"/><Relationship Id="rId17" Target="../media/image122.png" Type="http://schemas.openxmlformats.org/officeDocument/2006/relationships/image"/><Relationship Id="rId18" Target="../media/image123.png" Type="http://schemas.openxmlformats.org/officeDocument/2006/relationships/image"/><Relationship Id="rId19" Target="../media/image124.png" Type="http://schemas.openxmlformats.org/officeDocument/2006/relationships/image"/><Relationship Id="rId2" Target="../media/image47.png" Type="http://schemas.openxmlformats.org/officeDocument/2006/relationships/image"/><Relationship Id="rId20" Target="../media/image125.png" Type="http://schemas.openxmlformats.org/officeDocument/2006/relationships/image"/><Relationship Id="rId3" Target="../media/image48.svg" Type="http://schemas.openxmlformats.org/officeDocument/2006/relationships/image"/><Relationship Id="rId4" Target="../media/image13.png" Type="http://schemas.openxmlformats.org/officeDocument/2006/relationships/image"/><Relationship Id="rId5" Target="../media/image14.svg" Type="http://schemas.openxmlformats.org/officeDocument/2006/relationships/image"/><Relationship Id="rId6" Target="../media/image108.png" Type="http://schemas.openxmlformats.org/officeDocument/2006/relationships/image"/><Relationship Id="rId7" Target="../media/image107.png" Type="http://schemas.openxmlformats.org/officeDocument/2006/relationships/image"/><Relationship Id="rId8" Target="../media/image113.png" Type="http://schemas.openxmlformats.org/officeDocument/2006/relationships/image"/><Relationship Id="rId9" Target="../media/image114.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5.png" Type="http://schemas.openxmlformats.org/officeDocument/2006/relationships/image"/><Relationship Id="rId3" Target="../media/image16.svg" Type="http://schemas.openxmlformats.org/officeDocument/2006/relationships/image"/><Relationship Id="rId4" Target="../media/image17.png" Type="http://schemas.openxmlformats.org/officeDocument/2006/relationships/image"/><Relationship Id="rId5" Target="../media/image18.svg" Type="http://schemas.openxmlformats.org/officeDocument/2006/relationships/image"/><Relationship Id="rId6" Target="../media/image13.png" Type="http://schemas.openxmlformats.org/officeDocument/2006/relationships/image"/><Relationship Id="rId7" Target="../media/image14.svg" Type="http://schemas.openxmlformats.org/officeDocument/2006/relationships/image"/><Relationship Id="rId8" Target="../media/image19.png" Type="http://schemas.openxmlformats.org/officeDocument/2006/relationships/image"/></Relationships>
</file>

<file path=ppt/slides/_rels/slide3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28.png" Type="http://schemas.openxmlformats.org/officeDocument/2006/relationships/image"/><Relationship Id="rId11" Target="../media/image129.svg" Type="http://schemas.openxmlformats.org/officeDocument/2006/relationships/image"/><Relationship Id="rId12" Target="../media/image130.png" Type="http://schemas.openxmlformats.org/officeDocument/2006/relationships/image"/><Relationship Id="rId13" Target="../media/image131.svg" Type="http://schemas.openxmlformats.org/officeDocument/2006/relationships/image"/><Relationship Id="rId14" Target="../media/image132.png" Type="http://schemas.openxmlformats.org/officeDocument/2006/relationships/image"/><Relationship Id="rId15" Target="../media/image133.svg" Type="http://schemas.openxmlformats.org/officeDocument/2006/relationships/image"/><Relationship Id="rId16" Target="../media/image134.png" Type="http://schemas.openxmlformats.org/officeDocument/2006/relationships/image"/><Relationship Id="rId17" Target="../media/image135.svg" Type="http://schemas.openxmlformats.org/officeDocument/2006/relationships/image"/><Relationship Id="rId18" Target="../media/image136.png" Type="http://schemas.openxmlformats.org/officeDocument/2006/relationships/image"/><Relationship Id="rId19" Target="../media/image137.svg" Type="http://schemas.openxmlformats.org/officeDocument/2006/relationships/image"/><Relationship Id="rId2" Target="../media/image47.png" Type="http://schemas.openxmlformats.org/officeDocument/2006/relationships/image"/><Relationship Id="rId20" Target="../media/image138.png" Type="http://schemas.openxmlformats.org/officeDocument/2006/relationships/image"/><Relationship Id="rId21" Target="../media/image139.svg" Type="http://schemas.openxmlformats.org/officeDocument/2006/relationships/image"/><Relationship Id="rId22" Target="../media/image140.png" Type="http://schemas.openxmlformats.org/officeDocument/2006/relationships/image"/><Relationship Id="rId23" Target="../media/image141.svg" Type="http://schemas.openxmlformats.org/officeDocument/2006/relationships/image"/><Relationship Id="rId24" Target="../media/image142.png" Type="http://schemas.openxmlformats.org/officeDocument/2006/relationships/image"/><Relationship Id="rId25" Target="../media/image143.svg" Type="http://schemas.openxmlformats.org/officeDocument/2006/relationships/image"/><Relationship Id="rId3" Target="../media/image48.svg" Type="http://schemas.openxmlformats.org/officeDocument/2006/relationships/image"/><Relationship Id="rId4" Target="../media/image107.png" Type="http://schemas.openxmlformats.org/officeDocument/2006/relationships/image"/><Relationship Id="rId5" Target="../media/image108.png" Type="http://schemas.openxmlformats.org/officeDocument/2006/relationships/image"/><Relationship Id="rId6" Target="../media/image13.png" Type="http://schemas.openxmlformats.org/officeDocument/2006/relationships/image"/><Relationship Id="rId7" Target="../media/image14.svg" Type="http://schemas.openxmlformats.org/officeDocument/2006/relationships/image"/><Relationship Id="rId8" Target="../media/image126.png" Type="http://schemas.openxmlformats.org/officeDocument/2006/relationships/image"/><Relationship Id="rId9" Target="../media/image127.svg" Type="http://schemas.openxmlformats.org/officeDocument/2006/relationships/image"/></Relationships>
</file>

<file path=ppt/slides/_rels/slide3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7.png" Type="http://schemas.openxmlformats.org/officeDocument/2006/relationships/image"/><Relationship Id="rId3" Target="../media/image48.svg" Type="http://schemas.openxmlformats.org/officeDocument/2006/relationships/image"/><Relationship Id="rId4" Target="../media/image107.png" Type="http://schemas.openxmlformats.org/officeDocument/2006/relationships/image"/><Relationship Id="rId5" Target="../media/image108.png" Type="http://schemas.openxmlformats.org/officeDocument/2006/relationships/image"/><Relationship Id="rId6" Target="../media/image13.png" Type="http://schemas.openxmlformats.org/officeDocument/2006/relationships/image"/><Relationship Id="rId7" Target="../media/image14.svg" Type="http://schemas.openxmlformats.org/officeDocument/2006/relationships/image"/></Relationships>
</file>

<file path=ppt/slides/_rels/slide3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49.svg" Type="http://schemas.openxmlformats.org/officeDocument/2006/relationships/image"/><Relationship Id="rId11" Target="../media/image150.png" Type="http://schemas.openxmlformats.org/officeDocument/2006/relationships/image"/><Relationship Id="rId12" Target="../media/image151.svg" Type="http://schemas.openxmlformats.org/officeDocument/2006/relationships/image"/><Relationship Id="rId13" Target="../media/image152.png" Type="http://schemas.openxmlformats.org/officeDocument/2006/relationships/image"/><Relationship Id="rId14" Target="../media/image153.svg" Type="http://schemas.openxmlformats.org/officeDocument/2006/relationships/image"/><Relationship Id="rId2" Target="../media/image144.png" Type="http://schemas.openxmlformats.org/officeDocument/2006/relationships/image"/><Relationship Id="rId3" Target="../media/image145.svg" Type="http://schemas.openxmlformats.org/officeDocument/2006/relationships/image"/><Relationship Id="rId4" Target="../media/image13.png" Type="http://schemas.openxmlformats.org/officeDocument/2006/relationships/image"/><Relationship Id="rId5" Target="../media/image14.svg" Type="http://schemas.openxmlformats.org/officeDocument/2006/relationships/image"/><Relationship Id="rId6" Target="../media/image109.png" Type="http://schemas.openxmlformats.org/officeDocument/2006/relationships/image"/><Relationship Id="rId7" Target="../media/image146.png" Type="http://schemas.openxmlformats.org/officeDocument/2006/relationships/image"/><Relationship Id="rId8" Target="../media/image147.svg" Type="http://schemas.openxmlformats.org/officeDocument/2006/relationships/image"/><Relationship Id="rId9" Target="../media/image148.png" Type="http://schemas.openxmlformats.org/officeDocument/2006/relationships/image"/></Relationships>
</file>

<file path=ppt/slides/_rels/slide3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57.svg" Type="http://schemas.openxmlformats.org/officeDocument/2006/relationships/image"/><Relationship Id="rId11" Target="../media/image158.png" Type="http://schemas.openxmlformats.org/officeDocument/2006/relationships/image"/><Relationship Id="rId12" Target="../media/image159.svg" Type="http://schemas.openxmlformats.org/officeDocument/2006/relationships/image"/><Relationship Id="rId13" Target="../media/image160.png" Type="http://schemas.openxmlformats.org/officeDocument/2006/relationships/image"/><Relationship Id="rId14" Target="../media/image161.png" Type="http://schemas.openxmlformats.org/officeDocument/2006/relationships/image"/><Relationship Id="rId15" Target="../media/image162.svg" Type="http://schemas.openxmlformats.org/officeDocument/2006/relationships/image"/><Relationship Id="rId16" Target="../media/image163.png" Type="http://schemas.openxmlformats.org/officeDocument/2006/relationships/image"/><Relationship Id="rId17" Target="../media/image164.png" Type="http://schemas.openxmlformats.org/officeDocument/2006/relationships/image"/><Relationship Id="rId18" Target="../media/image165.png" Type="http://schemas.openxmlformats.org/officeDocument/2006/relationships/image"/><Relationship Id="rId19" Target="../media/image166.png" Type="http://schemas.openxmlformats.org/officeDocument/2006/relationships/image"/><Relationship Id="rId2" Target="../media/image144.png" Type="http://schemas.openxmlformats.org/officeDocument/2006/relationships/image"/><Relationship Id="rId20" Target="../media/image167.png" Type="http://schemas.openxmlformats.org/officeDocument/2006/relationships/image"/><Relationship Id="rId21" Target="../media/image168.svg" Type="http://schemas.openxmlformats.org/officeDocument/2006/relationships/image"/><Relationship Id="rId22" Target="../media/image169.png" Type="http://schemas.openxmlformats.org/officeDocument/2006/relationships/image"/><Relationship Id="rId23" Target="../media/image170.png" Type="http://schemas.openxmlformats.org/officeDocument/2006/relationships/image"/><Relationship Id="rId3" Target="../media/image145.svg" Type="http://schemas.openxmlformats.org/officeDocument/2006/relationships/image"/><Relationship Id="rId4" Target="../media/image13.png" Type="http://schemas.openxmlformats.org/officeDocument/2006/relationships/image"/><Relationship Id="rId5" Target="../media/image14.svg" Type="http://schemas.openxmlformats.org/officeDocument/2006/relationships/image"/><Relationship Id="rId6" Target="../media/image109.png" Type="http://schemas.openxmlformats.org/officeDocument/2006/relationships/image"/><Relationship Id="rId7" Target="../media/image154.png" Type="http://schemas.openxmlformats.org/officeDocument/2006/relationships/image"/><Relationship Id="rId8" Target="../media/image155.svg" Type="http://schemas.openxmlformats.org/officeDocument/2006/relationships/image"/><Relationship Id="rId9" Target="../media/image156.png" Type="http://schemas.openxmlformats.org/officeDocument/2006/relationships/image"/></Relationships>
</file>

<file path=ppt/slides/_rels/slide3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74.svg" Type="http://schemas.openxmlformats.org/officeDocument/2006/relationships/image"/><Relationship Id="rId11" Target="../media/image175.png" Type="http://schemas.openxmlformats.org/officeDocument/2006/relationships/image"/><Relationship Id="rId12" Target="../media/image176.svg" Type="http://schemas.openxmlformats.org/officeDocument/2006/relationships/image"/><Relationship Id="rId13" Target="../media/image177.png" Type="http://schemas.openxmlformats.org/officeDocument/2006/relationships/image"/><Relationship Id="rId14" Target="../media/image178.svg" Type="http://schemas.openxmlformats.org/officeDocument/2006/relationships/image"/><Relationship Id="rId15" Target="../media/image179.png" Type="http://schemas.openxmlformats.org/officeDocument/2006/relationships/image"/><Relationship Id="rId16" Target="../media/image180.svg" Type="http://schemas.openxmlformats.org/officeDocument/2006/relationships/image"/><Relationship Id="rId17" Target="../media/image181.png" Type="http://schemas.openxmlformats.org/officeDocument/2006/relationships/image"/><Relationship Id="rId18" Target="../media/image182.svg" Type="http://schemas.openxmlformats.org/officeDocument/2006/relationships/image"/><Relationship Id="rId19" Target="../media/image183.png" Type="http://schemas.openxmlformats.org/officeDocument/2006/relationships/image"/><Relationship Id="rId2" Target="../media/image144.png" Type="http://schemas.openxmlformats.org/officeDocument/2006/relationships/image"/><Relationship Id="rId20" Target="../media/image184.png" Type="http://schemas.openxmlformats.org/officeDocument/2006/relationships/image"/><Relationship Id="rId21" Target="../media/image185.svg" Type="http://schemas.openxmlformats.org/officeDocument/2006/relationships/image"/><Relationship Id="rId3" Target="../media/image145.svg" Type="http://schemas.openxmlformats.org/officeDocument/2006/relationships/image"/><Relationship Id="rId4" Target="../media/image13.png" Type="http://schemas.openxmlformats.org/officeDocument/2006/relationships/image"/><Relationship Id="rId5" Target="../media/image14.svg" Type="http://schemas.openxmlformats.org/officeDocument/2006/relationships/image"/><Relationship Id="rId6" Target="../media/image109.png" Type="http://schemas.openxmlformats.org/officeDocument/2006/relationships/image"/><Relationship Id="rId7" Target="../media/image171.png" Type="http://schemas.openxmlformats.org/officeDocument/2006/relationships/image"/><Relationship Id="rId8" Target="../media/image172.svg" Type="http://schemas.openxmlformats.org/officeDocument/2006/relationships/image"/><Relationship Id="rId9" Target="../media/image173.png" Type="http://schemas.openxmlformats.org/officeDocument/2006/relationships/image"/></Relationships>
</file>

<file path=ppt/slides/_rels/slide3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89.svg" Type="http://schemas.openxmlformats.org/officeDocument/2006/relationships/image"/><Relationship Id="rId11" Target="../media/image190.png" Type="http://schemas.openxmlformats.org/officeDocument/2006/relationships/image"/><Relationship Id="rId12" Target="../media/image191.svg" Type="http://schemas.openxmlformats.org/officeDocument/2006/relationships/image"/><Relationship Id="rId2" Target="../media/image23.png" Type="http://schemas.openxmlformats.org/officeDocument/2006/relationships/image"/><Relationship Id="rId3" Target="../media/image24.svg" Type="http://schemas.openxmlformats.org/officeDocument/2006/relationships/image"/><Relationship Id="rId4" Target="../media/image13.png" Type="http://schemas.openxmlformats.org/officeDocument/2006/relationships/image"/><Relationship Id="rId5" Target="../media/image14.svg" Type="http://schemas.openxmlformats.org/officeDocument/2006/relationships/image"/><Relationship Id="rId6" Target="../media/image110.png" Type="http://schemas.openxmlformats.org/officeDocument/2006/relationships/image"/><Relationship Id="rId7" Target="../media/image186.png" Type="http://schemas.openxmlformats.org/officeDocument/2006/relationships/image"/><Relationship Id="rId8" Target="../media/image187.svg" Type="http://schemas.openxmlformats.org/officeDocument/2006/relationships/image"/><Relationship Id="rId9" Target="../media/image188.png" Type="http://schemas.openxmlformats.org/officeDocument/2006/relationships/image"/></Relationships>
</file>

<file path=ppt/slides/_rels/slide3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98.png" Type="http://schemas.openxmlformats.org/officeDocument/2006/relationships/image"/><Relationship Id="rId11" Target="../media/image199.svg" Type="http://schemas.openxmlformats.org/officeDocument/2006/relationships/image"/><Relationship Id="rId12" Target="../media/image200.png" Type="http://schemas.openxmlformats.org/officeDocument/2006/relationships/image"/><Relationship Id="rId13" Target="../media/image201.svg" Type="http://schemas.openxmlformats.org/officeDocument/2006/relationships/image"/><Relationship Id="rId14" Target="../media/image13.png" Type="http://schemas.openxmlformats.org/officeDocument/2006/relationships/image"/><Relationship Id="rId15" Target="../media/image14.svg" Type="http://schemas.openxmlformats.org/officeDocument/2006/relationships/image"/><Relationship Id="rId16" Target="../media/image110.png" Type="http://schemas.openxmlformats.org/officeDocument/2006/relationships/image"/><Relationship Id="rId2" Target="../media/image23.png" Type="http://schemas.openxmlformats.org/officeDocument/2006/relationships/image"/><Relationship Id="rId3" Target="../media/image24.svg" Type="http://schemas.openxmlformats.org/officeDocument/2006/relationships/image"/><Relationship Id="rId4" Target="../media/image192.png" Type="http://schemas.openxmlformats.org/officeDocument/2006/relationships/image"/><Relationship Id="rId5" Target="../media/image193.svg" Type="http://schemas.openxmlformats.org/officeDocument/2006/relationships/image"/><Relationship Id="rId6" Target="../media/image194.png" Type="http://schemas.openxmlformats.org/officeDocument/2006/relationships/image"/><Relationship Id="rId7" Target="../media/image195.svg" Type="http://schemas.openxmlformats.org/officeDocument/2006/relationships/image"/><Relationship Id="rId8" Target="../media/image196.png" Type="http://schemas.openxmlformats.org/officeDocument/2006/relationships/image"/><Relationship Id="rId9" Target="../media/image197.svg" Type="http://schemas.openxmlformats.org/officeDocument/2006/relationships/image"/></Relationships>
</file>

<file path=ppt/slides/_rels/slide3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05.png" Type="http://schemas.openxmlformats.org/officeDocument/2006/relationships/image"/><Relationship Id="rId11" Target="../media/image206.svg" Type="http://schemas.openxmlformats.org/officeDocument/2006/relationships/image"/><Relationship Id="rId12" Target="../media/image207.png" Type="http://schemas.openxmlformats.org/officeDocument/2006/relationships/image"/><Relationship Id="rId13" Target="../media/image208.png" Type="http://schemas.openxmlformats.org/officeDocument/2006/relationships/image"/><Relationship Id="rId14" Target="../media/image209.svg" Type="http://schemas.openxmlformats.org/officeDocument/2006/relationships/image"/><Relationship Id="rId15" Target="../media/image210.png" Type="http://schemas.openxmlformats.org/officeDocument/2006/relationships/image"/><Relationship Id="rId16" Target="../media/image211.svg" Type="http://schemas.openxmlformats.org/officeDocument/2006/relationships/image"/><Relationship Id="rId17" Target="../media/image212.png" Type="http://schemas.openxmlformats.org/officeDocument/2006/relationships/image"/><Relationship Id="rId18" Target="../media/image213.png" Type="http://schemas.openxmlformats.org/officeDocument/2006/relationships/image"/><Relationship Id="rId19" Target="../media/image214.png" Type="http://schemas.openxmlformats.org/officeDocument/2006/relationships/image"/><Relationship Id="rId2" Target="../media/image23.png" Type="http://schemas.openxmlformats.org/officeDocument/2006/relationships/image"/><Relationship Id="rId20" Target="../media/image215.png" Type="http://schemas.openxmlformats.org/officeDocument/2006/relationships/image"/><Relationship Id="rId21" Target="../media/image216.svg" Type="http://schemas.openxmlformats.org/officeDocument/2006/relationships/image"/><Relationship Id="rId22" Target="../media/image217.png" Type="http://schemas.openxmlformats.org/officeDocument/2006/relationships/image"/><Relationship Id="rId3" Target="../media/image24.svg" Type="http://schemas.openxmlformats.org/officeDocument/2006/relationships/image"/><Relationship Id="rId4" Target="../media/image13.png" Type="http://schemas.openxmlformats.org/officeDocument/2006/relationships/image"/><Relationship Id="rId5" Target="../media/image14.svg" Type="http://schemas.openxmlformats.org/officeDocument/2006/relationships/image"/><Relationship Id="rId6" Target="../media/image110.png" Type="http://schemas.openxmlformats.org/officeDocument/2006/relationships/image"/><Relationship Id="rId7" Target="../media/image202.png" Type="http://schemas.openxmlformats.org/officeDocument/2006/relationships/image"/><Relationship Id="rId8" Target="../media/image203.png" Type="http://schemas.openxmlformats.org/officeDocument/2006/relationships/image"/><Relationship Id="rId9" Target="../media/image204.svg" Type="http://schemas.openxmlformats.org/officeDocument/2006/relationships/image"/></Relationships>
</file>

<file path=ppt/slides/_rels/slide3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20.png" Type="http://schemas.openxmlformats.org/officeDocument/2006/relationships/image"/><Relationship Id="rId11" Target="../media/image221.svg" Type="http://schemas.openxmlformats.org/officeDocument/2006/relationships/image"/><Relationship Id="rId12" Target="../media/image109.png" Type="http://schemas.openxmlformats.org/officeDocument/2006/relationships/image"/><Relationship Id="rId13" Target="../media/image222.png" Type="http://schemas.openxmlformats.org/officeDocument/2006/relationships/image"/><Relationship Id="rId14" Target="../media/image223.svg" Type="http://schemas.openxmlformats.org/officeDocument/2006/relationships/image"/><Relationship Id="rId15" Target="../media/image110.png" Type="http://schemas.openxmlformats.org/officeDocument/2006/relationships/image"/><Relationship Id="rId16" Target="../media/image224.png" Type="http://schemas.openxmlformats.org/officeDocument/2006/relationships/image"/><Relationship Id="rId17" Target="../media/image225.svg" Type="http://schemas.openxmlformats.org/officeDocument/2006/relationships/image"/><Relationship Id="rId18" Target="../media/image226.png" Type="http://schemas.openxmlformats.org/officeDocument/2006/relationships/image"/><Relationship Id="rId19" Target="../media/image227.svg" Type="http://schemas.openxmlformats.org/officeDocument/2006/relationships/image"/><Relationship Id="rId2" Target="../media/image6.png" Type="http://schemas.openxmlformats.org/officeDocument/2006/relationships/image"/><Relationship Id="rId3" Target="../media/image7.svg" Type="http://schemas.openxmlformats.org/officeDocument/2006/relationships/image"/><Relationship Id="rId4" Target="../media/image13.png" Type="http://schemas.openxmlformats.org/officeDocument/2006/relationships/image"/><Relationship Id="rId5" Target="../media/image14.svg" Type="http://schemas.openxmlformats.org/officeDocument/2006/relationships/image"/><Relationship Id="rId6" Target="../media/image218.png" Type="http://schemas.openxmlformats.org/officeDocument/2006/relationships/image"/><Relationship Id="rId7" Target="../media/image219.svg" Type="http://schemas.openxmlformats.org/officeDocument/2006/relationships/image"/><Relationship Id="rId8" Target="../media/image107.png" Type="http://schemas.openxmlformats.org/officeDocument/2006/relationships/image"/><Relationship Id="rId9" Target="../media/image108.png" Type="http://schemas.openxmlformats.org/officeDocument/2006/relationships/image"/></Relationships>
</file>

<file path=ppt/slides/_rels/slide3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32.png" Type="http://schemas.openxmlformats.org/officeDocument/2006/relationships/image"/><Relationship Id="rId11" Target="../media/image233.svg" Type="http://schemas.openxmlformats.org/officeDocument/2006/relationships/image"/><Relationship Id="rId12" Target="../media/image234.png" Type="http://schemas.openxmlformats.org/officeDocument/2006/relationships/image"/><Relationship Id="rId13" Target="../media/image235.svg" Type="http://schemas.openxmlformats.org/officeDocument/2006/relationships/image"/><Relationship Id="rId14" Target="../media/image236.png" Type="http://schemas.openxmlformats.org/officeDocument/2006/relationships/image"/><Relationship Id="rId15" Target="../media/image237.svg" Type="http://schemas.openxmlformats.org/officeDocument/2006/relationships/image"/><Relationship Id="rId16" Target="../media/image109.png" Type="http://schemas.openxmlformats.org/officeDocument/2006/relationships/image"/><Relationship Id="rId17" Target="../media/image110.png" Type="http://schemas.openxmlformats.org/officeDocument/2006/relationships/image"/><Relationship Id="rId18" Target="../media/image238.png" Type="http://schemas.openxmlformats.org/officeDocument/2006/relationships/image"/><Relationship Id="rId19" Target="../media/image239.png" Type="http://schemas.openxmlformats.org/officeDocument/2006/relationships/image"/><Relationship Id="rId2" Target="../media/image6.png" Type="http://schemas.openxmlformats.org/officeDocument/2006/relationships/image"/><Relationship Id="rId20" Target="../media/image240.png" Type="http://schemas.openxmlformats.org/officeDocument/2006/relationships/image"/><Relationship Id="rId21" Target="../media/image241.png" Type="http://schemas.openxmlformats.org/officeDocument/2006/relationships/image"/><Relationship Id="rId22" Target="../media/image242.png" Type="http://schemas.openxmlformats.org/officeDocument/2006/relationships/image"/><Relationship Id="rId23" Target="../media/image243.png" Type="http://schemas.openxmlformats.org/officeDocument/2006/relationships/image"/><Relationship Id="rId24" Target="../media/image244.png" Type="http://schemas.openxmlformats.org/officeDocument/2006/relationships/image"/><Relationship Id="rId25" Target="../media/image245.png" Type="http://schemas.openxmlformats.org/officeDocument/2006/relationships/image"/><Relationship Id="rId26" Target="../media/image246.png" Type="http://schemas.openxmlformats.org/officeDocument/2006/relationships/image"/><Relationship Id="rId27" Target="../media/image247.png" Type="http://schemas.openxmlformats.org/officeDocument/2006/relationships/image"/><Relationship Id="rId28" Target="../media/image248.png" Type="http://schemas.openxmlformats.org/officeDocument/2006/relationships/image"/><Relationship Id="rId29" Target="../media/image249.png" Type="http://schemas.openxmlformats.org/officeDocument/2006/relationships/image"/><Relationship Id="rId3" Target="../media/image7.svg" Type="http://schemas.openxmlformats.org/officeDocument/2006/relationships/image"/><Relationship Id="rId30" Target="../media/image250.png" Type="http://schemas.openxmlformats.org/officeDocument/2006/relationships/image"/><Relationship Id="rId31" Target="../media/image251.svg" Type="http://schemas.openxmlformats.org/officeDocument/2006/relationships/image"/><Relationship Id="rId32" Target="../media/image252.png" Type="http://schemas.openxmlformats.org/officeDocument/2006/relationships/image"/><Relationship Id="rId33" Target="../media/image253.svg" Type="http://schemas.openxmlformats.org/officeDocument/2006/relationships/image"/><Relationship Id="rId4" Target="../media/image13.png" Type="http://schemas.openxmlformats.org/officeDocument/2006/relationships/image"/><Relationship Id="rId5" Target="../media/image14.svg" Type="http://schemas.openxmlformats.org/officeDocument/2006/relationships/image"/><Relationship Id="rId6" Target="../media/image228.png" Type="http://schemas.openxmlformats.org/officeDocument/2006/relationships/image"/><Relationship Id="rId7" Target="../media/image229.svg" Type="http://schemas.openxmlformats.org/officeDocument/2006/relationships/image"/><Relationship Id="rId8" Target="../media/image230.png" Type="http://schemas.openxmlformats.org/officeDocument/2006/relationships/image"/><Relationship Id="rId9" Target="../media/image231.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5.png" Type="http://schemas.openxmlformats.org/officeDocument/2006/relationships/image"/><Relationship Id="rId3" Target="../media/image16.svg" Type="http://schemas.openxmlformats.org/officeDocument/2006/relationships/image"/><Relationship Id="rId4" Target="../media/image17.png" Type="http://schemas.openxmlformats.org/officeDocument/2006/relationships/image"/><Relationship Id="rId5" Target="../media/image18.svg" Type="http://schemas.openxmlformats.org/officeDocument/2006/relationships/image"/><Relationship Id="rId6" Target="../media/image13.png" Type="http://schemas.openxmlformats.org/officeDocument/2006/relationships/image"/><Relationship Id="rId7" Target="../media/image14.svg" Type="http://schemas.openxmlformats.org/officeDocument/2006/relationships/image"/><Relationship Id="rId8" Target="../media/image19.png" Type="http://schemas.openxmlformats.org/officeDocument/2006/relationships/image"/></Relationships>
</file>

<file path=ppt/slides/_rels/slide4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58.png" Type="http://schemas.openxmlformats.org/officeDocument/2006/relationships/image"/><Relationship Id="rId11" Target="../media/image259.png" Type="http://schemas.openxmlformats.org/officeDocument/2006/relationships/image"/><Relationship Id="rId12" Target="../media/image260.svg" Type="http://schemas.openxmlformats.org/officeDocument/2006/relationships/image"/><Relationship Id="rId13" Target="../media/image261.png" Type="http://schemas.openxmlformats.org/officeDocument/2006/relationships/image"/><Relationship Id="rId14" Target="../media/image262.svg" Type="http://schemas.openxmlformats.org/officeDocument/2006/relationships/image"/><Relationship Id="rId15" Target="../media/image263.png" Type="http://schemas.openxmlformats.org/officeDocument/2006/relationships/image"/><Relationship Id="rId16" Target="../media/image264.svg" Type="http://schemas.openxmlformats.org/officeDocument/2006/relationships/image"/><Relationship Id="rId17" Target="../media/image265.png" Type="http://schemas.openxmlformats.org/officeDocument/2006/relationships/image"/><Relationship Id="rId18" Target="../media/image266.svg" Type="http://schemas.openxmlformats.org/officeDocument/2006/relationships/image"/><Relationship Id="rId2" Target="../media/image6.png" Type="http://schemas.openxmlformats.org/officeDocument/2006/relationships/image"/><Relationship Id="rId3" Target="../media/image7.svg" Type="http://schemas.openxmlformats.org/officeDocument/2006/relationships/image"/><Relationship Id="rId4" Target="../media/image13.png" Type="http://schemas.openxmlformats.org/officeDocument/2006/relationships/image"/><Relationship Id="rId5" Target="../media/image14.svg" Type="http://schemas.openxmlformats.org/officeDocument/2006/relationships/image"/><Relationship Id="rId6" Target="../media/image254.png" Type="http://schemas.openxmlformats.org/officeDocument/2006/relationships/image"/><Relationship Id="rId7" Target="../media/image255.svg" Type="http://schemas.openxmlformats.org/officeDocument/2006/relationships/image"/><Relationship Id="rId8" Target="../media/image256.png" Type="http://schemas.openxmlformats.org/officeDocument/2006/relationships/image"/><Relationship Id="rId9" Target="../media/image257.png" Type="http://schemas.openxmlformats.org/officeDocument/2006/relationships/image"/></Relationships>
</file>

<file path=ppt/slides/_rels/slide4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png" Type="http://schemas.openxmlformats.org/officeDocument/2006/relationships/image"/><Relationship Id="rId3" Target="../media/image14.svg" Type="http://schemas.openxmlformats.org/officeDocument/2006/relationships/image"/><Relationship Id="rId4" Target="../media/image26.png" Type="http://schemas.openxmlformats.org/officeDocument/2006/relationships/image"/><Relationship Id="rId5" Target="../media/image27.svg" Type="http://schemas.openxmlformats.org/officeDocument/2006/relationships/image"/><Relationship Id="rId6" Target="../media/image267.png" Type="http://schemas.openxmlformats.org/officeDocument/2006/relationships/image"/><Relationship Id="rId7" Target="../media/image268.svg" Type="http://schemas.openxmlformats.org/officeDocument/2006/relationships/image"/><Relationship Id="rId8" Target="../media/image269.png" Type="http://schemas.openxmlformats.org/officeDocument/2006/relationships/image"/></Relationships>
</file>

<file path=ppt/slides/_rels/slide4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76.svg" Type="http://schemas.openxmlformats.org/officeDocument/2006/relationships/image"/><Relationship Id="rId11" Target="../media/image4.png" Type="http://schemas.openxmlformats.org/officeDocument/2006/relationships/image"/><Relationship Id="rId12" Target="../media/image5.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270.png" Type="http://schemas.openxmlformats.org/officeDocument/2006/relationships/image"/><Relationship Id="rId5" Target="../media/image271.png" Type="http://schemas.openxmlformats.org/officeDocument/2006/relationships/image"/><Relationship Id="rId6" Target="../media/image272.svg" Type="http://schemas.openxmlformats.org/officeDocument/2006/relationships/image"/><Relationship Id="rId7" Target="../media/image273.png" Type="http://schemas.openxmlformats.org/officeDocument/2006/relationships/image"/><Relationship Id="rId8" Target="../media/image274.svg" Type="http://schemas.openxmlformats.org/officeDocument/2006/relationships/image"/><Relationship Id="rId9" Target="../media/image275.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5.png" Type="http://schemas.openxmlformats.org/officeDocument/2006/relationships/image"/><Relationship Id="rId3" Target="../media/image16.svg" Type="http://schemas.openxmlformats.org/officeDocument/2006/relationships/image"/><Relationship Id="rId4" Target="../media/image17.png" Type="http://schemas.openxmlformats.org/officeDocument/2006/relationships/image"/><Relationship Id="rId5" Target="../media/image18.svg" Type="http://schemas.openxmlformats.org/officeDocument/2006/relationships/image"/><Relationship Id="rId6" Target="../media/image13.png" Type="http://schemas.openxmlformats.org/officeDocument/2006/relationships/image"/><Relationship Id="rId7" Target="../media/image14.svg" Type="http://schemas.openxmlformats.org/officeDocument/2006/relationships/image"/><Relationship Id="rId8" Target="../media/image19.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5.png" Type="http://schemas.openxmlformats.org/officeDocument/2006/relationships/image"/><Relationship Id="rId3" Target="../media/image16.svg" Type="http://schemas.openxmlformats.org/officeDocument/2006/relationships/image"/><Relationship Id="rId4" Target="../media/image17.png" Type="http://schemas.openxmlformats.org/officeDocument/2006/relationships/image"/><Relationship Id="rId5" Target="../media/image18.svg" Type="http://schemas.openxmlformats.org/officeDocument/2006/relationships/image"/><Relationship Id="rId6" Target="../media/image13.png" Type="http://schemas.openxmlformats.org/officeDocument/2006/relationships/image"/><Relationship Id="rId7" Target="../media/image14.svg" Type="http://schemas.openxmlformats.org/officeDocument/2006/relationships/image"/><Relationship Id="rId8" Target="../media/image19.png" Type="http://schemas.openxmlformats.org/officeDocument/2006/relationships/image"/><Relationship Id="rId9" Target="../media/image20.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5.png" Type="http://schemas.openxmlformats.org/officeDocument/2006/relationships/image"/><Relationship Id="rId3" Target="../media/image16.svg" Type="http://schemas.openxmlformats.org/officeDocument/2006/relationships/image"/><Relationship Id="rId4" Target="../media/image17.png" Type="http://schemas.openxmlformats.org/officeDocument/2006/relationships/image"/><Relationship Id="rId5" Target="../media/image18.svg" Type="http://schemas.openxmlformats.org/officeDocument/2006/relationships/image"/><Relationship Id="rId6" Target="../media/image13.png" Type="http://schemas.openxmlformats.org/officeDocument/2006/relationships/image"/><Relationship Id="rId7" Target="../media/image14.svg" Type="http://schemas.openxmlformats.org/officeDocument/2006/relationships/image"/><Relationship Id="rId8" Target="../media/image19.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9.png" Type="http://schemas.openxmlformats.org/officeDocument/2006/relationships/image"/><Relationship Id="rId2" Target="../media/image17.png" Type="http://schemas.openxmlformats.org/officeDocument/2006/relationships/image"/><Relationship Id="rId3" Target="../media/image18.svg" Type="http://schemas.openxmlformats.org/officeDocument/2006/relationships/image"/><Relationship Id="rId4" Target="../media/image15.png" Type="http://schemas.openxmlformats.org/officeDocument/2006/relationships/image"/><Relationship Id="rId5" Target="../media/image16.svg" Type="http://schemas.openxmlformats.org/officeDocument/2006/relationships/image"/><Relationship Id="rId6" Target="../media/image13.png" Type="http://schemas.openxmlformats.org/officeDocument/2006/relationships/image"/><Relationship Id="rId7" Target="../media/image14.svg" Type="http://schemas.openxmlformats.org/officeDocument/2006/relationships/image"/><Relationship Id="rId8" Target="../media/image21.png" Type="http://schemas.openxmlformats.org/officeDocument/2006/relationships/image"/><Relationship Id="rId9" Target="../media/image22.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png" Type="http://schemas.openxmlformats.org/officeDocument/2006/relationships/image"/><Relationship Id="rId3" Target="../media/image14.svg" Type="http://schemas.openxmlformats.org/officeDocument/2006/relationships/image"/><Relationship Id="rId4" Target="../media/image17.png" Type="http://schemas.openxmlformats.org/officeDocument/2006/relationships/image"/><Relationship Id="rId5" Target="../media/image18.svg" Type="http://schemas.openxmlformats.org/officeDocument/2006/relationships/image"/><Relationship Id="rId6" Target="../media/image15.png" Type="http://schemas.openxmlformats.org/officeDocument/2006/relationships/image"/><Relationship Id="rId7" Target="../media/image16.svg" Type="http://schemas.openxmlformats.org/officeDocument/2006/relationships/image"/><Relationship Id="rId8" Target="../media/image19.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3B57E5"/>
        </a:solidFill>
      </p:bgPr>
    </p:bg>
    <p:spTree>
      <p:nvGrpSpPr>
        <p:cNvPr id="1" name=""/>
        <p:cNvGrpSpPr/>
        <p:nvPr/>
      </p:nvGrpSpPr>
      <p:grpSpPr>
        <a:xfrm>
          <a:off x="0" y="0"/>
          <a:ext cx="0" cy="0"/>
          <a:chOff x="0" y="0"/>
          <a:chExt cx="0" cy="0"/>
        </a:xfrm>
      </p:grpSpPr>
      <p:sp>
        <p:nvSpPr>
          <p:cNvPr name="Freeform 2" id="2"/>
          <p:cNvSpPr/>
          <p:nvPr/>
        </p:nvSpPr>
        <p:spPr>
          <a:xfrm flipH="false" flipV="false" rot="0">
            <a:off x="7292065" y="-10413011"/>
            <a:ext cx="21568017" cy="26161016"/>
          </a:xfrm>
          <a:custGeom>
            <a:avLst/>
            <a:gdLst/>
            <a:ahLst/>
            <a:cxnLst/>
            <a:rect r="r" b="b" t="t" l="l"/>
            <a:pathLst>
              <a:path h="26161016" w="21568017">
                <a:moveTo>
                  <a:pt x="0" y="0"/>
                </a:moveTo>
                <a:lnTo>
                  <a:pt x="21568018" y="0"/>
                </a:lnTo>
                <a:lnTo>
                  <a:pt x="21568018" y="26161016"/>
                </a:lnTo>
                <a:lnTo>
                  <a:pt x="0" y="26161016"/>
                </a:lnTo>
                <a:lnTo>
                  <a:pt x="0" y="0"/>
                </a:lnTo>
                <a:close/>
              </a:path>
            </a:pathLst>
          </a:custGeom>
          <a:blipFill>
            <a:blip r:embed="rId2">
              <a:alphaModFix amt="30000"/>
              <a:extLst>
                <a:ext uri="{96DAC541-7B7A-43D3-8B79-37D633B846F1}">
                  <asvg:svgBlip xmlns:asvg="http://schemas.microsoft.com/office/drawing/2016/SVG/main" r:embed="rId3"/>
                </a:ext>
              </a:extLst>
            </a:blip>
            <a:stretch>
              <a:fillRect l="-18467" t="0" r="0" b="-32"/>
            </a:stretch>
          </a:blipFill>
        </p:spPr>
      </p:sp>
      <p:sp>
        <p:nvSpPr>
          <p:cNvPr name="AutoShape 3" id="3"/>
          <p:cNvSpPr/>
          <p:nvPr/>
        </p:nvSpPr>
        <p:spPr>
          <a:xfrm flipV="true">
            <a:off x="-429979" y="1038225"/>
            <a:ext cx="13045697" cy="0"/>
          </a:xfrm>
          <a:prstGeom prst="line">
            <a:avLst/>
          </a:prstGeom>
          <a:ln cap="flat" w="9525">
            <a:solidFill>
              <a:srgbClr val="B4B4B4"/>
            </a:solidFill>
            <a:prstDash val="solid"/>
            <a:headEnd type="none" len="sm" w="sm"/>
            <a:tailEnd type="none" len="sm" w="sm"/>
          </a:ln>
        </p:spPr>
      </p:sp>
      <p:sp>
        <p:nvSpPr>
          <p:cNvPr name="AutoShape 4" id="4"/>
          <p:cNvSpPr/>
          <p:nvPr/>
        </p:nvSpPr>
        <p:spPr>
          <a:xfrm flipV="true">
            <a:off x="-429979" y="9248775"/>
            <a:ext cx="13045697" cy="0"/>
          </a:xfrm>
          <a:prstGeom prst="line">
            <a:avLst/>
          </a:prstGeom>
          <a:ln cap="flat" w="9525">
            <a:solidFill>
              <a:srgbClr val="B4B4B4"/>
            </a:solidFill>
            <a:prstDash val="solid"/>
            <a:headEnd type="none" len="sm" w="sm"/>
            <a:tailEnd type="none" len="sm" w="sm"/>
          </a:ln>
        </p:spPr>
      </p:sp>
      <p:sp>
        <p:nvSpPr>
          <p:cNvPr name="TextBox 5" id="5"/>
          <p:cNvSpPr txBox="true"/>
          <p:nvPr/>
        </p:nvSpPr>
        <p:spPr>
          <a:xfrm rot="0">
            <a:off x="1028700" y="6175038"/>
            <a:ext cx="10001135" cy="581025"/>
          </a:xfrm>
          <a:prstGeom prst="rect">
            <a:avLst/>
          </a:prstGeom>
        </p:spPr>
        <p:txBody>
          <a:bodyPr anchor="t" rtlCol="false" tIns="0" lIns="0" bIns="0" rIns="0">
            <a:spAutoFit/>
          </a:bodyPr>
          <a:lstStyle/>
          <a:p>
            <a:pPr algn="l">
              <a:lnSpc>
                <a:spcPts val="4200"/>
              </a:lnSpc>
            </a:pPr>
            <a:r>
              <a:rPr lang="en-US" sz="3000" b="true">
                <a:solidFill>
                  <a:srgbClr val="FFFFFF"/>
                </a:solidFill>
                <a:latin typeface="Calibri (MS) Bold"/>
                <a:ea typeface="Calibri (MS) Bold"/>
                <a:cs typeface="Calibri (MS) Bold"/>
                <a:sym typeface="Calibri (MS) Bold"/>
              </a:rPr>
              <a:t>ASSEMBLÉ GÉNÉRALE DU 13 JUIN 2026</a:t>
            </a:r>
          </a:p>
        </p:txBody>
      </p:sp>
      <p:sp>
        <p:nvSpPr>
          <p:cNvPr name="TextBox 6" id="6"/>
          <p:cNvSpPr txBox="true"/>
          <p:nvPr/>
        </p:nvSpPr>
        <p:spPr>
          <a:xfrm rot="0">
            <a:off x="1028700" y="2376407"/>
            <a:ext cx="11336025" cy="4246387"/>
          </a:xfrm>
          <a:prstGeom prst="rect">
            <a:avLst/>
          </a:prstGeom>
        </p:spPr>
        <p:txBody>
          <a:bodyPr anchor="t" rtlCol="false" tIns="0" lIns="0" bIns="0" rIns="0">
            <a:spAutoFit/>
          </a:bodyPr>
          <a:lstStyle/>
          <a:p>
            <a:pPr algn="l">
              <a:lnSpc>
                <a:spcPts val="10758"/>
              </a:lnSpc>
            </a:pPr>
            <a:r>
              <a:rPr lang="en-US" b="true" sz="11953" spc="-358">
                <a:solidFill>
                  <a:srgbClr val="FFFFFF"/>
                </a:solidFill>
                <a:latin typeface="Arial Bold"/>
                <a:ea typeface="Arial Bold"/>
                <a:cs typeface="Arial Bold"/>
                <a:sym typeface="Arial Bold"/>
              </a:rPr>
              <a:t>RAPPORT </a:t>
            </a:r>
          </a:p>
          <a:p>
            <a:pPr algn="l">
              <a:lnSpc>
                <a:spcPts val="10758"/>
              </a:lnSpc>
            </a:pPr>
            <a:r>
              <a:rPr lang="en-US" b="true" sz="11953" spc="-358">
                <a:solidFill>
                  <a:srgbClr val="FFFFFF"/>
                </a:solidFill>
                <a:latin typeface="Arial Bold"/>
                <a:ea typeface="Arial Bold"/>
                <a:cs typeface="Arial Bold"/>
                <a:sym typeface="Arial Bold"/>
              </a:rPr>
              <a:t>D’ACTIVITÉ</a:t>
            </a:r>
          </a:p>
          <a:p>
            <a:pPr algn="l">
              <a:lnSpc>
                <a:spcPts val="10758"/>
              </a:lnSpc>
            </a:pPr>
            <a:r>
              <a:rPr lang="en-US" b="true" sz="11953" spc="-358">
                <a:solidFill>
                  <a:srgbClr val="FFFFFF"/>
                </a:solidFill>
                <a:latin typeface="Arial Bold"/>
                <a:ea typeface="Arial Bold"/>
                <a:cs typeface="Arial Bold"/>
                <a:sym typeface="Arial Bold"/>
              </a:rPr>
              <a:t>2025</a:t>
            </a:r>
          </a:p>
        </p:txBody>
      </p:sp>
      <p:sp>
        <p:nvSpPr>
          <p:cNvPr name="Freeform 7" id="7"/>
          <p:cNvSpPr/>
          <p:nvPr/>
        </p:nvSpPr>
        <p:spPr>
          <a:xfrm flipH="false" flipV="false" rot="0">
            <a:off x="-3568484" y="4547103"/>
            <a:ext cx="10534927" cy="10789963"/>
          </a:xfrm>
          <a:custGeom>
            <a:avLst/>
            <a:gdLst/>
            <a:ahLst/>
            <a:cxnLst/>
            <a:rect r="r" b="b" t="t" l="l"/>
            <a:pathLst>
              <a:path h="10789963" w="10534927">
                <a:moveTo>
                  <a:pt x="0" y="0"/>
                </a:moveTo>
                <a:lnTo>
                  <a:pt x="10534928" y="0"/>
                </a:lnTo>
                <a:lnTo>
                  <a:pt x="10534928" y="10789963"/>
                </a:lnTo>
                <a:lnTo>
                  <a:pt x="0" y="10789963"/>
                </a:lnTo>
                <a:lnTo>
                  <a:pt x="0" y="0"/>
                </a:lnTo>
                <a:close/>
              </a:path>
            </a:pathLst>
          </a:custGeom>
          <a:blipFill>
            <a:blip r:embed="rId2">
              <a:alphaModFix amt="30000"/>
              <a:extLst>
                <a:ext uri="{96DAC541-7B7A-43D3-8B79-37D633B846F1}">
                  <asvg:svgBlip xmlns:asvg="http://schemas.microsoft.com/office/drawing/2016/SVG/main" r:embed="rId3"/>
                </a:ext>
              </a:extLst>
            </a:blip>
            <a:stretch>
              <a:fillRect l="0" t="0" r="0" b="0"/>
            </a:stretch>
          </a:blipFill>
        </p:spPr>
      </p:sp>
      <p:sp>
        <p:nvSpPr>
          <p:cNvPr name="Freeform 8" id="8"/>
          <p:cNvSpPr/>
          <p:nvPr/>
        </p:nvSpPr>
        <p:spPr>
          <a:xfrm flipH="false" flipV="false" rot="0">
            <a:off x="9160952" y="5664248"/>
            <a:ext cx="7748286" cy="3584527"/>
          </a:xfrm>
          <a:custGeom>
            <a:avLst/>
            <a:gdLst/>
            <a:ahLst/>
            <a:cxnLst/>
            <a:rect r="r" b="b" t="t" l="l"/>
            <a:pathLst>
              <a:path h="3584527" w="7748286">
                <a:moveTo>
                  <a:pt x="0" y="0"/>
                </a:moveTo>
                <a:lnTo>
                  <a:pt x="7748285" y="0"/>
                </a:lnTo>
                <a:lnTo>
                  <a:pt x="7748285" y="3584527"/>
                </a:lnTo>
                <a:lnTo>
                  <a:pt x="0" y="3584527"/>
                </a:lnTo>
                <a:lnTo>
                  <a:pt x="0" y="0"/>
                </a:lnTo>
                <a:close/>
              </a:path>
            </a:pathLst>
          </a:custGeom>
          <a:blipFill>
            <a:blip r:embed="rId4"/>
            <a:stretch>
              <a:fillRect l="0" t="0" r="0" b="0"/>
            </a:stretch>
          </a:blipFill>
        </p:spPr>
      </p:sp>
      <p:sp>
        <p:nvSpPr>
          <p:cNvPr name="Freeform 9" id="9"/>
          <p:cNvSpPr/>
          <p:nvPr/>
        </p:nvSpPr>
        <p:spPr>
          <a:xfrm flipH="false" flipV="false" rot="0">
            <a:off x="13035095" y="1028700"/>
            <a:ext cx="4106326" cy="3277595"/>
          </a:xfrm>
          <a:custGeom>
            <a:avLst/>
            <a:gdLst/>
            <a:ahLst/>
            <a:cxnLst/>
            <a:rect r="r" b="b" t="t" l="l"/>
            <a:pathLst>
              <a:path h="3277595" w="4106326">
                <a:moveTo>
                  <a:pt x="0" y="0"/>
                </a:moveTo>
                <a:lnTo>
                  <a:pt x="4106325" y="0"/>
                </a:lnTo>
                <a:lnTo>
                  <a:pt x="4106325" y="3277595"/>
                </a:lnTo>
                <a:lnTo>
                  <a:pt x="0" y="327759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6231227" y="8536063"/>
            <a:ext cx="1905000" cy="1520536"/>
          </a:xfrm>
          <a:custGeom>
            <a:avLst/>
            <a:gdLst/>
            <a:ahLst/>
            <a:cxnLst/>
            <a:rect r="r" b="b" t="t" l="l"/>
            <a:pathLst>
              <a:path h="1520536" w="1905000">
                <a:moveTo>
                  <a:pt x="0" y="0"/>
                </a:moveTo>
                <a:lnTo>
                  <a:pt x="1905000" y="0"/>
                </a:lnTo>
                <a:lnTo>
                  <a:pt x="1905000" y="1520537"/>
                </a:lnTo>
                <a:lnTo>
                  <a:pt x="0" y="152053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17145000" y="409575"/>
            <a:ext cx="96573" cy="295308"/>
          </a:xfrm>
          <a:prstGeom prst="rect">
            <a:avLst/>
          </a:prstGeom>
        </p:spPr>
        <p:txBody>
          <a:bodyPr anchor="t" rtlCol="false" tIns="0" lIns="0" bIns="0" rIns="0" wrap="none">
            <a:spAutoFit/>
          </a:bodyPr>
          <a:lstStyle/>
          <a:p>
            <a:pPr algn="ctr">
              <a:lnSpc>
                <a:spcPts val="2100"/>
              </a:lnSpc>
              <a:spcBef>
                <a:spcPct val="0"/>
              </a:spcBef>
            </a:pPr>
            <a:r>
              <a:rPr lang="en-US" sz="1500">
                <a:solidFill>
                  <a:srgbClr val="001A73"/>
                </a:solidFill>
                <a:latin typeface="Calibri (MS)"/>
                <a:ea typeface="Calibri (MS)"/>
                <a:cs typeface="Calibri (MS)"/>
                <a:sym typeface="Calibri (MS)"/>
              </a:rPr>
              <a:t>10</a:t>
            </a:r>
          </a:p>
        </p:txBody>
      </p:sp>
      <p:sp>
        <p:nvSpPr>
          <p:cNvPr name="Freeform 4" id="4"/>
          <p:cNvSpPr/>
          <p:nvPr/>
        </p:nvSpPr>
        <p:spPr>
          <a:xfrm flipH="false" flipV="false" rot="0">
            <a:off x="-2857500" y="2857500"/>
            <a:ext cx="11430000" cy="11706704"/>
          </a:xfrm>
          <a:custGeom>
            <a:avLst/>
            <a:gdLst/>
            <a:ahLst/>
            <a:cxnLst/>
            <a:rect r="r" b="b" t="t" l="l"/>
            <a:pathLst>
              <a:path h="11706704" w="11430000">
                <a:moveTo>
                  <a:pt x="0" y="0"/>
                </a:moveTo>
                <a:lnTo>
                  <a:pt x="11430000" y="0"/>
                </a:lnTo>
                <a:lnTo>
                  <a:pt x="11430000" y="11706704"/>
                </a:lnTo>
                <a:lnTo>
                  <a:pt x="0" y="11706704"/>
                </a:lnTo>
                <a:lnTo>
                  <a:pt x="0" y="0"/>
                </a:lnTo>
                <a:close/>
              </a:path>
            </a:pathLst>
          </a:custGeom>
          <a:blipFill>
            <a:blip r:embed="rId4">
              <a:alphaModFix amt="30000"/>
              <a:extLst>
                <a:ext uri="{96DAC541-7B7A-43D3-8B79-37D633B846F1}">
                  <asvg:svgBlip xmlns:asvg="http://schemas.microsoft.com/office/drawing/2016/SVG/main" r:embed="rId5"/>
                </a:ext>
              </a:extLst>
            </a:blip>
            <a:stretch>
              <a:fillRect l="0" t="0" r="0" b="0"/>
            </a:stretch>
          </a:blipFill>
        </p:spPr>
      </p:sp>
      <p:sp>
        <p:nvSpPr>
          <p:cNvPr name="TextBox 5" id="5"/>
          <p:cNvSpPr txBox="true"/>
          <p:nvPr/>
        </p:nvSpPr>
        <p:spPr>
          <a:xfrm rot="-5400000">
            <a:off x="-4192724" y="5021400"/>
            <a:ext cx="9972981" cy="882683"/>
          </a:xfrm>
          <a:prstGeom prst="rect">
            <a:avLst/>
          </a:prstGeom>
        </p:spPr>
        <p:txBody>
          <a:bodyPr anchor="t" rtlCol="false" tIns="0" lIns="0" bIns="0" rIns="0">
            <a:spAutoFit/>
          </a:bodyPr>
          <a:lstStyle/>
          <a:p>
            <a:pPr algn="r">
              <a:lnSpc>
                <a:spcPts val="7000"/>
              </a:lnSpc>
            </a:pPr>
            <a:r>
              <a:rPr lang="en-US" b="true" sz="5000" spc="155">
                <a:solidFill>
                  <a:srgbClr val="001A73"/>
                </a:solidFill>
                <a:latin typeface="Arial Bold"/>
                <a:ea typeface="Arial Bold"/>
                <a:cs typeface="Arial Bold"/>
                <a:sym typeface="Arial Bold"/>
              </a:rPr>
              <a:t>MOT DE LA PRESIDENTE</a:t>
            </a:r>
          </a:p>
        </p:txBody>
      </p:sp>
      <p:sp>
        <p:nvSpPr>
          <p:cNvPr name="TextBox 6" id="6"/>
          <p:cNvSpPr txBox="true"/>
          <p:nvPr/>
        </p:nvSpPr>
        <p:spPr>
          <a:xfrm rot="-5400000">
            <a:off x="-3427261" y="5196041"/>
            <a:ext cx="9972981" cy="533400"/>
          </a:xfrm>
          <a:prstGeom prst="rect">
            <a:avLst/>
          </a:prstGeom>
        </p:spPr>
        <p:txBody>
          <a:bodyPr anchor="t" rtlCol="false" tIns="0" lIns="0" bIns="0" rIns="0">
            <a:spAutoFit/>
          </a:bodyPr>
          <a:lstStyle/>
          <a:p>
            <a:pPr algn="r">
              <a:lnSpc>
                <a:spcPts val="4200"/>
              </a:lnSpc>
            </a:pPr>
            <a:r>
              <a:rPr lang="en-US" b="true" sz="3000" spc="93">
                <a:solidFill>
                  <a:srgbClr val="33D4FF"/>
                </a:solidFill>
                <a:latin typeface="Arial Bold"/>
                <a:ea typeface="Arial Bold"/>
                <a:cs typeface="Arial Bold"/>
                <a:sym typeface="Arial Bold"/>
              </a:rPr>
              <a:t>RAPPORT D’ORIENTATION</a:t>
            </a:r>
          </a:p>
        </p:txBody>
      </p:sp>
      <p:sp>
        <p:nvSpPr>
          <p:cNvPr name="Freeform 7" id="7"/>
          <p:cNvSpPr/>
          <p:nvPr/>
        </p:nvSpPr>
        <p:spPr>
          <a:xfrm flipH="false" flipV="false" rot="-5892215">
            <a:off x="13585877" y="-2210862"/>
            <a:ext cx="6081379" cy="4820875"/>
          </a:xfrm>
          <a:custGeom>
            <a:avLst/>
            <a:gdLst/>
            <a:ahLst/>
            <a:cxnLst/>
            <a:rect r="r" b="b" t="t" l="l"/>
            <a:pathLst>
              <a:path h="4820875" w="6081379">
                <a:moveTo>
                  <a:pt x="0" y="0"/>
                </a:moveTo>
                <a:lnTo>
                  <a:pt x="6081379" y="0"/>
                </a:lnTo>
                <a:lnTo>
                  <a:pt x="6081379" y="4820875"/>
                </a:lnTo>
                <a:lnTo>
                  <a:pt x="0" y="4820875"/>
                </a:lnTo>
                <a:lnTo>
                  <a:pt x="0" y="0"/>
                </a:lnTo>
                <a:close/>
              </a:path>
            </a:pathLst>
          </a:custGeom>
          <a:blipFill>
            <a:blip r:embed="rId6">
              <a:alphaModFix amt="30000"/>
              <a:extLst>
                <a:ext uri="{96DAC541-7B7A-43D3-8B79-37D633B846F1}">
                  <asvg:svgBlip xmlns:asvg="http://schemas.microsoft.com/office/drawing/2016/SVG/main" r:embed="rId7"/>
                </a:ext>
              </a:extLst>
            </a:blip>
            <a:stretch>
              <a:fillRect l="0" t="0" r="0" b="0"/>
            </a:stretch>
          </a:blipFill>
        </p:spPr>
      </p:sp>
      <p:sp>
        <p:nvSpPr>
          <p:cNvPr name="AutoShape 8" id="8"/>
          <p:cNvSpPr/>
          <p:nvPr/>
        </p:nvSpPr>
        <p:spPr>
          <a:xfrm>
            <a:off x="2191159" y="476250"/>
            <a:ext cx="0" cy="4286250"/>
          </a:xfrm>
          <a:prstGeom prst="line">
            <a:avLst/>
          </a:prstGeom>
          <a:ln cap="flat" w="57150">
            <a:solidFill>
              <a:srgbClr val="33D4FF"/>
            </a:solidFill>
            <a:prstDash val="solid"/>
            <a:headEnd type="diamond" len="lg" w="lg"/>
            <a:tailEnd type="diamond" len="lg" w="lg"/>
          </a:ln>
        </p:spPr>
      </p:sp>
      <p:sp>
        <p:nvSpPr>
          <p:cNvPr name="TextBox 9" id="9"/>
          <p:cNvSpPr txBox="true"/>
          <p:nvPr/>
        </p:nvSpPr>
        <p:spPr>
          <a:xfrm rot="0">
            <a:off x="2468468" y="381000"/>
            <a:ext cx="12792873" cy="3536950"/>
          </a:xfrm>
          <a:prstGeom prst="rect">
            <a:avLst/>
          </a:prstGeom>
        </p:spPr>
        <p:txBody>
          <a:bodyPr anchor="t" rtlCol="false" tIns="0" lIns="0" bIns="0" rIns="0">
            <a:spAutoFit/>
          </a:bodyPr>
          <a:lstStyle/>
          <a:p>
            <a:pPr algn="l">
              <a:lnSpc>
                <a:spcPts val="3499"/>
              </a:lnSpc>
            </a:pPr>
            <a:r>
              <a:rPr lang="en-US" sz="2499">
                <a:solidFill>
                  <a:srgbClr val="001A73"/>
                </a:solidFill>
                <a:latin typeface="Calibri (MS)"/>
                <a:ea typeface="Calibri (MS)"/>
                <a:cs typeface="Calibri (MS)"/>
                <a:sym typeface="Calibri (MS)"/>
              </a:rPr>
              <a:t>L’Udaf 64 est une maison solide, portée par des valeurs fortes : solidarité, respect, engagement, humanité mais fragile du fait de sa dépendance aux fluctuations des financements publics, institutionnels ou partenariaux.</a:t>
            </a:r>
          </a:p>
          <a:p>
            <a:pPr algn="l">
              <a:lnSpc>
                <a:spcPts val="3499"/>
              </a:lnSpc>
            </a:pPr>
            <a:r>
              <a:rPr lang="en-US" sz="2499">
                <a:solidFill>
                  <a:srgbClr val="001A73"/>
                </a:solidFill>
                <a:latin typeface="Calibri (MS)"/>
                <a:ea typeface="Calibri (MS)"/>
                <a:cs typeface="Calibri (MS)"/>
                <a:sym typeface="Calibri (MS)"/>
              </a:rPr>
              <a:t>Nous avons traversé une année compliquée mais riche, nous allons entamer une année exigeante, mais nous tiendrons notre cap. </a:t>
            </a:r>
          </a:p>
          <a:p>
            <a:pPr algn="l">
              <a:lnSpc>
                <a:spcPts val="3499"/>
              </a:lnSpc>
            </a:pPr>
            <a:r>
              <a:rPr lang="en-US" sz="2499">
                <a:solidFill>
                  <a:srgbClr val="001A73"/>
                </a:solidFill>
                <a:latin typeface="Calibri (MS)"/>
                <a:ea typeface="Calibri (MS)"/>
                <a:cs typeface="Calibri (MS)"/>
                <a:sym typeface="Calibri (MS)"/>
              </a:rPr>
              <a:t>Nous avons accompagné, soutenu, représenté, innové.</a:t>
            </a:r>
          </a:p>
          <a:p>
            <a:pPr algn="l">
              <a:lnSpc>
                <a:spcPts val="3499"/>
              </a:lnSpc>
            </a:pPr>
            <a:r>
              <a:rPr lang="en-US" sz="2499">
                <a:solidFill>
                  <a:srgbClr val="001A73"/>
                </a:solidFill>
                <a:latin typeface="Calibri (MS)"/>
                <a:ea typeface="Calibri (MS)"/>
                <a:cs typeface="Calibri (MS)"/>
                <a:sym typeface="Calibri (MS)"/>
              </a:rPr>
              <a:t>L’année à venir doit être celle de la consolidation, de l’innovation et de l’ouverture. Ensemble, nous continuerons à faire de l’Udaf 64 un acteur indispensable de la vie sociale du département.</a:t>
            </a:r>
          </a:p>
        </p:txBody>
      </p:sp>
      <p:sp>
        <p:nvSpPr>
          <p:cNvPr name="TextBox 10" id="10"/>
          <p:cNvSpPr txBox="true"/>
          <p:nvPr/>
        </p:nvSpPr>
        <p:spPr>
          <a:xfrm rot="0">
            <a:off x="5705852" y="4467405"/>
            <a:ext cx="8101064" cy="2660650"/>
          </a:xfrm>
          <a:prstGeom prst="rect">
            <a:avLst/>
          </a:prstGeom>
        </p:spPr>
        <p:txBody>
          <a:bodyPr anchor="t" rtlCol="false" tIns="0" lIns="0" bIns="0" rIns="0">
            <a:spAutoFit/>
          </a:bodyPr>
          <a:lstStyle/>
          <a:p>
            <a:pPr algn="l">
              <a:lnSpc>
                <a:spcPts val="3499"/>
              </a:lnSpc>
            </a:pPr>
            <a:r>
              <a:rPr lang="en-US" sz="2499">
                <a:solidFill>
                  <a:srgbClr val="001A73"/>
                </a:solidFill>
                <a:latin typeface="Calibri (MS)"/>
                <a:ea typeface="Calibri (MS)"/>
                <a:cs typeface="Calibri (MS)"/>
                <a:sym typeface="Calibri (MS)"/>
              </a:rPr>
              <a:t>Je veux remercier chaleureusement :</a:t>
            </a:r>
          </a:p>
          <a:p>
            <a:pPr algn="l" marL="539749" indent="-269875" lvl="1">
              <a:lnSpc>
                <a:spcPts val="3499"/>
              </a:lnSpc>
              <a:buFont typeface="Arial"/>
              <a:buChar char="•"/>
            </a:pPr>
            <a:r>
              <a:rPr lang="en-US" sz="2499">
                <a:solidFill>
                  <a:srgbClr val="001A73"/>
                </a:solidFill>
                <a:latin typeface="Calibri (MS)"/>
                <a:ea typeface="Calibri (MS)"/>
                <a:cs typeface="Calibri (MS)"/>
                <a:sym typeface="Calibri (MS)"/>
              </a:rPr>
              <a:t>Les administrateurs pour leur engagement,</a:t>
            </a:r>
          </a:p>
          <a:p>
            <a:pPr algn="l" marL="539749" indent="-269875" lvl="1">
              <a:lnSpc>
                <a:spcPts val="3499"/>
              </a:lnSpc>
              <a:buFont typeface="Arial"/>
              <a:buChar char="•"/>
            </a:pPr>
            <a:r>
              <a:rPr lang="en-US" sz="2499">
                <a:solidFill>
                  <a:srgbClr val="001A73"/>
                </a:solidFill>
                <a:latin typeface="Calibri (MS)"/>
                <a:ea typeface="Calibri (MS)"/>
                <a:cs typeface="Calibri (MS)"/>
                <a:sym typeface="Calibri (MS)"/>
              </a:rPr>
              <a:t>Les salariés pour leur professionnalisme,</a:t>
            </a:r>
          </a:p>
          <a:p>
            <a:pPr algn="l" marL="539749" indent="-269875" lvl="1">
              <a:lnSpc>
                <a:spcPts val="3499"/>
              </a:lnSpc>
              <a:buFont typeface="Arial"/>
              <a:buChar char="•"/>
            </a:pPr>
            <a:r>
              <a:rPr lang="en-US" sz="2499">
                <a:solidFill>
                  <a:srgbClr val="001A73"/>
                </a:solidFill>
                <a:latin typeface="Calibri (MS)"/>
                <a:ea typeface="Calibri (MS)"/>
                <a:cs typeface="Calibri (MS)"/>
                <a:sym typeface="Calibri (MS)"/>
              </a:rPr>
              <a:t>Les bénévoles pour leur générosité,</a:t>
            </a:r>
          </a:p>
          <a:p>
            <a:pPr algn="l" marL="539749" indent="-269875" lvl="1">
              <a:lnSpc>
                <a:spcPts val="3499"/>
              </a:lnSpc>
              <a:buFont typeface="Arial"/>
              <a:buChar char="•"/>
            </a:pPr>
            <a:r>
              <a:rPr lang="en-US" sz="2499">
                <a:solidFill>
                  <a:srgbClr val="001A73"/>
                </a:solidFill>
                <a:latin typeface="Calibri (MS)"/>
                <a:ea typeface="Calibri (MS)"/>
                <a:cs typeface="Calibri (MS)"/>
                <a:sym typeface="Calibri (MS)"/>
              </a:rPr>
              <a:t>Les associations familiales</a:t>
            </a:r>
            <a:r>
              <a:rPr lang="en-US" sz="2499">
                <a:solidFill>
                  <a:srgbClr val="001A73"/>
                </a:solidFill>
                <a:latin typeface="Calibri (MS)"/>
                <a:ea typeface="Calibri (MS)"/>
                <a:cs typeface="Calibri (MS)"/>
                <a:sym typeface="Calibri (MS)"/>
              </a:rPr>
              <a:t> pour leur confiance,</a:t>
            </a:r>
          </a:p>
          <a:p>
            <a:pPr algn="l" marL="539749" indent="-269875" lvl="1">
              <a:lnSpc>
                <a:spcPts val="3499"/>
              </a:lnSpc>
              <a:buFont typeface="Arial"/>
              <a:buChar char="•"/>
            </a:pPr>
            <a:r>
              <a:rPr lang="en-US" sz="2499">
                <a:solidFill>
                  <a:srgbClr val="001A73"/>
                </a:solidFill>
                <a:latin typeface="Calibri (MS)"/>
                <a:ea typeface="Calibri (MS)"/>
                <a:cs typeface="Calibri (MS)"/>
                <a:sym typeface="Calibri (MS)"/>
              </a:rPr>
              <a:t>Nos partenaires pour leur collaboration.</a:t>
            </a:r>
          </a:p>
        </p:txBody>
      </p:sp>
      <p:sp>
        <p:nvSpPr>
          <p:cNvPr name="TextBox 11" id="11"/>
          <p:cNvSpPr txBox="true"/>
          <p:nvPr/>
        </p:nvSpPr>
        <p:spPr>
          <a:xfrm rot="0">
            <a:off x="7201952" y="7953297"/>
            <a:ext cx="8513182" cy="1410335"/>
          </a:xfrm>
          <a:prstGeom prst="rect">
            <a:avLst/>
          </a:prstGeom>
        </p:spPr>
        <p:txBody>
          <a:bodyPr anchor="t" rtlCol="false" tIns="0" lIns="0" bIns="0" rIns="0">
            <a:spAutoFit/>
          </a:bodyPr>
          <a:lstStyle/>
          <a:p>
            <a:pPr algn="ctr">
              <a:lnSpc>
                <a:spcPts val="3639"/>
              </a:lnSpc>
            </a:pPr>
            <a:r>
              <a:rPr lang="en-US" sz="2599" b="true">
                <a:solidFill>
                  <a:srgbClr val="001A73"/>
                </a:solidFill>
                <a:latin typeface="Calibri (MS) Bold"/>
                <a:ea typeface="Calibri (MS) Bold"/>
                <a:cs typeface="Calibri (MS) Bold"/>
                <a:sym typeface="Calibri (MS) Bold"/>
              </a:rPr>
              <a:t>Ensemble, nous continuerons à faire de l’Udaf 64 un acteur essentiel au service des familles parce que les familles sont une force et qu’ensemble, nous sommes la force des familles.</a:t>
            </a:r>
          </a:p>
        </p:txBody>
      </p:sp>
      <p:grpSp>
        <p:nvGrpSpPr>
          <p:cNvPr name="Group 12" id="12"/>
          <p:cNvGrpSpPr>
            <a:grpSpLocks noChangeAspect="true"/>
          </p:cNvGrpSpPr>
          <p:nvPr/>
        </p:nvGrpSpPr>
        <p:grpSpPr>
          <a:xfrm rot="0">
            <a:off x="15510074" y="590550"/>
            <a:ext cx="1634926" cy="1978389"/>
            <a:chOff x="0" y="0"/>
            <a:chExt cx="1940560" cy="2348230"/>
          </a:xfrm>
        </p:grpSpPr>
        <p:sp>
          <p:nvSpPr>
            <p:cNvPr name="Freeform 13" id="13"/>
            <p:cNvSpPr/>
            <p:nvPr/>
          </p:nvSpPr>
          <p:spPr>
            <a:xfrm flipH="false" flipV="false" rot="0">
              <a:off x="31371" y="36818"/>
              <a:ext cx="1877819" cy="2275863"/>
            </a:xfrm>
            <a:custGeom>
              <a:avLst/>
              <a:gdLst/>
              <a:ahLst/>
              <a:cxnLst/>
              <a:rect r="r" b="b" t="t" l="l"/>
              <a:pathLst>
                <a:path h="2275863" w="1877819">
                  <a:moveTo>
                    <a:pt x="938909" y="12"/>
                  </a:moveTo>
                  <a:cubicBezTo>
                    <a:pt x="603970" y="-1812"/>
                    <a:pt x="293831" y="214675"/>
                    <a:pt x="125927" y="567498"/>
                  </a:cubicBezTo>
                  <a:cubicBezTo>
                    <a:pt x="-41976" y="920321"/>
                    <a:pt x="-41976" y="1355543"/>
                    <a:pt x="125927" y="1708366"/>
                  </a:cubicBezTo>
                  <a:cubicBezTo>
                    <a:pt x="293831" y="2061189"/>
                    <a:pt x="603970" y="2277675"/>
                    <a:pt x="938909" y="2275852"/>
                  </a:cubicBezTo>
                  <a:cubicBezTo>
                    <a:pt x="1273848" y="2277675"/>
                    <a:pt x="1583987" y="2061189"/>
                    <a:pt x="1751891" y="1708366"/>
                  </a:cubicBezTo>
                  <a:cubicBezTo>
                    <a:pt x="1919794" y="1355543"/>
                    <a:pt x="1919794" y="920321"/>
                    <a:pt x="1751891" y="567498"/>
                  </a:cubicBezTo>
                  <a:cubicBezTo>
                    <a:pt x="1583987" y="214675"/>
                    <a:pt x="1273848" y="-1812"/>
                    <a:pt x="938909" y="12"/>
                  </a:cubicBezTo>
                  <a:close/>
                </a:path>
              </a:pathLst>
            </a:custGeom>
            <a:blipFill>
              <a:blip r:embed="rId8"/>
              <a:stretch>
                <a:fillRect l="223" t="-8519" r="223" b="-42187"/>
              </a:stretch>
            </a:blipFill>
          </p:spPr>
        </p:sp>
        <p:sp>
          <p:nvSpPr>
            <p:cNvPr name="Freeform 14" id="14"/>
            <p:cNvSpPr/>
            <p:nvPr/>
          </p:nvSpPr>
          <p:spPr>
            <a:xfrm flipH="false" flipV="false" rot="0">
              <a:off x="0" y="0"/>
              <a:ext cx="1940560" cy="2348230"/>
            </a:xfrm>
            <a:custGeom>
              <a:avLst/>
              <a:gdLst/>
              <a:ahLst/>
              <a:cxnLst/>
              <a:rect r="r" b="b" t="t" l="l"/>
              <a:pathLst>
                <a:path h="2348230" w="1940560">
                  <a:moveTo>
                    <a:pt x="970280" y="2348230"/>
                  </a:moveTo>
                  <a:cubicBezTo>
                    <a:pt x="435610" y="2348230"/>
                    <a:pt x="0" y="1822450"/>
                    <a:pt x="0" y="1174750"/>
                  </a:cubicBezTo>
                  <a:cubicBezTo>
                    <a:pt x="0" y="527050"/>
                    <a:pt x="435610" y="0"/>
                    <a:pt x="970280" y="0"/>
                  </a:cubicBezTo>
                  <a:cubicBezTo>
                    <a:pt x="1504950" y="0"/>
                    <a:pt x="1940560" y="527050"/>
                    <a:pt x="1940560" y="1174750"/>
                  </a:cubicBezTo>
                  <a:cubicBezTo>
                    <a:pt x="1940560" y="1822450"/>
                    <a:pt x="1504950" y="2348230"/>
                    <a:pt x="970280" y="2348230"/>
                  </a:cubicBezTo>
                  <a:close/>
                  <a:moveTo>
                    <a:pt x="970280" y="72390"/>
                  </a:moveTo>
                  <a:cubicBezTo>
                    <a:pt x="474980" y="72390"/>
                    <a:pt x="72390" y="566420"/>
                    <a:pt x="72390" y="1174750"/>
                  </a:cubicBezTo>
                  <a:cubicBezTo>
                    <a:pt x="72390" y="1783080"/>
                    <a:pt x="474980" y="2277110"/>
                    <a:pt x="970280" y="2277110"/>
                  </a:cubicBezTo>
                  <a:cubicBezTo>
                    <a:pt x="1465580" y="2277110"/>
                    <a:pt x="1868170" y="1783080"/>
                    <a:pt x="1868170" y="1174750"/>
                  </a:cubicBezTo>
                  <a:cubicBezTo>
                    <a:pt x="1868170" y="566420"/>
                    <a:pt x="1465580" y="72390"/>
                    <a:pt x="970280" y="72390"/>
                  </a:cubicBezTo>
                  <a:close/>
                </a:path>
              </a:pathLst>
            </a:custGeom>
            <a:solidFill>
              <a:srgbClr val="33D4FF"/>
            </a:solidFill>
          </p:spPr>
        </p:sp>
      </p:gr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5400000">
            <a:off x="-3321034" y="4149708"/>
            <a:ext cx="8229600" cy="882683"/>
          </a:xfrm>
          <a:prstGeom prst="rect">
            <a:avLst/>
          </a:prstGeom>
        </p:spPr>
        <p:txBody>
          <a:bodyPr anchor="t" rtlCol="false" tIns="0" lIns="0" bIns="0" rIns="0">
            <a:spAutoFit/>
          </a:bodyPr>
          <a:lstStyle/>
          <a:p>
            <a:pPr algn="r">
              <a:lnSpc>
                <a:spcPts val="7000"/>
              </a:lnSpc>
            </a:pPr>
            <a:r>
              <a:rPr lang="en-US" b="true" sz="5000" spc="170">
                <a:solidFill>
                  <a:srgbClr val="001A73"/>
                </a:solidFill>
                <a:latin typeface="Arial Bold"/>
                <a:ea typeface="Arial Bold"/>
                <a:cs typeface="Arial Bold"/>
                <a:sym typeface="Arial Bold"/>
              </a:rPr>
              <a:t>L’UDAF 64 EN BREF</a:t>
            </a:r>
          </a:p>
        </p:txBody>
      </p:sp>
      <p:sp>
        <p:nvSpPr>
          <p:cNvPr name="Freeform 3" id="3"/>
          <p:cNvSpPr/>
          <p:nvPr/>
        </p:nvSpPr>
        <p:spPr>
          <a:xfrm flipH="false" flipV="false" rot="0">
            <a:off x="-2857500" y="2857500"/>
            <a:ext cx="11430000" cy="11706704"/>
          </a:xfrm>
          <a:custGeom>
            <a:avLst/>
            <a:gdLst/>
            <a:ahLst/>
            <a:cxnLst/>
            <a:rect r="r" b="b" t="t" l="l"/>
            <a:pathLst>
              <a:path h="11706704" w="11430000">
                <a:moveTo>
                  <a:pt x="0" y="0"/>
                </a:moveTo>
                <a:lnTo>
                  <a:pt x="11430000" y="0"/>
                </a:lnTo>
                <a:lnTo>
                  <a:pt x="11430000" y="11706704"/>
                </a:lnTo>
                <a:lnTo>
                  <a:pt x="0" y="11706704"/>
                </a:lnTo>
                <a:lnTo>
                  <a:pt x="0" y="0"/>
                </a:lnTo>
                <a:close/>
              </a:path>
            </a:pathLst>
          </a:custGeom>
          <a:blipFill>
            <a:blip r:embed="rId2">
              <a:alphaModFix amt="30000"/>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12382500" y="-2381250"/>
            <a:ext cx="8572500" cy="8780028"/>
          </a:xfrm>
          <a:custGeom>
            <a:avLst/>
            <a:gdLst/>
            <a:ahLst/>
            <a:cxnLst/>
            <a:rect r="r" b="b" t="t" l="l"/>
            <a:pathLst>
              <a:path h="8780028" w="8572500">
                <a:moveTo>
                  <a:pt x="0" y="0"/>
                </a:moveTo>
                <a:lnTo>
                  <a:pt x="8572500" y="0"/>
                </a:lnTo>
                <a:lnTo>
                  <a:pt x="8572500" y="8780028"/>
                </a:lnTo>
                <a:lnTo>
                  <a:pt x="0" y="8780028"/>
                </a:lnTo>
                <a:lnTo>
                  <a:pt x="0" y="0"/>
                </a:lnTo>
                <a:close/>
              </a:path>
            </a:pathLst>
          </a:custGeom>
          <a:blipFill>
            <a:blip r:embed="rId2">
              <a:alphaModFix amt="30000"/>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0">
            <a:off x="16231227" y="8536063"/>
            <a:ext cx="1905000" cy="1520536"/>
          </a:xfrm>
          <a:custGeom>
            <a:avLst/>
            <a:gdLst/>
            <a:ahLst/>
            <a:cxnLst/>
            <a:rect r="r" b="b" t="t" l="l"/>
            <a:pathLst>
              <a:path h="1520536" w="1905000">
                <a:moveTo>
                  <a:pt x="0" y="0"/>
                </a:moveTo>
                <a:lnTo>
                  <a:pt x="1905000" y="0"/>
                </a:lnTo>
                <a:lnTo>
                  <a:pt x="1905000" y="1520537"/>
                </a:lnTo>
                <a:lnTo>
                  <a:pt x="0" y="152053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6" id="6"/>
          <p:cNvSpPr txBox="true"/>
          <p:nvPr/>
        </p:nvSpPr>
        <p:spPr>
          <a:xfrm rot="0">
            <a:off x="1903485" y="411739"/>
            <a:ext cx="11764738" cy="3098800"/>
          </a:xfrm>
          <a:prstGeom prst="rect">
            <a:avLst/>
          </a:prstGeom>
        </p:spPr>
        <p:txBody>
          <a:bodyPr anchor="t" rtlCol="false" tIns="0" lIns="0" bIns="0" rIns="0">
            <a:spAutoFit/>
          </a:bodyPr>
          <a:lstStyle/>
          <a:p>
            <a:pPr algn="just">
              <a:lnSpc>
                <a:spcPts val="3499"/>
              </a:lnSpc>
            </a:pPr>
            <a:r>
              <a:rPr lang="en-US" sz="2499">
                <a:solidFill>
                  <a:srgbClr val="001A73"/>
                </a:solidFill>
                <a:latin typeface="Calibri (MS)"/>
                <a:ea typeface="Calibri (MS)"/>
                <a:cs typeface="Calibri (MS)"/>
                <a:sym typeface="Calibri (MS)"/>
              </a:rPr>
              <a:t>Instituti</a:t>
            </a:r>
            <a:r>
              <a:rPr lang="en-US" sz="2499">
                <a:solidFill>
                  <a:srgbClr val="001A73"/>
                </a:solidFill>
                <a:latin typeface="Calibri (MS)"/>
                <a:ea typeface="Calibri (MS)"/>
                <a:cs typeface="Calibri (MS)"/>
                <a:sym typeface="Calibri (MS)"/>
              </a:rPr>
              <a:t>on engagée avec et pour les familles depuis 1945, l’Udaf 64 est l’expert des réalités de vie des familles. </a:t>
            </a:r>
          </a:p>
          <a:p>
            <a:pPr algn="just">
              <a:lnSpc>
                <a:spcPts val="3499"/>
              </a:lnSpc>
            </a:pPr>
            <a:r>
              <a:rPr lang="en-US" sz="2499">
                <a:solidFill>
                  <a:srgbClr val="001A73"/>
                </a:solidFill>
                <a:latin typeface="Calibri (MS)"/>
                <a:ea typeface="Calibri (MS)"/>
                <a:cs typeface="Calibri (MS)"/>
                <a:sym typeface="Calibri (MS)"/>
              </a:rPr>
              <a:t>Elle est le porte-parole officiel des 195 184 familles du département auprès des pouvoirs publics.</a:t>
            </a:r>
          </a:p>
          <a:p>
            <a:pPr algn="just">
              <a:lnSpc>
                <a:spcPts val="3499"/>
              </a:lnSpc>
            </a:pPr>
            <a:r>
              <a:rPr lang="en-US" sz="2499">
                <a:solidFill>
                  <a:srgbClr val="001A73"/>
                </a:solidFill>
                <a:latin typeface="Calibri (MS)"/>
                <a:ea typeface="Calibri (MS)"/>
                <a:cs typeface="Calibri (MS)"/>
                <a:sym typeface="Calibri (MS)"/>
              </a:rPr>
              <a:t>Membre de l’Unaf, elle participe à la représentation de l’ensemble des 18 millions de familles qui vivent en France, et contribue à leur représentation au niveau régional à travers l’Uraf Nouvelle-Aquitaine.</a:t>
            </a:r>
          </a:p>
        </p:txBody>
      </p:sp>
      <p:sp>
        <p:nvSpPr>
          <p:cNvPr name="AutoShape 7" id="7"/>
          <p:cNvSpPr/>
          <p:nvPr/>
        </p:nvSpPr>
        <p:spPr>
          <a:xfrm>
            <a:off x="1428750" y="476250"/>
            <a:ext cx="0" cy="4286250"/>
          </a:xfrm>
          <a:prstGeom prst="line">
            <a:avLst/>
          </a:prstGeom>
          <a:ln cap="flat" w="57150">
            <a:solidFill>
              <a:srgbClr val="963CBD"/>
            </a:solidFill>
            <a:prstDash val="solid"/>
            <a:headEnd type="diamond" len="lg" w="lg"/>
            <a:tailEnd type="diamond" len="lg" w="lg"/>
          </a:ln>
        </p:spPr>
      </p:sp>
      <p:grpSp>
        <p:nvGrpSpPr>
          <p:cNvPr name="Group 8" id="8"/>
          <p:cNvGrpSpPr/>
          <p:nvPr/>
        </p:nvGrpSpPr>
        <p:grpSpPr>
          <a:xfrm rot="0">
            <a:off x="2940506" y="2008764"/>
            <a:ext cx="15195721" cy="9419299"/>
            <a:chOff x="0" y="0"/>
            <a:chExt cx="20260961" cy="12559065"/>
          </a:xfrm>
        </p:grpSpPr>
        <p:sp>
          <p:nvSpPr>
            <p:cNvPr name="Freeform 9" id="9"/>
            <p:cNvSpPr/>
            <p:nvPr/>
          </p:nvSpPr>
          <p:spPr>
            <a:xfrm flipH="false" flipV="false" rot="0">
              <a:off x="0" y="0"/>
              <a:ext cx="20260961" cy="12559065"/>
            </a:xfrm>
            <a:custGeom>
              <a:avLst/>
              <a:gdLst/>
              <a:ahLst/>
              <a:cxnLst/>
              <a:rect r="r" b="b" t="t" l="l"/>
              <a:pathLst>
                <a:path h="12559065" w="20260961">
                  <a:moveTo>
                    <a:pt x="0" y="0"/>
                  </a:moveTo>
                  <a:lnTo>
                    <a:pt x="20260961" y="0"/>
                  </a:lnTo>
                  <a:lnTo>
                    <a:pt x="20260961" y="12559065"/>
                  </a:lnTo>
                  <a:lnTo>
                    <a:pt x="0" y="12559065"/>
                  </a:lnTo>
                  <a:lnTo>
                    <a:pt x="0" y="0"/>
                  </a:lnTo>
                  <a:close/>
                </a:path>
              </a:pathLst>
            </a:custGeom>
            <a:blipFill>
              <a:blip r:embed="rId6"/>
              <a:stretch>
                <a:fillRect l="0" t="-3741" r="0" b="-3741"/>
              </a:stretch>
            </a:blipFill>
          </p:spPr>
        </p:sp>
        <p:sp>
          <p:nvSpPr>
            <p:cNvPr name="TextBox 10" id="10"/>
            <p:cNvSpPr txBox="true"/>
            <p:nvPr/>
          </p:nvSpPr>
          <p:spPr>
            <a:xfrm rot="0">
              <a:off x="9113421" y="2455600"/>
              <a:ext cx="2167788" cy="919692"/>
            </a:xfrm>
            <a:prstGeom prst="rect">
              <a:avLst/>
            </a:prstGeom>
          </p:spPr>
          <p:txBody>
            <a:bodyPr anchor="t" rtlCol="false" tIns="0" lIns="0" bIns="0" rIns="0">
              <a:spAutoFit/>
            </a:bodyPr>
            <a:lstStyle/>
            <a:p>
              <a:pPr algn="ctr">
                <a:lnSpc>
                  <a:spcPts val="2800"/>
                </a:lnSpc>
              </a:pPr>
              <a:r>
                <a:rPr lang="en-US" b="true" sz="2000">
                  <a:solidFill>
                    <a:srgbClr val="001A73"/>
                  </a:solidFill>
                  <a:latin typeface="Canva Sans Bold"/>
                  <a:ea typeface="Canva Sans Bold"/>
                  <a:cs typeface="Canva Sans Bold"/>
                  <a:sym typeface="Canva Sans Bold"/>
                </a:rPr>
                <a:t>195 184</a:t>
              </a:r>
            </a:p>
            <a:p>
              <a:pPr algn="ctr">
                <a:lnSpc>
                  <a:spcPts val="2800"/>
                </a:lnSpc>
                <a:spcBef>
                  <a:spcPct val="0"/>
                </a:spcBef>
              </a:pPr>
              <a:r>
                <a:rPr lang="en-US" sz="2000">
                  <a:solidFill>
                    <a:srgbClr val="001A73"/>
                  </a:solidFill>
                  <a:latin typeface="Canva Sans"/>
                  <a:ea typeface="Canva Sans"/>
                  <a:cs typeface="Canva Sans"/>
                  <a:sym typeface="Canva Sans"/>
                </a:rPr>
                <a:t>familles</a:t>
              </a:r>
            </a:p>
          </p:txBody>
        </p:sp>
        <p:sp>
          <p:nvSpPr>
            <p:cNvPr name="TextBox 11" id="11"/>
            <p:cNvSpPr txBox="true"/>
            <p:nvPr/>
          </p:nvSpPr>
          <p:spPr>
            <a:xfrm rot="0">
              <a:off x="11710798" y="5448551"/>
              <a:ext cx="1949338" cy="1389592"/>
            </a:xfrm>
            <a:prstGeom prst="rect">
              <a:avLst/>
            </a:prstGeom>
          </p:spPr>
          <p:txBody>
            <a:bodyPr anchor="t" rtlCol="false" tIns="0" lIns="0" bIns="0" rIns="0">
              <a:spAutoFit/>
            </a:bodyPr>
            <a:lstStyle/>
            <a:p>
              <a:pPr algn="ctr">
                <a:lnSpc>
                  <a:spcPts val="2800"/>
                </a:lnSpc>
              </a:pPr>
              <a:r>
                <a:rPr lang="en-US" b="true" sz="2000">
                  <a:solidFill>
                    <a:srgbClr val="001A73"/>
                  </a:solidFill>
                  <a:latin typeface="Canva Sans Bold"/>
                  <a:ea typeface="Canva Sans Bold"/>
                  <a:cs typeface="Canva Sans Bold"/>
                  <a:sym typeface="Canva Sans Bold"/>
                </a:rPr>
                <a:t>1 925</a:t>
              </a:r>
            </a:p>
            <a:p>
              <a:pPr algn="ctr">
                <a:lnSpc>
                  <a:spcPts val="2800"/>
                </a:lnSpc>
              </a:pPr>
              <a:r>
                <a:rPr lang="en-US" sz="2000">
                  <a:solidFill>
                    <a:srgbClr val="001A73"/>
                  </a:solidFill>
                  <a:latin typeface="Canva Sans"/>
                  <a:ea typeface="Canva Sans"/>
                  <a:cs typeface="Canva Sans"/>
                  <a:sym typeface="Canva Sans"/>
                </a:rPr>
                <a:t>f</a:t>
              </a:r>
              <a:r>
                <a:rPr lang="en-US" sz="2000">
                  <a:solidFill>
                    <a:srgbClr val="001A73"/>
                  </a:solidFill>
                  <a:latin typeface="Canva Sans"/>
                  <a:ea typeface="Canva Sans"/>
                  <a:cs typeface="Canva Sans"/>
                  <a:sym typeface="Canva Sans"/>
                </a:rPr>
                <a:t>amilles adhérentes</a:t>
              </a:r>
            </a:p>
          </p:txBody>
        </p:sp>
        <p:sp>
          <p:nvSpPr>
            <p:cNvPr name="TextBox 12" id="12"/>
            <p:cNvSpPr txBox="true"/>
            <p:nvPr/>
          </p:nvSpPr>
          <p:spPr>
            <a:xfrm rot="-2418385">
              <a:off x="3696123" y="8869241"/>
              <a:ext cx="2658408" cy="805815"/>
            </a:xfrm>
            <a:prstGeom prst="rect">
              <a:avLst/>
            </a:prstGeom>
          </p:spPr>
          <p:txBody>
            <a:bodyPr anchor="t" rtlCol="false" tIns="0" lIns="0" bIns="0" rIns="0">
              <a:spAutoFit/>
            </a:bodyPr>
            <a:lstStyle/>
            <a:p>
              <a:pPr algn="ctr">
                <a:lnSpc>
                  <a:spcPts val="2520"/>
                </a:lnSpc>
              </a:pPr>
              <a:r>
                <a:rPr lang="en-US" b="true" sz="1800">
                  <a:solidFill>
                    <a:srgbClr val="001A73"/>
                  </a:solidFill>
                  <a:latin typeface="Canva Sans Bold"/>
                  <a:ea typeface="Canva Sans Bold"/>
                  <a:cs typeface="Canva Sans Bold"/>
                  <a:sym typeface="Canva Sans Bold"/>
                </a:rPr>
                <a:t>18 </a:t>
              </a:r>
              <a:r>
                <a:rPr lang="en-US" sz="1800">
                  <a:solidFill>
                    <a:srgbClr val="001A73"/>
                  </a:solidFill>
                  <a:latin typeface="Canva Sans"/>
                  <a:ea typeface="Canva Sans"/>
                  <a:cs typeface="Canva Sans"/>
                  <a:sym typeface="Canva Sans"/>
                </a:rPr>
                <a:t>administrateurs</a:t>
              </a:r>
            </a:p>
          </p:txBody>
        </p:sp>
        <p:sp>
          <p:nvSpPr>
            <p:cNvPr name="TextBox 13" id="13"/>
            <p:cNvSpPr txBox="true"/>
            <p:nvPr/>
          </p:nvSpPr>
          <p:spPr>
            <a:xfrm rot="0">
              <a:off x="9271404" y="8755596"/>
              <a:ext cx="1851824" cy="1468658"/>
            </a:xfrm>
            <a:prstGeom prst="rect">
              <a:avLst/>
            </a:prstGeom>
          </p:spPr>
          <p:txBody>
            <a:bodyPr anchor="t" rtlCol="false" tIns="0" lIns="0" bIns="0" rIns="0">
              <a:spAutoFit/>
            </a:bodyPr>
            <a:lstStyle/>
            <a:p>
              <a:pPr algn="ctr">
                <a:lnSpc>
                  <a:spcPts val="1800"/>
                </a:lnSpc>
              </a:pPr>
              <a:r>
                <a:rPr lang="en-US" b="true" sz="1800">
                  <a:solidFill>
                    <a:srgbClr val="001A73"/>
                  </a:solidFill>
                  <a:latin typeface="Canva Sans Bold"/>
                  <a:ea typeface="Canva Sans Bold"/>
                  <a:cs typeface="Canva Sans Bold"/>
                  <a:sym typeface="Canva Sans Bold"/>
                </a:rPr>
                <a:t>5 </a:t>
              </a:r>
              <a:r>
                <a:rPr lang="en-US" sz="1800">
                  <a:solidFill>
                    <a:srgbClr val="001A73"/>
                  </a:solidFill>
                  <a:latin typeface="Canva Sans"/>
                  <a:ea typeface="Canva Sans"/>
                  <a:cs typeface="Canva Sans"/>
                  <a:sym typeface="Canva Sans"/>
                </a:rPr>
                <a:t>salariés</a:t>
              </a:r>
            </a:p>
            <a:p>
              <a:pPr algn="ctr">
                <a:lnSpc>
                  <a:spcPts val="1800"/>
                </a:lnSpc>
              </a:pPr>
            </a:p>
            <a:p>
              <a:pPr algn="ctr">
                <a:lnSpc>
                  <a:spcPts val="1700"/>
                </a:lnSpc>
              </a:pPr>
              <a:r>
                <a:rPr lang="en-US" b="true" sz="1700">
                  <a:solidFill>
                    <a:srgbClr val="001A73"/>
                  </a:solidFill>
                  <a:latin typeface="Canva Sans Bold"/>
                  <a:ea typeface="Canva Sans Bold"/>
                  <a:cs typeface="Canva Sans Bold"/>
                  <a:sym typeface="Canva Sans Bold"/>
                </a:rPr>
                <a:t>3 </a:t>
              </a:r>
              <a:r>
                <a:rPr lang="en-US" sz="1700">
                  <a:solidFill>
                    <a:srgbClr val="001A73"/>
                  </a:solidFill>
                  <a:latin typeface="Canva Sans"/>
                  <a:ea typeface="Canva Sans"/>
                  <a:cs typeface="Canva Sans"/>
                  <a:sym typeface="Canva Sans"/>
                </a:rPr>
                <a:t>volontaires en service civique</a:t>
              </a:r>
            </a:p>
          </p:txBody>
        </p:sp>
        <p:sp>
          <p:nvSpPr>
            <p:cNvPr name="TextBox 14" id="14"/>
            <p:cNvSpPr txBox="true"/>
            <p:nvPr/>
          </p:nvSpPr>
          <p:spPr>
            <a:xfrm rot="0">
              <a:off x="6673112" y="5271851"/>
              <a:ext cx="1949338" cy="1965960"/>
            </a:xfrm>
            <a:prstGeom prst="rect">
              <a:avLst/>
            </a:prstGeom>
          </p:spPr>
          <p:txBody>
            <a:bodyPr anchor="t" rtlCol="false" tIns="0" lIns="0" bIns="0" rIns="0">
              <a:spAutoFit/>
            </a:bodyPr>
            <a:lstStyle/>
            <a:p>
              <a:pPr algn="ctr">
                <a:lnSpc>
                  <a:spcPts val="1800"/>
                </a:lnSpc>
              </a:pPr>
              <a:r>
                <a:rPr lang="en-US" sz="1800" b="true">
                  <a:solidFill>
                    <a:srgbClr val="001A73"/>
                  </a:solidFill>
                  <a:latin typeface="Canva Sans Bold"/>
                  <a:ea typeface="Canva Sans Bold"/>
                  <a:cs typeface="Canva Sans Bold"/>
                  <a:sym typeface="Canva Sans Bold"/>
                </a:rPr>
                <a:t>19 </a:t>
              </a:r>
              <a:r>
                <a:rPr lang="en-US" sz="1800">
                  <a:solidFill>
                    <a:srgbClr val="001A73"/>
                  </a:solidFill>
                  <a:latin typeface="Canva Sans"/>
                  <a:ea typeface="Canva Sans"/>
                  <a:cs typeface="Canva Sans"/>
                  <a:sym typeface="Canva Sans"/>
                </a:rPr>
                <a:t>associations adhérentes</a:t>
              </a:r>
            </a:p>
            <a:p>
              <a:pPr algn="ctr">
                <a:lnSpc>
                  <a:spcPts val="2520"/>
                </a:lnSpc>
              </a:pPr>
              <a:r>
                <a:rPr lang="en-US" sz="1800" b="true">
                  <a:solidFill>
                    <a:srgbClr val="001A73"/>
                  </a:solidFill>
                  <a:latin typeface="Canva Sans Bold"/>
                  <a:ea typeface="Canva Sans Bold"/>
                  <a:cs typeface="Canva Sans Bold"/>
                  <a:sym typeface="Canva Sans Bold"/>
                </a:rPr>
                <a:t>2</a:t>
              </a:r>
            </a:p>
            <a:p>
              <a:pPr algn="ctr">
                <a:lnSpc>
                  <a:spcPts val="1800"/>
                </a:lnSpc>
              </a:pPr>
              <a:r>
                <a:rPr lang="en-US" sz="1800">
                  <a:solidFill>
                    <a:srgbClr val="001A73"/>
                  </a:solidFill>
                  <a:latin typeface="Canva Sans"/>
                  <a:ea typeface="Canva Sans"/>
                  <a:cs typeface="Canva Sans"/>
                  <a:sym typeface="Canva Sans"/>
                </a:rPr>
                <a:t>membres associés</a:t>
              </a:r>
            </a:p>
          </p:txBody>
        </p:sp>
        <p:sp>
          <p:nvSpPr>
            <p:cNvPr name="TextBox 15" id="15"/>
            <p:cNvSpPr txBox="true"/>
            <p:nvPr/>
          </p:nvSpPr>
          <p:spPr>
            <a:xfrm rot="-2418000">
              <a:off x="14049243" y="9111591"/>
              <a:ext cx="2167703" cy="710988"/>
            </a:xfrm>
            <a:prstGeom prst="rect">
              <a:avLst/>
            </a:prstGeom>
          </p:spPr>
          <p:txBody>
            <a:bodyPr anchor="t" rtlCol="false" tIns="0" lIns="0" bIns="0" rIns="0">
              <a:spAutoFit/>
            </a:bodyPr>
            <a:lstStyle/>
            <a:p>
              <a:pPr algn="ctr">
                <a:lnSpc>
                  <a:spcPts val="2240"/>
                </a:lnSpc>
              </a:pPr>
              <a:r>
                <a:rPr lang="en-US" sz="1600" b="true">
                  <a:solidFill>
                    <a:srgbClr val="001A73"/>
                  </a:solidFill>
                  <a:latin typeface="Canva Sans Bold"/>
                  <a:ea typeface="Canva Sans Bold"/>
                  <a:cs typeface="Canva Sans Bold"/>
                  <a:sym typeface="Canva Sans Bold"/>
                </a:rPr>
                <a:t>88</a:t>
              </a:r>
            </a:p>
            <a:p>
              <a:pPr algn="ctr">
                <a:lnSpc>
                  <a:spcPts val="2240"/>
                </a:lnSpc>
              </a:pPr>
              <a:r>
                <a:rPr lang="en-US" sz="1600">
                  <a:solidFill>
                    <a:srgbClr val="001A73"/>
                  </a:solidFill>
                  <a:latin typeface="Canva Sans"/>
                  <a:ea typeface="Canva Sans"/>
                  <a:cs typeface="Canva Sans"/>
                  <a:sym typeface="Canva Sans"/>
                </a:rPr>
                <a:t>représentasions</a:t>
              </a:r>
            </a:p>
          </p:txBody>
        </p:sp>
      </p:grpSp>
      <p:sp>
        <p:nvSpPr>
          <p:cNvPr name="TextBox 16" id="16"/>
          <p:cNvSpPr txBox="true"/>
          <p:nvPr/>
        </p:nvSpPr>
        <p:spPr>
          <a:xfrm rot="0">
            <a:off x="17145000" y="409575"/>
            <a:ext cx="96573" cy="295308"/>
          </a:xfrm>
          <a:prstGeom prst="rect">
            <a:avLst/>
          </a:prstGeom>
        </p:spPr>
        <p:txBody>
          <a:bodyPr anchor="t" rtlCol="false" tIns="0" lIns="0" bIns="0" rIns="0" wrap="none">
            <a:spAutoFit/>
          </a:bodyPr>
          <a:lstStyle/>
          <a:p>
            <a:pPr algn="ctr">
              <a:lnSpc>
                <a:spcPts val="2100"/>
              </a:lnSpc>
              <a:spcBef>
                <a:spcPct val="0"/>
              </a:spcBef>
            </a:pPr>
            <a:r>
              <a:rPr lang="en-US" sz="1500">
                <a:solidFill>
                  <a:srgbClr val="001A73"/>
                </a:solidFill>
                <a:latin typeface="Calibri (MS)"/>
                <a:ea typeface="Calibri (MS)"/>
                <a:cs typeface="Calibri (MS)"/>
                <a:sym typeface="Calibri (MS)"/>
              </a:rPr>
              <a:t>11</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6231227" y="8536063"/>
            <a:ext cx="1905000" cy="1520536"/>
          </a:xfrm>
          <a:custGeom>
            <a:avLst/>
            <a:gdLst/>
            <a:ahLst/>
            <a:cxnLst/>
            <a:rect r="r" b="b" t="t" l="l"/>
            <a:pathLst>
              <a:path h="1520536" w="1905000">
                <a:moveTo>
                  <a:pt x="0" y="0"/>
                </a:moveTo>
                <a:lnTo>
                  <a:pt x="1905000" y="0"/>
                </a:lnTo>
                <a:lnTo>
                  <a:pt x="1905000" y="1520537"/>
                </a:lnTo>
                <a:lnTo>
                  <a:pt x="0" y="152053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2871801" y="7993708"/>
            <a:ext cx="2761246" cy="1833093"/>
            <a:chOff x="0" y="0"/>
            <a:chExt cx="727242" cy="482790"/>
          </a:xfrm>
        </p:grpSpPr>
        <p:sp>
          <p:nvSpPr>
            <p:cNvPr name="Freeform 4" id="4"/>
            <p:cNvSpPr/>
            <p:nvPr/>
          </p:nvSpPr>
          <p:spPr>
            <a:xfrm flipH="false" flipV="false" rot="0">
              <a:off x="0" y="0"/>
              <a:ext cx="727242" cy="482790"/>
            </a:xfrm>
            <a:custGeom>
              <a:avLst/>
              <a:gdLst/>
              <a:ahLst/>
              <a:cxnLst/>
              <a:rect r="r" b="b" t="t" l="l"/>
              <a:pathLst>
                <a:path h="482790" w="727242">
                  <a:moveTo>
                    <a:pt x="0" y="0"/>
                  </a:moveTo>
                  <a:lnTo>
                    <a:pt x="727242" y="0"/>
                  </a:lnTo>
                  <a:lnTo>
                    <a:pt x="727242" y="482790"/>
                  </a:lnTo>
                  <a:lnTo>
                    <a:pt x="0" y="482790"/>
                  </a:lnTo>
                  <a:close/>
                </a:path>
              </a:pathLst>
            </a:custGeom>
            <a:solidFill>
              <a:srgbClr val="FFFFFF"/>
            </a:solidFill>
          </p:spPr>
        </p:sp>
        <p:sp>
          <p:nvSpPr>
            <p:cNvPr name="TextBox 5" id="5"/>
            <p:cNvSpPr txBox="true"/>
            <p:nvPr/>
          </p:nvSpPr>
          <p:spPr>
            <a:xfrm>
              <a:off x="0" y="-47625"/>
              <a:ext cx="727242" cy="530415"/>
            </a:xfrm>
            <a:prstGeom prst="rect">
              <a:avLst/>
            </a:prstGeom>
          </p:spPr>
          <p:txBody>
            <a:bodyPr anchor="ctr" rtlCol="false" tIns="50800" lIns="50800" bIns="50800" rIns="50800"/>
            <a:lstStyle/>
            <a:p>
              <a:pPr algn="ctr">
                <a:lnSpc>
                  <a:spcPts val="2800"/>
                </a:lnSpc>
              </a:pPr>
            </a:p>
          </p:txBody>
        </p:sp>
      </p:grpSp>
      <p:sp>
        <p:nvSpPr>
          <p:cNvPr name="TextBox 6" id="6"/>
          <p:cNvSpPr txBox="true"/>
          <p:nvPr/>
        </p:nvSpPr>
        <p:spPr>
          <a:xfrm rot="-5400000">
            <a:off x="-2793286" y="3621960"/>
            <a:ext cx="7174105" cy="882683"/>
          </a:xfrm>
          <a:prstGeom prst="rect">
            <a:avLst/>
          </a:prstGeom>
        </p:spPr>
        <p:txBody>
          <a:bodyPr anchor="t" rtlCol="false" tIns="0" lIns="0" bIns="0" rIns="0">
            <a:spAutoFit/>
          </a:bodyPr>
          <a:lstStyle/>
          <a:p>
            <a:pPr algn="r">
              <a:lnSpc>
                <a:spcPts val="7000"/>
              </a:lnSpc>
            </a:pPr>
            <a:r>
              <a:rPr lang="en-US" b="true" sz="5000">
                <a:solidFill>
                  <a:srgbClr val="001A73"/>
                </a:solidFill>
                <a:latin typeface="Arial Bold"/>
                <a:ea typeface="Arial Bold"/>
                <a:cs typeface="Arial Bold"/>
                <a:sym typeface="Arial Bold"/>
              </a:rPr>
              <a:t>LA GOUVERNANCE</a:t>
            </a:r>
          </a:p>
        </p:txBody>
      </p:sp>
      <p:sp>
        <p:nvSpPr>
          <p:cNvPr name="AutoShape 7" id="7"/>
          <p:cNvSpPr/>
          <p:nvPr/>
        </p:nvSpPr>
        <p:spPr>
          <a:xfrm>
            <a:off x="1428750" y="476250"/>
            <a:ext cx="0" cy="4286250"/>
          </a:xfrm>
          <a:prstGeom prst="line">
            <a:avLst/>
          </a:prstGeom>
          <a:ln cap="flat" w="57150">
            <a:solidFill>
              <a:srgbClr val="FE4229"/>
            </a:solidFill>
            <a:prstDash val="solid"/>
            <a:headEnd type="diamond" len="lg" w="lg"/>
            <a:tailEnd type="diamond" len="lg" w="lg"/>
          </a:ln>
        </p:spPr>
      </p:sp>
      <p:sp>
        <p:nvSpPr>
          <p:cNvPr name="Freeform 8" id="8"/>
          <p:cNvSpPr/>
          <p:nvPr/>
        </p:nvSpPr>
        <p:spPr>
          <a:xfrm flipH="false" flipV="false" rot="0">
            <a:off x="-2857500" y="2857500"/>
            <a:ext cx="11430000" cy="11706704"/>
          </a:xfrm>
          <a:custGeom>
            <a:avLst/>
            <a:gdLst/>
            <a:ahLst/>
            <a:cxnLst/>
            <a:rect r="r" b="b" t="t" l="l"/>
            <a:pathLst>
              <a:path h="11706704" w="11430000">
                <a:moveTo>
                  <a:pt x="0" y="0"/>
                </a:moveTo>
                <a:lnTo>
                  <a:pt x="11430000" y="0"/>
                </a:lnTo>
                <a:lnTo>
                  <a:pt x="11430000" y="11706704"/>
                </a:lnTo>
                <a:lnTo>
                  <a:pt x="0" y="11706704"/>
                </a:lnTo>
                <a:lnTo>
                  <a:pt x="0" y="0"/>
                </a:lnTo>
                <a:close/>
              </a:path>
            </a:pathLst>
          </a:custGeom>
          <a:blipFill>
            <a:blip r:embed="rId4">
              <a:alphaModFix amt="30000"/>
              <a:extLst>
                <a:ext uri="{96DAC541-7B7A-43D3-8B79-37D633B846F1}">
                  <asvg:svgBlip xmlns:asvg="http://schemas.microsoft.com/office/drawing/2016/SVG/main" r:embed="rId5"/>
                </a:ext>
              </a:extLst>
            </a:blip>
            <a:stretch>
              <a:fillRect l="0" t="0" r="0" b="0"/>
            </a:stretch>
          </a:blipFill>
        </p:spPr>
      </p:sp>
      <p:sp>
        <p:nvSpPr>
          <p:cNvPr name="Freeform 9" id="9"/>
          <p:cNvSpPr/>
          <p:nvPr/>
        </p:nvSpPr>
        <p:spPr>
          <a:xfrm flipH="false" flipV="false" rot="0">
            <a:off x="12382500" y="-2381250"/>
            <a:ext cx="8572500" cy="8780028"/>
          </a:xfrm>
          <a:custGeom>
            <a:avLst/>
            <a:gdLst/>
            <a:ahLst/>
            <a:cxnLst/>
            <a:rect r="r" b="b" t="t" l="l"/>
            <a:pathLst>
              <a:path h="8780028" w="8572500">
                <a:moveTo>
                  <a:pt x="0" y="0"/>
                </a:moveTo>
                <a:lnTo>
                  <a:pt x="8572500" y="0"/>
                </a:lnTo>
                <a:lnTo>
                  <a:pt x="8572500" y="8780028"/>
                </a:lnTo>
                <a:lnTo>
                  <a:pt x="0" y="8780028"/>
                </a:lnTo>
                <a:lnTo>
                  <a:pt x="0" y="0"/>
                </a:lnTo>
                <a:close/>
              </a:path>
            </a:pathLst>
          </a:custGeom>
          <a:blipFill>
            <a:blip r:embed="rId4">
              <a:alphaModFix amt="30000"/>
              <a:extLst>
                <a:ext uri="{96DAC541-7B7A-43D3-8B79-37D633B846F1}">
                  <asvg:svgBlip xmlns:asvg="http://schemas.microsoft.com/office/drawing/2016/SVG/main" r:embed="rId5"/>
                </a:ext>
              </a:extLst>
            </a:blip>
            <a:stretch>
              <a:fillRect l="0" t="0" r="0" b="0"/>
            </a:stretch>
          </a:blipFill>
        </p:spPr>
      </p:sp>
      <p:sp>
        <p:nvSpPr>
          <p:cNvPr name="TextBox 10" id="10"/>
          <p:cNvSpPr txBox="true"/>
          <p:nvPr/>
        </p:nvSpPr>
        <p:spPr>
          <a:xfrm rot="0">
            <a:off x="17145000" y="409575"/>
            <a:ext cx="96573" cy="295308"/>
          </a:xfrm>
          <a:prstGeom prst="rect">
            <a:avLst/>
          </a:prstGeom>
        </p:spPr>
        <p:txBody>
          <a:bodyPr anchor="t" rtlCol="false" tIns="0" lIns="0" bIns="0" rIns="0" wrap="none">
            <a:spAutoFit/>
          </a:bodyPr>
          <a:lstStyle/>
          <a:p>
            <a:pPr algn="ctr">
              <a:lnSpc>
                <a:spcPts val="2100"/>
              </a:lnSpc>
              <a:spcBef>
                <a:spcPct val="0"/>
              </a:spcBef>
            </a:pPr>
            <a:r>
              <a:rPr lang="en-US" sz="1500">
                <a:solidFill>
                  <a:srgbClr val="001A73"/>
                </a:solidFill>
                <a:latin typeface="Calibri (MS)"/>
                <a:ea typeface="Calibri (MS)"/>
                <a:cs typeface="Calibri (MS)"/>
                <a:sym typeface="Calibri (MS)"/>
              </a:rPr>
              <a:t>12</a:t>
            </a:r>
          </a:p>
        </p:txBody>
      </p:sp>
      <p:grpSp>
        <p:nvGrpSpPr>
          <p:cNvPr name="Group 11" id="11"/>
          <p:cNvGrpSpPr/>
          <p:nvPr/>
        </p:nvGrpSpPr>
        <p:grpSpPr>
          <a:xfrm rot="0">
            <a:off x="10747050" y="1474210"/>
            <a:ext cx="2857500" cy="888103"/>
            <a:chOff x="0" y="0"/>
            <a:chExt cx="1160983" cy="360830"/>
          </a:xfrm>
        </p:grpSpPr>
        <p:sp>
          <p:nvSpPr>
            <p:cNvPr name="Freeform 12" id="12"/>
            <p:cNvSpPr/>
            <p:nvPr/>
          </p:nvSpPr>
          <p:spPr>
            <a:xfrm flipH="false" flipV="false" rot="0">
              <a:off x="0" y="0"/>
              <a:ext cx="1160983" cy="360830"/>
            </a:xfrm>
            <a:custGeom>
              <a:avLst/>
              <a:gdLst/>
              <a:ahLst/>
              <a:cxnLst/>
              <a:rect r="r" b="b" t="t" l="l"/>
              <a:pathLst>
                <a:path h="360830" w="1160983">
                  <a:moveTo>
                    <a:pt x="957783" y="0"/>
                  </a:moveTo>
                  <a:cubicBezTo>
                    <a:pt x="1070008" y="0"/>
                    <a:pt x="1160983" y="80775"/>
                    <a:pt x="1160983" y="180415"/>
                  </a:cubicBezTo>
                  <a:cubicBezTo>
                    <a:pt x="1160983" y="280056"/>
                    <a:pt x="1070008" y="360830"/>
                    <a:pt x="957783" y="360830"/>
                  </a:cubicBezTo>
                  <a:lnTo>
                    <a:pt x="203200" y="360830"/>
                  </a:lnTo>
                  <a:cubicBezTo>
                    <a:pt x="90976" y="360830"/>
                    <a:pt x="0" y="280056"/>
                    <a:pt x="0" y="180415"/>
                  </a:cubicBezTo>
                  <a:cubicBezTo>
                    <a:pt x="0" y="80775"/>
                    <a:pt x="90976" y="0"/>
                    <a:pt x="203200" y="0"/>
                  </a:cubicBezTo>
                  <a:close/>
                </a:path>
              </a:pathLst>
            </a:custGeom>
            <a:solidFill>
              <a:srgbClr val="3B57E5"/>
            </a:solidFill>
            <a:ln w="9525" cap="sq">
              <a:solidFill>
                <a:srgbClr val="001A73"/>
              </a:solidFill>
              <a:prstDash val="solid"/>
              <a:miter/>
            </a:ln>
          </p:spPr>
        </p:sp>
        <p:sp>
          <p:nvSpPr>
            <p:cNvPr name="TextBox 13" id="13"/>
            <p:cNvSpPr txBox="true"/>
            <p:nvPr/>
          </p:nvSpPr>
          <p:spPr>
            <a:xfrm>
              <a:off x="0" y="-38100"/>
              <a:ext cx="1160983" cy="398930"/>
            </a:xfrm>
            <a:prstGeom prst="rect">
              <a:avLst/>
            </a:prstGeom>
          </p:spPr>
          <p:txBody>
            <a:bodyPr anchor="ctr" rtlCol="false" tIns="254000" lIns="254000" bIns="254000" rIns="254000"/>
            <a:lstStyle/>
            <a:p>
              <a:pPr algn="r">
                <a:lnSpc>
                  <a:spcPts val="1800"/>
                </a:lnSpc>
              </a:pPr>
              <a:r>
                <a:rPr lang="en-US" b="true" sz="1500" spc="44">
                  <a:solidFill>
                    <a:srgbClr val="F4F4F4"/>
                  </a:solidFill>
                  <a:latin typeface="Calibri (MS) Bold"/>
                  <a:ea typeface="Calibri (MS) Bold"/>
                  <a:cs typeface="Calibri (MS) Bold"/>
                  <a:sym typeface="Calibri (MS) Bold"/>
                </a:rPr>
                <a:t>Elgrine AREQUION</a:t>
              </a:r>
            </a:p>
            <a:p>
              <a:pPr algn="r">
                <a:lnSpc>
                  <a:spcPts val="1560"/>
                </a:lnSpc>
              </a:pPr>
              <a:r>
                <a:rPr lang="en-US" sz="1300" spc="39">
                  <a:solidFill>
                    <a:srgbClr val="F4F4F4"/>
                  </a:solidFill>
                  <a:latin typeface="Calibri (MS)"/>
                  <a:ea typeface="Calibri (MS)"/>
                  <a:cs typeface="Calibri (MS)"/>
                  <a:sym typeface="Calibri (MS)"/>
                </a:rPr>
                <a:t>Administratrice</a:t>
              </a:r>
            </a:p>
          </p:txBody>
        </p:sp>
      </p:grpSp>
      <p:grpSp>
        <p:nvGrpSpPr>
          <p:cNvPr name="Group 14" id="14"/>
          <p:cNvGrpSpPr/>
          <p:nvPr/>
        </p:nvGrpSpPr>
        <p:grpSpPr>
          <a:xfrm rot="0">
            <a:off x="5622465" y="476250"/>
            <a:ext cx="3619500" cy="822833"/>
            <a:chOff x="0" y="0"/>
            <a:chExt cx="1022798" cy="232516"/>
          </a:xfrm>
        </p:grpSpPr>
        <p:sp>
          <p:nvSpPr>
            <p:cNvPr name="Freeform 15" id="15"/>
            <p:cNvSpPr/>
            <p:nvPr/>
          </p:nvSpPr>
          <p:spPr>
            <a:xfrm flipH="false" flipV="false" rot="0">
              <a:off x="0" y="0"/>
              <a:ext cx="1022798" cy="232516"/>
            </a:xfrm>
            <a:custGeom>
              <a:avLst/>
              <a:gdLst/>
              <a:ahLst/>
              <a:cxnLst/>
              <a:rect r="r" b="b" t="t" l="l"/>
              <a:pathLst>
                <a:path h="232516" w="1022798">
                  <a:moveTo>
                    <a:pt x="819598" y="0"/>
                  </a:moveTo>
                  <a:cubicBezTo>
                    <a:pt x="931822" y="0"/>
                    <a:pt x="1022798" y="52051"/>
                    <a:pt x="1022798" y="116258"/>
                  </a:cubicBezTo>
                  <a:cubicBezTo>
                    <a:pt x="1022798" y="180466"/>
                    <a:pt x="931822" y="232516"/>
                    <a:pt x="819598" y="232516"/>
                  </a:cubicBezTo>
                  <a:lnTo>
                    <a:pt x="203200" y="232516"/>
                  </a:lnTo>
                  <a:cubicBezTo>
                    <a:pt x="90976" y="232516"/>
                    <a:pt x="0" y="180466"/>
                    <a:pt x="0" y="116258"/>
                  </a:cubicBezTo>
                  <a:cubicBezTo>
                    <a:pt x="0" y="52051"/>
                    <a:pt x="90976" y="0"/>
                    <a:pt x="203200" y="0"/>
                  </a:cubicBezTo>
                  <a:close/>
                </a:path>
              </a:pathLst>
            </a:custGeom>
            <a:solidFill>
              <a:srgbClr val="001A73"/>
            </a:solidFill>
          </p:spPr>
        </p:sp>
        <p:sp>
          <p:nvSpPr>
            <p:cNvPr name="TextBox 16" id="16"/>
            <p:cNvSpPr txBox="true"/>
            <p:nvPr/>
          </p:nvSpPr>
          <p:spPr>
            <a:xfrm>
              <a:off x="0" y="-47625"/>
              <a:ext cx="1022798" cy="280141"/>
            </a:xfrm>
            <a:prstGeom prst="rect">
              <a:avLst/>
            </a:prstGeom>
          </p:spPr>
          <p:txBody>
            <a:bodyPr anchor="ctr" rtlCol="false" tIns="254000" lIns="254000" bIns="254000" rIns="254000"/>
            <a:lstStyle/>
            <a:p>
              <a:pPr algn="ctr">
                <a:lnSpc>
                  <a:spcPts val="2639"/>
                </a:lnSpc>
              </a:pPr>
              <a:r>
                <a:rPr lang="en-US" b="true" sz="2199" spc="65">
                  <a:solidFill>
                    <a:srgbClr val="FFFFFF"/>
                  </a:solidFill>
                  <a:latin typeface="Calibri (MS) Bold"/>
                  <a:ea typeface="Calibri (MS) Bold"/>
                  <a:cs typeface="Calibri (MS) Bold"/>
                  <a:sym typeface="Calibri (MS) Bold"/>
                </a:rPr>
                <a:t>Bureau</a:t>
              </a:r>
            </a:p>
          </p:txBody>
        </p:sp>
      </p:grpSp>
      <p:grpSp>
        <p:nvGrpSpPr>
          <p:cNvPr name="Group 17" id="17"/>
          <p:cNvGrpSpPr/>
          <p:nvPr/>
        </p:nvGrpSpPr>
        <p:grpSpPr>
          <a:xfrm rot="0">
            <a:off x="10575465" y="476250"/>
            <a:ext cx="3619500" cy="841883"/>
            <a:chOff x="0" y="0"/>
            <a:chExt cx="1017782" cy="236733"/>
          </a:xfrm>
        </p:grpSpPr>
        <p:sp>
          <p:nvSpPr>
            <p:cNvPr name="Freeform 18" id="18"/>
            <p:cNvSpPr/>
            <p:nvPr/>
          </p:nvSpPr>
          <p:spPr>
            <a:xfrm flipH="false" flipV="false" rot="0">
              <a:off x="0" y="0"/>
              <a:ext cx="1017782" cy="236733"/>
            </a:xfrm>
            <a:custGeom>
              <a:avLst/>
              <a:gdLst/>
              <a:ahLst/>
              <a:cxnLst/>
              <a:rect r="r" b="b" t="t" l="l"/>
              <a:pathLst>
                <a:path h="236733" w="1017782">
                  <a:moveTo>
                    <a:pt x="814582" y="0"/>
                  </a:moveTo>
                  <a:cubicBezTo>
                    <a:pt x="926806" y="0"/>
                    <a:pt x="1017782" y="52994"/>
                    <a:pt x="1017782" y="118366"/>
                  </a:cubicBezTo>
                  <a:cubicBezTo>
                    <a:pt x="1017782" y="183738"/>
                    <a:pt x="926806" y="236733"/>
                    <a:pt x="814582" y="236733"/>
                  </a:cubicBezTo>
                  <a:lnTo>
                    <a:pt x="203200" y="236733"/>
                  </a:lnTo>
                  <a:cubicBezTo>
                    <a:pt x="90976" y="236733"/>
                    <a:pt x="0" y="183738"/>
                    <a:pt x="0" y="118366"/>
                  </a:cubicBezTo>
                  <a:cubicBezTo>
                    <a:pt x="0" y="52994"/>
                    <a:pt x="90976" y="0"/>
                    <a:pt x="203200" y="0"/>
                  </a:cubicBezTo>
                  <a:close/>
                </a:path>
              </a:pathLst>
            </a:custGeom>
            <a:solidFill>
              <a:srgbClr val="3B57E5"/>
            </a:solidFill>
            <a:ln w="9525" cap="sq">
              <a:solidFill>
                <a:srgbClr val="001A73"/>
              </a:solidFill>
              <a:prstDash val="solid"/>
              <a:miter/>
            </a:ln>
          </p:spPr>
        </p:sp>
        <p:sp>
          <p:nvSpPr>
            <p:cNvPr name="TextBox 19" id="19"/>
            <p:cNvSpPr txBox="true"/>
            <p:nvPr/>
          </p:nvSpPr>
          <p:spPr>
            <a:xfrm>
              <a:off x="0" y="-47625"/>
              <a:ext cx="1017782" cy="284358"/>
            </a:xfrm>
            <a:prstGeom prst="rect">
              <a:avLst/>
            </a:prstGeom>
          </p:spPr>
          <p:txBody>
            <a:bodyPr anchor="ctr" rtlCol="false" tIns="254000" lIns="254000" bIns="254000" rIns="254000"/>
            <a:lstStyle/>
            <a:p>
              <a:pPr algn="ctr">
                <a:lnSpc>
                  <a:spcPts val="2639"/>
                </a:lnSpc>
              </a:pPr>
              <a:r>
                <a:rPr lang="en-US" b="true" sz="2199" spc="65">
                  <a:solidFill>
                    <a:srgbClr val="FFFFFF"/>
                  </a:solidFill>
                  <a:latin typeface="Calibri (MS) Bold"/>
                  <a:ea typeface="Calibri (MS) Bold"/>
                  <a:cs typeface="Calibri (MS) Bold"/>
                  <a:sym typeface="Calibri (MS) Bold"/>
                </a:rPr>
                <a:t>Conseil d’Administration</a:t>
              </a:r>
            </a:p>
          </p:txBody>
        </p:sp>
      </p:grpSp>
      <p:grpSp>
        <p:nvGrpSpPr>
          <p:cNvPr name="Group 20" id="20"/>
          <p:cNvGrpSpPr/>
          <p:nvPr/>
        </p:nvGrpSpPr>
        <p:grpSpPr>
          <a:xfrm rot="0">
            <a:off x="6003465" y="1534921"/>
            <a:ext cx="2857500" cy="869119"/>
            <a:chOff x="0" y="0"/>
            <a:chExt cx="1297979" cy="394785"/>
          </a:xfrm>
        </p:grpSpPr>
        <p:sp>
          <p:nvSpPr>
            <p:cNvPr name="Freeform 21" id="21"/>
            <p:cNvSpPr/>
            <p:nvPr/>
          </p:nvSpPr>
          <p:spPr>
            <a:xfrm flipH="false" flipV="false" rot="0">
              <a:off x="0" y="0"/>
              <a:ext cx="1297979" cy="394785"/>
            </a:xfrm>
            <a:custGeom>
              <a:avLst/>
              <a:gdLst/>
              <a:ahLst/>
              <a:cxnLst/>
              <a:rect r="r" b="b" t="t" l="l"/>
              <a:pathLst>
                <a:path h="394785" w="1297979">
                  <a:moveTo>
                    <a:pt x="1094779" y="0"/>
                  </a:moveTo>
                  <a:cubicBezTo>
                    <a:pt x="1207003" y="0"/>
                    <a:pt x="1297979" y="88376"/>
                    <a:pt x="1297979" y="197393"/>
                  </a:cubicBezTo>
                  <a:cubicBezTo>
                    <a:pt x="1297979" y="306409"/>
                    <a:pt x="1207003" y="394785"/>
                    <a:pt x="1094779" y="394785"/>
                  </a:cubicBezTo>
                  <a:lnTo>
                    <a:pt x="203200" y="394785"/>
                  </a:lnTo>
                  <a:cubicBezTo>
                    <a:pt x="90976" y="394785"/>
                    <a:pt x="0" y="306409"/>
                    <a:pt x="0" y="197393"/>
                  </a:cubicBezTo>
                  <a:cubicBezTo>
                    <a:pt x="0" y="88376"/>
                    <a:pt x="90976" y="0"/>
                    <a:pt x="203200" y="0"/>
                  </a:cubicBezTo>
                  <a:close/>
                </a:path>
              </a:pathLst>
            </a:custGeom>
            <a:solidFill>
              <a:srgbClr val="001A73"/>
            </a:solidFill>
          </p:spPr>
        </p:sp>
        <p:sp>
          <p:nvSpPr>
            <p:cNvPr name="TextBox 22" id="22"/>
            <p:cNvSpPr txBox="true"/>
            <p:nvPr/>
          </p:nvSpPr>
          <p:spPr>
            <a:xfrm>
              <a:off x="0" y="-38100"/>
              <a:ext cx="1297979" cy="432885"/>
            </a:xfrm>
            <a:prstGeom prst="rect">
              <a:avLst/>
            </a:prstGeom>
          </p:spPr>
          <p:txBody>
            <a:bodyPr anchor="ctr" rtlCol="false" tIns="254000" lIns="254000" bIns="254000" rIns="254000"/>
            <a:lstStyle/>
            <a:p>
              <a:pPr algn="r">
                <a:lnSpc>
                  <a:spcPts val="1800"/>
                </a:lnSpc>
              </a:pPr>
              <a:r>
                <a:rPr lang="en-US" b="true" sz="1500" spc="44">
                  <a:solidFill>
                    <a:srgbClr val="F4F4F4"/>
                  </a:solidFill>
                  <a:latin typeface="Calibri (MS) Bold"/>
                  <a:ea typeface="Calibri (MS) Bold"/>
                  <a:cs typeface="Calibri (MS) Bold"/>
                  <a:sym typeface="Calibri (MS) Bold"/>
                </a:rPr>
                <a:t>Danielle FILLION</a:t>
              </a:r>
            </a:p>
            <a:p>
              <a:pPr algn="r">
                <a:lnSpc>
                  <a:spcPts val="1560"/>
                </a:lnSpc>
              </a:pPr>
              <a:r>
                <a:rPr lang="en-US" sz="1300" spc="39">
                  <a:solidFill>
                    <a:srgbClr val="F4F4F4"/>
                  </a:solidFill>
                  <a:latin typeface="Calibri (MS)"/>
                  <a:ea typeface="Calibri (MS)"/>
                  <a:cs typeface="Calibri (MS)"/>
                  <a:sym typeface="Calibri (MS)"/>
                </a:rPr>
                <a:t>Présidente</a:t>
              </a:r>
            </a:p>
          </p:txBody>
        </p:sp>
      </p:grpSp>
      <p:grpSp>
        <p:nvGrpSpPr>
          <p:cNvPr name="Group 23" id="23"/>
          <p:cNvGrpSpPr/>
          <p:nvPr/>
        </p:nvGrpSpPr>
        <p:grpSpPr>
          <a:xfrm rot="0">
            <a:off x="6003465" y="2539615"/>
            <a:ext cx="2857500" cy="857250"/>
            <a:chOff x="0" y="0"/>
            <a:chExt cx="1297979" cy="389394"/>
          </a:xfrm>
        </p:grpSpPr>
        <p:sp>
          <p:nvSpPr>
            <p:cNvPr name="Freeform 24" id="24"/>
            <p:cNvSpPr/>
            <p:nvPr/>
          </p:nvSpPr>
          <p:spPr>
            <a:xfrm flipH="false" flipV="false" rot="0">
              <a:off x="0" y="0"/>
              <a:ext cx="1297979" cy="389394"/>
            </a:xfrm>
            <a:custGeom>
              <a:avLst/>
              <a:gdLst/>
              <a:ahLst/>
              <a:cxnLst/>
              <a:rect r="r" b="b" t="t" l="l"/>
              <a:pathLst>
                <a:path h="389394" w="1297979">
                  <a:moveTo>
                    <a:pt x="1094779" y="0"/>
                  </a:moveTo>
                  <a:cubicBezTo>
                    <a:pt x="1207003" y="0"/>
                    <a:pt x="1297979" y="87169"/>
                    <a:pt x="1297979" y="194697"/>
                  </a:cubicBezTo>
                  <a:cubicBezTo>
                    <a:pt x="1297979" y="302225"/>
                    <a:pt x="1207003" y="389394"/>
                    <a:pt x="1094779" y="389394"/>
                  </a:cubicBezTo>
                  <a:lnTo>
                    <a:pt x="203200" y="389394"/>
                  </a:lnTo>
                  <a:cubicBezTo>
                    <a:pt x="90976" y="389394"/>
                    <a:pt x="0" y="302225"/>
                    <a:pt x="0" y="194697"/>
                  </a:cubicBezTo>
                  <a:cubicBezTo>
                    <a:pt x="0" y="87169"/>
                    <a:pt x="90976" y="0"/>
                    <a:pt x="203200" y="0"/>
                  </a:cubicBezTo>
                  <a:close/>
                </a:path>
              </a:pathLst>
            </a:custGeom>
            <a:solidFill>
              <a:srgbClr val="001A73"/>
            </a:solidFill>
          </p:spPr>
        </p:sp>
        <p:sp>
          <p:nvSpPr>
            <p:cNvPr name="TextBox 25" id="25"/>
            <p:cNvSpPr txBox="true"/>
            <p:nvPr/>
          </p:nvSpPr>
          <p:spPr>
            <a:xfrm>
              <a:off x="0" y="-28575"/>
              <a:ext cx="1297979" cy="417969"/>
            </a:xfrm>
            <a:prstGeom prst="rect">
              <a:avLst/>
            </a:prstGeom>
          </p:spPr>
          <p:txBody>
            <a:bodyPr anchor="ctr" rtlCol="false" tIns="254000" lIns="254000" bIns="254000" rIns="254000"/>
            <a:lstStyle/>
            <a:p>
              <a:pPr algn="r">
                <a:lnSpc>
                  <a:spcPts val="1680"/>
                </a:lnSpc>
              </a:pPr>
              <a:r>
                <a:rPr lang="en-US" b="true" sz="1400" spc="42">
                  <a:solidFill>
                    <a:srgbClr val="F4F4F4"/>
                  </a:solidFill>
                  <a:latin typeface="Calibri (MS) Bold"/>
                  <a:ea typeface="Calibri (MS) Bold"/>
                  <a:cs typeface="Calibri (MS) Bold"/>
                  <a:sym typeface="Calibri (MS) Bold"/>
                </a:rPr>
                <a:t>Séverine BOUZIN-BARBIER</a:t>
              </a:r>
            </a:p>
            <a:p>
              <a:pPr algn="r">
                <a:lnSpc>
                  <a:spcPts val="1560"/>
                </a:lnSpc>
              </a:pPr>
              <a:r>
                <a:rPr lang="en-US" sz="1300" spc="39">
                  <a:solidFill>
                    <a:srgbClr val="F4F4F4"/>
                  </a:solidFill>
                  <a:latin typeface="Calibri (MS)"/>
                  <a:ea typeface="Calibri (MS)"/>
                  <a:cs typeface="Calibri (MS)"/>
                  <a:sym typeface="Calibri (MS)"/>
                </a:rPr>
                <a:t>Vice-Présidente</a:t>
              </a:r>
            </a:p>
          </p:txBody>
        </p:sp>
      </p:grpSp>
      <p:grpSp>
        <p:nvGrpSpPr>
          <p:cNvPr name="Group 26" id="26"/>
          <p:cNvGrpSpPr/>
          <p:nvPr/>
        </p:nvGrpSpPr>
        <p:grpSpPr>
          <a:xfrm rot="0">
            <a:off x="6003465" y="3544310"/>
            <a:ext cx="2857500" cy="869119"/>
            <a:chOff x="0" y="0"/>
            <a:chExt cx="1297979" cy="394785"/>
          </a:xfrm>
        </p:grpSpPr>
        <p:sp>
          <p:nvSpPr>
            <p:cNvPr name="Freeform 27" id="27"/>
            <p:cNvSpPr/>
            <p:nvPr/>
          </p:nvSpPr>
          <p:spPr>
            <a:xfrm flipH="false" flipV="false" rot="0">
              <a:off x="0" y="0"/>
              <a:ext cx="1297979" cy="394785"/>
            </a:xfrm>
            <a:custGeom>
              <a:avLst/>
              <a:gdLst/>
              <a:ahLst/>
              <a:cxnLst/>
              <a:rect r="r" b="b" t="t" l="l"/>
              <a:pathLst>
                <a:path h="394785" w="1297979">
                  <a:moveTo>
                    <a:pt x="1094779" y="0"/>
                  </a:moveTo>
                  <a:cubicBezTo>
                    <a:pt x="1207003" y="0"/>
                    <a:pt x="1297979" y="88376"/>
                    <a:pt x="1297979" y="197393"/>
                  </a:cubicBezTo>
                  <a:cubicBezTo>
                    <a:pt x="1297979" y="306409"/>
                    <a:pt x="1207003" y="394785"/>
                    <a:pt x="1094779" y="394785"/>
                  </a:cubicBezTo>
                  <a:lnTo>
                    <a:pt x="203200" y="394785"/>
                  </a:lnTo>
                  <a:cubicBezTo>
                    <a:pt x="90976" y="394785"/>
                    <a:pt x="0" y="306409"/>
                    <a:pt x="0" y="197393"/>
                  </a:cubicBezTo>
                  <a:cubicBezTo>
                    <a:pt x="0" y="88376"/>
                    <a:pt x="90976" y="0"/>
                    <a:pt x="203200" y="0"/>
                  </a:cubicBezTo>
                  <a:close/>
                </a:path>
              </a:pathLst>
            </a:custGeom>
            <a:solidFill>
              <a:srgbClr val="001A73"/>
            </a:solidFill>
          </p:spPr>
        </p:sp>
        <p:sp>
          <p:nvSpPr>
            <p:cNvPr name="TextBox 28" id="28"/>
            <p:cNvSpPr txBox="true"/>
            <p:nvPr/>
          </p:nvSpPr>
          <p:spPr>
            <a:xfrm>
              <a:off x="0" y="-38100"/>
              <a:ext cx="1297979" cy="432885"/>
            </a:xfrm>
            <a:prstGeom prst="rect">
              <a:avLst/>
            </a:prstGeom>
          </p:spPr>
          <p:txBody>
            <a:bodyPr anchor="ctr" rtlCol="false" tIns="254000" lIns="254000" bIns="254000" rIns="254000"/>
            <a:lstStyle/>
            <a:p>
              <a:pPr algn="r">
                <a:lnSpc>
                  <a:spcPts val="1800"/>
                </a:lnSpc>
              </a:pPr>
              <a:r>
                <a:rPr lang="en-US" b="true" sz="1500" spc="44">
                  <a:solidFill>
                    <a:srgbClr val="F4F4F4"/>
                  </a:solidFill>
                  <a:latin typeface="Calibri (MS) Bold"/>
                  <a:ea typeface="Calibri (MS) Bold"/>
                  <a:cs typeface="Calibri (MS) Bold"/>
                  <a:sym typeface="Calibri (MS) Bold"/>
                </a:rPr>
                <a:t>René ARRIBARAT</a:t>
              </a:r>
            </a:p>
            <a:p>
              <a:pPr algn="r">
                <a:lnSpc>
                  <a:spcPts val="1560"/>
                </a:lnSpc>
              </a:pPr>
              <a:r>
                <a:rPr lang="en-US" sz="1300" spc="39">
                  <a:solidFill>
                    <a:srgbClr val="F4F4F4"/>
                  </a:solidFill>
                  <a:latin typeface="Calibri (MS)"/>
                  <a:ea typeface="Calibri (MS)"/>
                  <a:cs typeface="Calibri (MS)"/>
                  <a:sym typeface="Calibri (MS)"/>
                </a:rPr>
                <a:t>Trésorier</a:t>
              </a:r>
            </a:p>
          </p:txBody>
        </p:sp>
      </p:grpSp>
      <p:grpSp>
        <p:nvGrpSpPr>
          <p:cNvPr name="Group 29" id="29"/>
          <p:cNvGrpSpPr/>
          <p:nvPr/>
        </p:nvGrpSpPr>
        <p:grpSpPr>
          <a:xfrm rot="0">
            <a:off x="6003465" y="4549004"/>
            <a:ext cx="2857500" cy="869119"/>
            <a:chOff x="0" y="0"/>
            <a:chExt cx="1297979" cy="394785"/>
          </a:xfrm>
        </p:grpSpPr>
        <p:sp>
          <p:nvSpPr>
            <p:cNvPr name="Freeform 30" id="30"/>
            <p:cNvSpPr/>
            <p:nvPr/>
          </p:nvSpPr>
          <p:spPr>
            <a:xfrm flipH="false" flipV="false" rot="0">
              <a:off x="0" y="0"/>
              <a:ext cx="1297979" cy="394785"/>
            </a:xfrm>
            <a:custGeom>
              <a:avLst/>
              <a:gdLst/>
              <a:ahLst/>
              <a:cxnLst/>
              <a:rect r="r" b="b" t="t" l="l"/>
              <a:pathLst>
                <a:path h="394785" w="1297979">
                  <a:moveTo>
                    <a:pt x="1094779" y="0"/>
                  </a:moveTo>
                  <a:cubicBezTo>
                    <a:pt x="1207003" y="0"/>
                    <a:pt x="1297979" y="88376"/>
                    <a:pt x="1297979" y="197393"/>
                  </a:cubicBezTo>
                  <a:cubicBezTo>
                    <a:pt x="1297979" y="306409"/>
                    <a:pt x="1207003" y="394785"/>
                    <a:pt x="1094779" y="394785"/>
                  </a:cubicBezTo>
                  <a:lnTo>
                    <a:pt x="203200" y="394785"/>
                  </a:lnTo>
                  <a:cubicBezTo>
                    <a:pt x="90976" y="394785"/>
                    <a:pt x="0" y="306409"/>
                    <a:pt x="0" y="197393"/>
                  </a:cubicBezTo>
                  <a:cubicBezTo>
                    <a:pt x="0" y="88376"/>
                    <a:pt x="90976" y="0"/>
                    <a:pt x="203200" y="0"/>
                  </a:cubicBezTo>
                  <a:close/>
                </a:path>
              </a:pathLst>
            </a:custGeom>
            <a:solidFill>
              <a:srgbClr val="001A73"/>
            </a:solidFill>
          </p:spPr>
        </p:sp>
        <p:sp>
          <p:nvSpPr>
            <p:cNvPr name="TextBox 31" id="31"/>
            <p:cNvSpPr txBox="true"/>
            <p:nvPr/>
          </p:nvSpPr>
          <p:spPr>
            <a:xfrm>
              <a:off x="0" y="-38100"/>
              <a:ext cx="1297979" cy="432885"/>
            </a:xfrm>
            <a:prstGeom prst="rect">
              <a:avLst/>
            </a:prstGeom>
          </p:spPr>
          <p:txBody>
            <a:bodyPr anchor="ctr" rtlCol="false" tIns="254000" lIns="254000" bIns="254000" rIns="254000"/>
            <a:lstStyle/>
            <a:p>
              <a:pPr algn="r">
                <a:lnSpc>
                  <a:spcPts val="1800"/>
                </a:lnSpc>
              </a:pPr>
              <a:r>
                <a:rPr lang="en-US" b="true" sz="1500" spc="44">
                  <a:solidFill>
                    <a:srgbClr val="F4F4F4"/>
                  </a:solidFill>
                  <a:latin typeface="Calibri (MS) Bold"/>
                  <a:ea typeface="Calibri (MS) Bold"/>
                  <a:cs typeface="Calibri (MS) Bold"/>
                  <a:sym typeface="Calibri (MS) Bold"/>
                </a:rPr>
                <a:t>Antoine ZAPPINO</a:t>
              </a:r>
            </a:p>
            <a:p>
              <a:pPr algn="r">
                <a:lnSpc>
                  <a:spcPts val="1560"/>
                </a:lnSpc>
              </a:pPr>
              <a:r>
                <a:rPr lang="en-US" sz="1300" spc="39">
                  <a:solidFill>
                    <a:srgbClr val="F4F4F4"/>
                  </a:solidFill>
                  <a:latin typeface="Calibri (MS)"/>
                  <a:ea typeface="Calibri (MS)"/>
                  <a:cs typeface="Calibri (MS)"/>
                  <a:sym typeface="Calibri (MS)"/>
                </a:rPr>
                <a:t>Trésorier-Adjoint</a:t>
              </a:r>
            </a:p>
          </p:txBody>
        </p:sp>
      </p:grpSp>
      <p:grpSp>
        <p:nvGrpSpPr>
          <p:cNvPr name="Group 32" id="32"/>
          <p:cNvGrpSpPr/>
          <p:nvPr/>
        </p:nvGrpSpPr>
        <p:grpSpPr>
          <a:xfrm rot="0">
            <a:off x="6003465" y="5553698"/>
            <a:ext cx="2857500" cy="869119"/>
            <a:chOff x="0" y="0"/>
            <a:chExt cx="1297979" cy="394785"/>
          </a:xfrm>
        </p:grpSpPr>
        <p:sp>
          <p:nvSpPr>
            <p:cNvPr name="Freeform 33" id="33"/>
            <p:cNvSpPr/>
            <p:nvPr/>
          </p:nvSpPr>
          <p:spPr>
            <a:xfrm flipH="false" flipV="false" rot="0">
              <a:off x="0" y="0"/>
              <a:ext cx="1297979" cy="394785"/>
            </a:xfrm>
            <a:custGeom>
              <a:avLst/>
              <a:gdLst/>
              <a:ahLst/>
              <a:cxnLst/>
              <a:rect r="r" b="b" t="t" l="l"/>
              <a:pathLst>
                <a:path h="394785" w="1297979">
                  <a:moveTo>
                    <a:pt x="1094779" y="0"/>
                  </a:moveTo>
                  <a:cubicBezTo>
                    <a:pt x="1207003" y="0"/>
                    <a:pt x="1297979" y="88376"/>
                    <a:pt x="1297979" y="197393"/>
                  </a:cubicBezTo>
                  <a:cubicBezTo>
                    <a:pt x="1297979" y="306409"/>
                    <a:pt x="1207003" y="394785"/>
                    <a:pt x="1094779" y="394785"/>
                  </a:cubicBezTo>
                  <a:lnTo>
                    <a:pt x="203200" y="394785"/>
                  </a:lnTo>
                  <a:cubicBezTo>
                    <a:pt x="90976" y="394785"/>
                    <a:pt x="0" y="306409"/>
                    <a:pt x="0" y="197393"/>
                  </a:cubicBezTo>
                  <a:cubicBezTo>
                    <a:pt x="0" y="88376"/>
                    <a:pt x="90976" y="0"/>
                    <a:pt x="203200" y="0"/>
                  </a:cubicBezTo>
                  <a:close/>
                </a:path>
              </a:pathLst>
            </a:custGeom>
            <a:solidFill>
              <a:srgbClr val="001A73"/>
            </a:solidFill>
          </p:spPr>
        </p:sp>
        <p:sp>
          <p:nvSpPr>
            <p:cNvPr name="TextBox 34" id="34"/>
            <p:cNvSpPr txBox="true"/>
            <p:nvPr/>
          </p:nvSpPr>
          <p:spPr>
            <a:xfrm>
              <a:off x="0" y="-38100"/>
              <a:ext cx="1297979" cy="432885"/>
            </a:xfrm>
            <a:prstGeom prst="rect">
              <a:avLst/>
            </a:prstGeom>
          </p:spPr>
          <p:txBody>
            <a:bodyPr anchor="ctr" rtlCol="false" tIns="254000" lIns="254000" bIns="254000" rIns="254000"/>
            <a:lstStyle/>
            <a:p>
              <a:pPr algn="r">
                <a:lnSpc>
                  <a:spcPts val="1800"/>
                </a:lnSpc>
              </a:pPr>
              <a:r>
                <a:rPr lang="en-US" b="true" sz="1500" spc="44">
                  <a:solidFill>
                    <a:srgbClr val="F4F4F4"/>
                  </a:solidFill>
                  <a:latin typeface="Calibri (MS) Bold"/>
                  <a:ea typeface="Calibri (MS) Bold"/>
                  <a:cs typeface="Calibri (MS) Bold"/>
                  <a:sym typeface="Calibri (MS) Bold"/>
                </a:rPr>
                <a:t>François BAJ</a:t>
              </a:r>
            </a:p>
            <a:p>
              <a:pPr algn="r">
                <a:lnSpc>
                  <a:spcPts val="1560"/>
                </a:lnSpc>
              </a:pPr>
              <a:r>
                <a:rPr lang="en-US" sz="1300" spc="39">
                  <a:solidFill>
                    <a:srgbClr val="F4F4F4"/>
                  </a:solidFill>
                  <a:latin typeface="Calibri (MS)"/>
                  <a:ea typeface="Calibri (MS)"/>
                  <a:cs typeface="Calibri (MS)"/>
                  <a:sym typeface="Calibri (MS)"/>
                </a:rPr>
                <a:t>Secrétaire Général</a:t>
              </a:r>
            </a:p>
          </p:txBody>
        </p:sp>
      </p:grpSp>
      <p:grpSp>
        <p:nvGrpSpPr>
          <p:cNvPr name="Group 35" id="35"/>
          <p:cNvGrpSpPr/>
          <p:nvPr/>
        </p:nvGrpSpPr>
        <p:grpSpPr>
          <a:xfrm rot="0">
            <a:off x="6003465" y="6558393"/>
            <a:ext cx="2857500" cy="869119"/>
            <a:chOff x="0" y="0"/>
            <a:chExt cx="1297979" cy="394785"/>
          </a:xfrm>
        </p:grpSpPr>
        <p:sp>
          <p:nvSpPr>
            <p:cNvPr name="Freeform 36" id="36"/>
            <p:cNvSpPr/>
            <p:nvPr/>
          </p:nvSpPr>
          <p:spPr>
            <a:xfrm flipH="false" flipV="false" rot="0">
              <a:off x="0" y="0"/>
              <a:ext cx="1297979" cy="394785"/>
            </a:xfrm>
            <a:custGeom>
              <a:avLst/>
              <a:gdLst/>
              <a:ahLst/>
              <a:cxnLst/>
              <a:rect r="r" b="b" t="t" l="l"/>
              <a:pathLst>
                <a:path h="394785" w="1297979">
                  <a:moveTo>
                    <a:pt x="1094779" y="0"/>
                  </a:moveTo>
                  <a:cubicBezTo>
                    <a:pt x="1207003" y="0"/>
                    <a:pt x="1297979" y="88376"/>
                    <a:pt x="1297979" y="197393"/>
                  </a:cubicBezTo>
                  <a:cubicBezTo>
                    <a:pt x="1297979" y="306409"/>
                    <a:pt x="1207003" y="394785"/>
                    <a:pt x="1094779" y="394785"/>
                  </a:cubicBezTo>
                  <a:lnTo>
                    <a:pt x="203200" y="394785"/>
                  </a:lnTo>
                  <a:cubicBezTo>
                    <a:pt x="90976" y="394785"/>
                    <a:pt x="0" y="306409"/>
                    <a:pt x="0" y="197393"/>
                  </a:cubicBezTo>
                  <a:cubicBezTo>
                    <a:pt x="0" y="88376"/>
                    <a:pt x="90976" y="0"/>
                    <a:pt x="203200" y="0"/>
                  </a:cubicBezTo>
                  <a:close/>
                </a:path>
              </a:pathLst>
            </a:custGeom>
            <a:solidFill>
              <a:srgbClr val="001A73"/>
            </a:solidFill>
          </p:spPr>
        </p:sp>
        <p:sp>
          <p:nvSpPr>
            <p:cNvPr name="TextBox 37" id="37"/>
            <p:cNvSpPr txBox="true"/>
            <p:nvPr/>
          </p:nvSpPr>
          <p:spPr>
            <a:xfrm>
              <a:off x="0" y="-38100"/>
              <a:ext cx="1297979" cy="432885"/>
            </a:xfrm>
            <a:prstGeom prst="rect">
              <a:avLst/>
            </a:prstGeom>
          </p:spPr>
          <p:txBody>
            <a:bodyPr anchor="ctr" rtlCol="false" tIns="254000" lIns="254000" bIns="254000" rIns="254000"/>
            <a:lstStyle/>
            <a:p>
              <a:pPr algn="r">
                <a:lnSpc>
                  <a:spcPts val="1800"/>
                </a:lnSpc>
              </a:pPr>
              <a:r>
                <a:rPr lang="en-US" b="true" sz="1500" spc="44">
                  <a:solidFill>
                    <a:srgbClr val="F4F4F4"/>
                  </a:solidFill>
                  <a:latin typeface="Calibri (MS) Bold"/>
                  <a:ea typeface="Calibri (MS) Bold"/>
                  <a:cs typeface="Calibri (MS) Bold"/>
                  <a:sym typeface="Calibri (MS) Bold"/>
                </a:rPr>
                <a:t>Inès AZAÏS</a:t>
              </a:r>
            </a:p>
            <a:p>
              <a:pPr algn="r">
                <a:lnSpc>
                  <a:spcPts val="1560"/>
                </a:lnSpc>
              </a:pPr>
              <a:r>
                <a:rPr lang="en-US" sz="1300" spc="39">
                  <a:solidFill>
                    <a:srgbClr val="F4F4F4"/>
                  </a:solidFill>
                  <a:latin typeface="Calibri (MS)"/>
                  <a:ea typeface="Calibri (MS)"/>
                  <a:cs typeface="Calibri (MS)"/>
                  <a:sym typeface="Calibri (MS)"/>
                </a:rPr>
                <a:t>Secrétaire Générale Adjointe</a:t>
              </a:r>
            </a:p>
          </p:txBody>
        </p:sp>
      </p:grpSp>
      <p:grpSp>
        <p:nvGrpSpPr>
          <p:cNvPr name="Group 38" id="38"/>
          <p:cNvGrpSpPr/>
          <p:nvPr/>
        </p:nvGrpSpPr>
        <p:grpSpPr>
          <a:xfrm rot="0">
            <a:off x="6003465" y="7563087"/>
            <a:ext cx="2857500" cy="869119"/>
            <a:chOff x="0" y="0"/>
            <a:chExt cx="1297979" cy="394785"/>
          </a:xfrm>
        </p:grpSpPr>
        <p:sp>
          <p:nvSpPr>
            <p:cNvPr name="Freeform 39" id="39"/>
            <p:cNvSpPr/>
            <p:nvPr/>
          </p:nvSpPr>
          <p:spPr>
            <a:xfrm flipH="false" flipV="false" rot="0">
              <a:off x="0" y="0"/>
              <a:ext cx="1297979" cy="394785"/>
            </a:xfrm>
            <a:custGeom>
              <a:avLst/>
              <a:gdLst/>
              <a:ahLst/>
              <a:cxnLst/>
              <a:rect r="r" b="b" t="t" l="l"/>
              <a:pathLst>
                <a:path h="394785" w="1297979">
                  <a:moveTo>
                    <a:pt x="1094779" y="0"/>
                  </a:moveTo>
                  <a:cubicBezTo>
                    <a:pt x="1207003" y="0"/>
                    <a:pt x="1297979" y="88376"/>
                    <a:pt x="1297979" y="197393"/>
                  </a:cubicBezTo>
                  <a:cubicBezTo>
                    <a:pt x="1297979" y="306409"/>
                    <a:pt x="1207003" y="394785"/>
                    <a:pt x="1094779" y="394785"/>
                  </a:cubicBezTo>
                  <a:lnTo>
                    <a:pt x="203200" y="394785"/>
                  </a:lnTo>
                  <a:cubicBezTo>
                    <a:pt x="90976" y="394785"/>
                    <a:pt x="0" y="306409"/>
                    <a:pt x="0" y="197393"/>
                  </a:cubicBezTo>
                  <a:cubicBezTo>
                    <a:pt x="0" y="88376"/>
                    <a:pt x="90976" y="0"/>
                    <a:pt x="203200" y="0"/>
                  </a:cubicBezTo>
                  <a:close/>
                </a:path>
              </a:pathLst>
            </a:custGeom>
            <a:solidFill>
              <a:srgbClr val="001A73"/>
            </a:solidFill>
          </p:spPr>
        </p:sp>
        <p:sp>
          <p:nvSpPr>
            <p:cNvPr name="TextBox 40" id="40"/>
            <p:cNvSpPr txBox="true"/>
            <p:nvPr/>
          </p:nvSpPr>
          <p:spPr>
            <a:xfrm>
              <a:off x="0" y="-38100"/>
              <a:ext cx="1297979" cy="432885"/>
            </a:xfrm>
            <a:prstGeom prst="rect">
              <a:avLst/>
            </a:prstGeom>
          </p:spPr>
          <p:txBody>
            <a:bodyPr anchor="ctr" rtlCol="false" tIns="254000" lIns="254000" bIns="254000" rIns="254000"/>
            <a:lstStyle/>
            <a:p>
              <a:pPr algn="r">
                <a:lnSpc>
                  <a:spcPts val="1800"/>
                </a:lnSpc>
              </a:pPr>
              <a:r>
                <a:rPr lang="en-US" b="true" sz="1500" spc="44">
                  <a:solidFill>
                    <a:srgbClr val="F4F4F4"/>
                  </a:solidFill>
                  <a:latin typeface="Calibri (MS) Bold"/>
                  <a:ea typeface="Calibri (MS) Bold"/>
                  <a:cs typeface="Calibri (MS) Bold"/>
                  <a:sym typeface="Calibri (MS) Bold"/>
                </a:rPr>
                <a:t>Christian CASTENDET</a:t>
              </a:r>
            </a:p>
            <a:p>
              <a:pPr algn="r">
                <a:lnSpc>
                  <a:spcPts val="1560"/>
                </a:lnSpc>
              </a:pPr>
              <a:r>
                <a:rPr lang="en-US" sz="1300" spc="39">
                  <a:solidFill>
                    <a:srgbClr val="F4F4F4"/>
                  </a:solidFill>
                  <a:latin typeface="Calibri (MS)"/>
                  <a:ea typeface="Calibri (MS)"/>
                  <a:cs typeface="Calibri (MS)"/>
                  <a:sym typeface="Calibri (MS)"/>
                </a:rPr>
                <a:t>Administrateur</a:t>
              </a:r>
            </a:p>
          </p:txBody>
        </p:sp>
      </p:grpSp>
      <p:grpSp>
        <p:nvGrpSpPr>
          <p:cNvPr name="Group 41" id="41"/>
          <p:cNvGrpSpPr/>
          <p:nvPr/>
        </p:nvGrpSpPr>
        <p:grpSpPr>
          <a:xfrm rot="0">
            <a:off x="6003465" y="8567781"/>
            <a:ext cx="2857500" cy="869119"/>
            <a:chOff x="0" y="0"/>
            <a:chExt cx="1297979" cy="394785"/>
          </a:xfrm>
        </p:grpSpPr>
        <p:sp>
          <p:nvSpPr>
            <p:cNvPr name="Freeform 42" id="42"/>
            <p:cNvSpPr/>
            <p:nvPr/>
          </p:nvSpPr>
          <p:spPr>
            <a:xfrm flipH="false" flipV="false" rot="0">
              <a:off x="0" y="0"/>
              <a:ext cx="1297979" cy="394785"/>
            </a:xfrm>
            <a:custGeom>
              <a:avLst/>
              <a:gdLst/>
              <a:ahLst/>
              <a:cxnLst/>
              <a:rect r="r" b="b" t="t" l="l"/>
              <a:pathLst>
                <a:path h="394785" w="1297979">
                  <a:moveTo>
                    <a:pt x="1094779" y="0"/>
                  </a:moveTo>
                  <a:cubicBezTo>
                    <a:pt x="1207003" y="0"/>
                    <a:pt x="1297979" y="88376"/>
                    <a:pt x="1297979" y="197393"/>
                  </a:cubicBezTo>
                  <a:cubicBezTo>
                    <a:pt x="1297979" y="306409"/>
                    <a:pt x="1207003" y="394785"/>
                    <a:pt x="1094779" y="394785"/>
                  </a:cubicBezTo>
                  <a:lnTo>
                    <a:pt x="203200" y="394785"/>
                  </a:lnTo>
                  <a:cubicBezTo>
                    <a:pt x="90976" y="394785"/>
                    <a:pt x="0" y="306409"/>
                    <a:pt x="0" y="197393"/>
                  </a:cubicBezTo>
                  <a:cubicBezTo>
                    <a:pt x="0" y="88376"/>
                    <a:pt x="90976" y="0"/>
                    <a:pt x="203200" y="0"/>
                  </a:cubicBezTo>
                  <a:close/>
                </a:path>
              </a:pathLst>
            </a:custGeom>
            <a:solidFill>
              <a:srgbClr val="001A73"/>
            </a:solidFill>
          </p:spPr>
        </p:sp>
        <p:sp>
          <p:nvSpPr>
            <p:cNvPr name="TextBox 43" id="43"/>
            <p:cNvSpPr txBox="true"/>
            <p:nvPr/>
          </p:nvSpPr>
          <p:spPr>
            <a:xfrm>
              <a:off x="0" y="-38100"/>
              <a:ext cx="1297979" cy="432885"/>
            </a:xfrm>
            <a:prstGeom prst="rect">
              <a:avLst/>
            </a:prstGeom>
          </p:spPr>
          <p:txBody>
            <a:bodyPr anchor="ctr" rtlCol="false" tIns="254000" lIns="254000" bIns="254000" rIns="254000"/>
            <a:lstStyle/>
            <a:p>
              <a:pPr algn="r">
                <a:lnSpc>
                  <a:spcPts val="1800"/>
                </a:lnSpc>
              </a:pPr>
              <a:r>
                <a:rPr lang="en-US" b="true" sz="1500" spc="44">
                  <a:solidFill>
                    <a:srgbClr val="F4F4F4"/>
                  </a:solidFill>
                  <a:latin typeface="Calibri (MS) Bold"/>
                  <a:ea typeface="Calibri (MS) Bold"/>
                  <a:cs typeface="Calibri (MS) Bold"/>
                  <a:sym typeface="Calibri (MS) Bold"/>
                </a:rPr>
                <a:t>Isabelle RODRIGUES</a:t>
              </a:r>
            </a:p>
            <a:p>
              <a:pPr algn="r">
                <a:lnSpc>
                  <a:spcPts val="1560"/>
                </a:lnSpc>
              </a:pPr>
              <a:r>
                <a:rPr lang="en-US" sz="1300" spc="39">
                  <a:solidFill>
                    <a:srgbClr val="F4F4F4"/>
                  </a:solidFill>
                  <a:latin typeface="Calibri (MS)"/>
                  <a:ea typeface="Calibri (MS)"/>
                  <a:cs typeface="Calibri (MS)"/>
                  <a:sym typeface="Calibri (MS)"/>
                </a:rPr>
                <a:t>Administratrice</a:t>
              </a:r>
            </a:p>
          </p:txBody>
        </p:sp>
      </p:grpSp>
      <p:grpSp>
        <p:nvGrpSpPr>
          <p:cNvPr name="Group 44" id="44"/>
          <p:cNvGrpSpPr/>
          <p:nvPr/>
        </p:nvGrpSpPr>
        <p:grpSpPr>
          <a:xfrm rot="0">
            <a:off x="10747050" y="2263584"/>
            <a:ext cx="2857500" cy="888103"/>
            <a:chOff x="0" y="0"/>
            <a:chExt cx="1160983" cy="360830"/>
          </a:xfrm>
        </p:grpSpPr>
        <p:sp>
          <p:nvSpPr>
            <p:cNvPr name="Freeform 45" id="45"/>
            <p:cNvSpPr/>
            <p:nvPr/>
          </p:nvSpPr>
          <p:spPr>
            <a:xfrm flipH="false" flipV="false" rot="0">
              <a:off x="0" y="0"/>
              <a:ext cx="1160983" cy="360830"/>
            </a:xfrm>
            <a:custGeom>
              <a:avLst/>
              <a:gdLst/>
              <a:ahLst/>
              <a:cxnLst/>
              <a:rect r="r" b="b" t="t" l="l"/>
              <a:pathLst>
                <a:path h="360830" w="1160983">
                  <a:moveTo>
                    <a:pt x="957783" y="0"/>
                  </a:moveTo>
                  <a:cubicBezTo>
                    <a:pt x="1070008" y="0"/>
                    <a:pt x="1160983" y="80775"/>
                    <a:pt x="1160983" y="180415"/>
                  </a:cubicBezTo>
                  <a:cubicBezTo>
                    <a:pt x="1160983" y="280056"/>
                    <a:pt x="1070008" y="360830"/>
                    <a:pt x="957783" y="360830"/>
                  </a:cubicBezTo>
                  <a:lnTo>
                    <a:pt x="203200" y="360830"/>
                  </a:lnTo>
                  <a:cubicBezTo>
                    <a:pt x="90976" y="360830"/>
                    <a:pt x="0" y="280056"/>
                    <a:pt x="0" y="180415"/>
                  </a:cubicBezTo>
                  <a:cubicBezTo>
                    <a:pt x="0" y="80775"/>
                    <a:pt x="90976" y="0"/>
                    <a:pt x="203200" y="0"/>
                  </a:cubicBezTo>
                  <a:close/>
                </a:path>
              </a:pathLst>
            </a:custGeom>
            <a:solidFill>
              <a:srgbClr val="3B57E5"/>
            </a:solidFill>
            <a:ln w="9525" cap="sq">
              <a:solidFill>
                <a:srgbClr val="001A73"/>
              </a:solidFill>
              <a:prstDash val="solid"/>
              <a:miter/>
            </a:ln>
          </p:spPr>
        </p:sp>
        <p:sp>
          <p:nvSpPr>
            <p:cNvPr name="TextBox 46" id="46"/>
            <p:cNvSpPr txBox="true"/>
            <p:nvPr/>
          </p:nvSpPr>
          <p:spPr>
            <a:xfrm>
              <a:off x="0" y="-38100"/>
              <a:ext cx="1160983" cy="398930"/>
            </a:xfrm>
            <a:prstGeom prst="rect">
              <a:avLst/>
            </a:prstGeom>
          </p:spPr>
          <p:txBody>
            <a:bodyPr anchor="ctr" rtlCol="false" tIns="254000" lIns="254000" bIns="254000" rIns="254000"/>
            <a:lstStyle/>
            <a:p>
              <a:pPr algn="r">
                <a:lnSpc>
                  <a:spcPts val="1800"/>
                </a:lnSpc>
              </a:pPr>
              <a:r>
                <a:rPr lang="en-US" b="true" sz="1500" spc="44">
                  <a:solidFill>
                    <a:srgbClr val="F4F4F4"/>
                  </a:solidFill>
                  <a:latin typeface="Calibri (MS) Bold"/>
                  <a:ea typeface="Calibri (MS) Bold"/>
                  <a:cs typeface="Calibri (MS) Bold"/>
                  <a:sym typeface="Calibri (MS) Bold"/>
                </a:rPr>
                <a:t>Abdou DIAKHITÉ</a:t>
              </a:r>
            </a:p>
            <a:p>
              <a:pPr algn="r">
                <a:lnSpc>
                  <a:spcPts val="1560"/>
                </a:lnSpc>
              </a:pPr>
              <a:r>
                <a:rPr lang="en-US" sz="1300" spc="39">
                  <a:solidFill>
                    <a:srgbClr val="F4F4F4"/>
                  </a:solidFill>
                  <a:latin typeface="Calibri (MS)"/>
                  <a:ea typeface="Calibri (MS)"/>
                  <a:cs typeface="Calibri (MS)"/>
                  <a:sym typeface="Calibri (MS)"/>
                </a:rPr>
                <a:t>Administrateur</a:t>
              </a:r>
            </a:p>
          </p:txBody>
        </p:sp>
      </p:grpSp>
      <p:grpSp>
        <p:nvGrpSpPr>
          <p:cNvPr name="Group 47" id="47"/>
          <p:cNvGrpSpPr/>
          <p:nvPr/>
        </p:nvGrpSpPr>
        <p:grpSpPr>
          <a:xfrm rot="0">
            <a:off x="10747050" y="3052958"/>
            <a:ext cx="2857500" cy="888103"/>
            <a:chOff x="0" y="0"/>
            <a:chExt cx="1160983" cy="360830"/>
          </a:xfrm>
        </p:grpSpPr>
        <p:sp>
          <p:nvSpPr>
            <p:cNvPr name="Freeform 48" id="48"/>
            <p:cNvSpPr/>
            <p:nvPr/>
          </p:nvSpPr>
          <p:spPr>
            <a:xfrm flipH="false" flipV="false" rot="0">
              <a:off x="0" y="0"/>
              <a:ext cx="1160983" cy="360830"/>
            </a:xfrm>
            <a:custGeom>
              <a:avLst/>
              <a:gdLst/>
              <a:ahLst/>
              <a:cxnLst/>
              <a:rect r="r" b="b" t="t" l="l"/>
              <a:pathLst>
                <a:path h="360830" w="1160983">
                  <a:moveTo>
                    <a:pt x="957783" y="0"/>
                  </a:moveTo>
                  <a:cubicBezTo>
                    <a:pt x="1070008" y="0"/>
                    <a:pt x="1160983" y="80775"/>
                    <a:pt x="1160983" y="180415"/>
                  </a:cubicBezTo>
                  <a:cubicBezTo>
                    <a:pt x="1160983" y="280056"/>
                    <a:pt x="1070008" y="360830"/>
                    <a:pt x="957783" y="360830"/>
                  </a:cubicBezTo>
                  <a:lnTo>
                    <a:pt x="203200" y="360830"/>
                  </a:lnTo>
                  <a:cubicBezTo>
                    <a:pt x="90976" y="360830"/>
                    <a:pt x="0" y="280056"/>
                    <a:pt x="0" y="180415"/>
                  </a:cubicBezTo>
                  <a:cubicBezTo>
                    <a:pt x="0" y="80775"/>
                    <a:pt x="90976" y="0"/>
                    <a:pt x="203200" y="0"/>
                  </a:cubicBezTo>
                  <a:close/>
                </a:path>
              </a:pathLst>
            </a:custGeom>
            <a:solidFill>
              <a:srgbClr val="3B57E5"/>
            </a:solidFill>
            <a:ln w="9525" cap="sq">
              <a:solidFill>
                <a:srgbClr val="001A73"/>
              </a:solidFill>
              <a:prstDash val="solid"/>
              <a:miter/>
            </a:ln>
          </p:spPr>
        </p:sp>
        <p:sp>
          <p:nvSpPr>
            <p:cNvPr name="TextBox 49" id="49"/>
            <p:cNvSpPr txBox="true"/>
            <p:nvPr/>
          </p:nvSpPr>
          <p:spPr>
            <a:xfrm>
              <a:off x="0" y="-38100"/>
              <a:ext cx="1160983" cy="398930"/>
            </a:xfrm>
            <a:prstGeom prst="rect">
              <a:avLst/>
            </a:prstGeom>
          </p:spPr>
          <p:txBody>
            <a:bodyPr anchor="ctr" rtlCol="false" tIns="254000" lIns="254000" bIns="254000" rIns="254000"/>
            <a:lstStyle/>
            <a:p>
              <a:pPr algn="r">
                <a:lnSpc>
                  <a:spcPts val="1800"/>
                </a:lnSpc>
              </a:pPr>
              <a:r>
                <a:rPr lang="en-US" b="true" sz="1500" spc="44">
                  <a:solidFill>
                    <a:srgbClr val="F4F4F4"/>
                  </a:solidFill>
                  <a:latin typeface="Calibri (MS) Bold"/>
                  <a:ea typeface="Calibri (MS) Bold"/>
                  <a:cs typeface="Calibri (MS) Bold"/>
                  <a:sym typeface="Calibri (MS) Bold"/>
                </a:rPr>
                <a:t>Maria DUFAU</a:t>
              </a:r>
            </a:p>
            <a:p>
              <a:pPr algn="r">
                <a:lnSpc>
                  <a:spcPts val="1560"/>
                </a:lnSpc>
              </a:pPr>
              <a:r>
                <a:rPr lang="en-US" sz="1300" spc="39">
                  <a:solidFill>
                    <a:srgbClr val="F4F4F4"/>
                  </a:solidFill>
                  <a:latin typeface="Calibri (MS)"/>
                  <a:ea typeface="Calibri (MS)"/>
                  <a:cs typeface="Calibri (MS)"/>
                  <a:sym typeface="Calibri (MS)"/>
                </a:rPr>
                <a:t>Administratrice</a:t>
              </a:r>
            </a:p>
          </p:txBody>
        </p:sp>
      </p:grpSp>
      <p:grpSp>
        <p:nvGrpSpPr>
          <p:cNvPr name="Group 50" id="50"/>
          <p:cNvGrpSpPr/>
          <p:nvPr/>
        </p:nvGrpSpPr>
        <p:grpSpPr>
          <a:xfrm rot="0">
            <a:off x="10747050" y="3842332"/>
            <a:ext cx="2857500" cy="888103"/>
            <a:chOff x="0" y="0"/>
            <a:chExt cx="1160983" cy="360830"/>
          </a:xfrm>
        </p:grpSpPr>
        <p:sp>
          <p:nvSpPr>
            <p:cNvPr name="Freeform 51" id="51"/>
            <p:cNvSpPr/>
            <p:nvPr/>
          </p:nvSpPr>
          <p:spPr>
            <a:xfrm flipH="false" flipV="false" rot="0">
              <a:off x="0" y="0"/>
              <a:ext cx="1160983" cy="360830"/>
            </a:xfrm>
            <a:custGeom>
              <a:avLst/>
              <a:gdLst/>
              <a:ahLst/>
              <a:cxnLst/>
              <a:rect r="r" b="b" t="t" l="l"/>
              <a:pathLst>
                <a:path h="360830" w="1160983">
                  <a:moveTo>
                    <a:pt x="957783" y="0"/>
                  </a:moveTo>
                  <a:cubicBezTo>
                    <a:pt x="1070008" y="0"/>
                    <a:pt x="1160983" y="80775"/>
                    <a:pt x="1160983" y="180415"/>
                  </a:cubicBezTo>
                  <a:cubicBezTo>
                    <a:pt x="1160983" y="280056"/>
                    <a:pt x="1070008" y="360830"/>
                    <a:pt x="957783" y="360830"/>
                  </a:cubicBezTo>
                  <a:lnTo>
                    <a:pt x="203200" y="360830"/>
                  </a:lnTo>
                  <a:cubicBezTo>
                    <a:pt x="90976" y="360830"/>
                    <a:pt x="0" y="280056"/>
                    <a:pt x="0" y="180415"/>
                  </a:cubicBezTo>
                  <a:cubicBezTo>
                    <a:pt x="0" y="80775"/>
                    <a:pt x="90976" y="0"/>
                    <a:pt x="203200" y="0"/>
                  </a:cubicBezTo>
                  <a:close/>
                </a:path>
              </a:pathLst>
            </a:custGeom>
            <a:solidFill>
              <a:srgbClr val="3B57E5"/>
            </a:solidFill>
            <a:ln w="9525" cap="sq">
              <a:solidFill>
                <a:srgbClr val="001A73"/>
              </a:solidFill>
              <a:prstDash val="solid"/>
              <a:miter/>
            </a:ln>
          </p:spPr>
        </p:sp>
        <p:sp>
          <p:nvSpPr>
            <p:cNvPr name="TextBox 52" id="52"/>
            <p:cNvSpPr txBox="true"/>
            <p:nvPr/>
          </p:nvSpPr>
          <p:spPr>
            <a:xfrm>
              <a:off x="0" y="-38100"/>
              <a:ext cx="1160983" cy="398930"/>
            </a:xfrm>
            <a:prstGeom prst="rect">
              <a:avLst/>
            </a:prstGeom>
          </p:spPr>
          <p:txBody>
            <a:bodyPr anchor="ctr" rtlCol="false" tIns="254000" lIns="254000" bIns="254000" rIns="254000"/>
            <a:lstStyle/>
            <a:p>
              <a:pPr algn="r">
                <a:lnSpc>
                  <a:spcPts val="1800"/>
                </a:lnSpc>
              </a:pPr>
              <a:r>
                <a:rPr lang="en-US" b="true" sz="1500" spc="44">
                  <a:solidFill>
                    <a:srgbClr val="F4F4F4"/>
                  </a:solidFill>
                  <a:latin typeface="Calibri (MS) Bold"/>
                  <a:ea typeface="Calibri (MS) Bold"/>
                  <a:cs typeface="Calibri (MS) Bold"/>
                  <a:sym typeface="Calibri (MS) Bold"/>
                </a:rPr>
                <a:t>Emmanuelle ESPILONDO</a:t>
              </a:r>
            </a:p>
            <a:p>
              <a:pPr algn="r">
                <a:lnSpc>
                  <a:spcPts val="1560"/>
                </a:lnSpc>
              </a:pPr>
              <a:r>
                <a:rPr lang="en-US" sz="1300" spc="39">
                  <a:solidFill>
                    <a:srgbClr val="F4F4F4"/>
                  </a:solidFill>
                  <a:latin typeface="Calibri (MS)"/>
                  <a:ea typeface="Calibri (MS)"/>
                  <a:cs typeface="Calibri (MS)"/>
                  <a:sym typeface="Calibri (MS)"/>
                </a:rPr>
                <a:t>Administratrice</a:t>
              </a:r>
            </a:p>
          </p:txBody>
        </p:sp>
      </p:grpSp>
      <p:grpSp>
        <p:nvGrpSpPr>
          <p:cNvPr name="Group 53" id="53"/>
          <p:cNvGrpSpPr/>
          <p:nvPr/>
        </p:nvGrpSpPr>
        <p:grpSpPr>
          <a:xfrm rot="0">
            <a:off x="10747050" y="4631706"/>
            <a:ext cx="2857500" cy="888103"/>
            <a:chOff x="0" y="0"/>
            <a:chExt cx="1160983" cy="360830"/>
          </a:xfrm>
        </p:grpSpPr>
        <p:sp>
          <p:nvSpPr>
            <p:cNvPr name="Freeform 54" id="54"/>
            <p:cNvSpPr/>
            <p:nvPr/>
          </p:nvSpPr>
          <p:spPr>
            <a:xfrm flipH="false" flipV="false" rot="0">
              <a:off x="0" y="0"/>
              <a:ext cx="1160983" cy="360830"/>
            </a:xfrm>
            <a:custGeom>
              <a:avLst/>
              <a:gdLst/>
              <a:ahLst/>
              <a:cxnLst/>
              <a:rect r="r" b="b" t="t" l="l"/>
              <a:pathLst>
                <a:path h="360830" w="1160983">
                  <a:moveTo>
                    <a:pt x="957783" y="0"/>
                  </a:moveTo>
                  <a:cubicBezTo>
                    <a:pt x="1070008" y="0"/>
                    <a:pt x="1160983" y="80775"/>
                    <a:pt x="1160983" y="180415"/>
                  </a:cubicBezTo>
                  <a:cubicBezTo>
                    <a:pt x="1160983" y="280056"/>
                    <a:pt x="1070008" y="360830"/>
                    <a:pt x="957783" y="360830"/>
                  </a:cubicBezTo>
                  <a:lnTo>
                    <a:pt x="203200" y="360830"/>
                  </a:lnTo>
                  <a:cubicBezTo>
                    <a:pt x="90976" y="360830"/>
                    <a:pt x="0" y="280056"/>
                    <a:pt x="0" y="180415"/>
                  </a:cubicBezTo>
                  <a:cubicBezTo>
                    <a:pt x="0" y="80775"/>
                    <a:pt x="90976" y="0"/>
                    <a:pt x="203200" y="0"/>
                  </a:cubicBezTo>
                  <a:close/>
                </a:path>
              </a:pathLst>
            </a:custGeom>
            <a:solidFill>
              <a:srgbClr val="3B57E5"/>
            </a:solidFill>
            <a:ln w="9525" cap="sq">
              <a:solidFill>
                <a:srgbClr val="001A73"/>
              </a:solidFill>
              <a:prstDash val="solid"/>
              <a:miter/>
            </a:ln>
          </p:spPr>
        </p:sp>
        <p:sp>
          <p:nvSpPr>
            <p:cNvPr name="TextBox 55" id="55"/>
            <p:cNvSpPr txBox="true"/>
            <p:nvPr/>
          </p:nvSpPr>
          <p:spPr>
            <a:xfrm>
              <a:off x="0" y="-38100"/>
              <a:ext cx="1160983" cy="398930"/>
            </a:xfrm>
            <a:prstGeom prst="rect">
              <a:avLst/>
            </a:prstGeom>
          </p:spPr>
          <p:txBody>
            <a:bodyPr anchor="ctr" rtlCol="false" tIns="254000" lIns="254000" bIns="254000" rIns="254000"/>
            <a:lstStyle/>
            <a:p>
              <a:pPr algn="r">
                <a:lnSpc>
                  <a:spcPts val="1800"/>
                </a:lnSpc>
              </a:pPr>
              <a:r>
                <a:rPr lang="en-US" b="true" sz="1500" spc="44">
                  <a:solidFill>
                    <a:srgbClr val="F4F4F4"/>
                  </a:solidFill>
                  <a:latin typeface="Calibri (MS) Bold"/>
                  <a:ea typeface="Calibri (MS) Bold"/>
                  <a:cs typeface="Calibri (MS) Bold"/>
                  <a:sym typeface="Calibri (MS) Bold"/>
                </a:rPr>
                <a:t>Bruno FEUILLERAT</a:t>
              </a:r>
            </a:p>
            <a:p>
              <a:pPr algn="r">
                <a:lnSpc>
                  <a:spcPts val="1560"/>
                </a:lnSpc>
              </a:pPr>
              <a:r>
                <a:rPr lang="en-US" sz="1300" spc="39">
                  <a:solidFill>
                    <a:srgbClr val="F4F4F4"/>
                  </a:solidFill>
                  <a:latin typeface="Calibri (MS)"/>
                  <a:ea typeface="Calibri (MS)"/>
                  <a:cs typeface="Calibri (MS)"/>
                  <a:sym typeface="Calibri (MS)"/>
                </a:rPr>
                <a:t>Administrateur</a:t>
              </a:r>
            </a:p>
          </p:txBody>
        </p:sp>
      </p:grpSp>
      <p:grpSp>
        <p:nvGrpSpPr>
          <p:cNvPr name="Group 56" id="56"/>
          <p:cNvGrpSpPr/>
          <p:nvPr/>
        </p:nvGrpSpPr>
        <p:grpSpPr>
          <a:xfrm rot="0">
            <a:off x="10747050" y="5421080"/>
            <a:ext cx="2857500" cy="888103"/>
            <a:chOff x="0" y="0"/>
            <a:chExt cx="1160983" cy="360830"/>
          </a:xfrm>
        </p:grpSpPr>
        <p:sp>
          <p:nvSpPr>
            <p:cNvPr name="Freeform 57" id="57"/>
            <p:cNvSpPr/>
            <p:nvPr/>
          </p:nvSpPr>
          <p:spPr>
            <a:xfrm flipH="false" flipV="false" rot="0">
              <a:off x="0" y="0"/>
              <a:ext cx="1160983" cy="360830"/>
            </a:xfrm>
            <a:custGeom>
              <a:avLst/>
              <a:gdLst/>
              <a:ahLst/>
              <a:cxnLst/>
              <a:rect r="r" b="b" t="t" l="l"/>
              <a:pathLst>
                <a:path h="360830" w="1160983">
                  <a:moveTo>
                    <a:pt x="957783" y="0"/>
                  </a:moveTo>
                  <a:cubicBezTo>
                    <a:pt x="1070008" y="0"/>
                    <a:pt x="1160983" y="80775"/>
                    <a:pt x="1160983" y="180415"/>
                  </a:cubicBezTo>
                  <a:cubicBezTo>
                    <a:pt x="1160983" y="280056"/>
                    <a:pt x="1070008" y="360830"/>
                    <a:pt x="957783" y="360830"/>
                  </a:cubicBezTo>
                  <a:lnTo>
                    <a:pt x="203200" y="360830"/>
                  </a:lnTo>
                  <a:cubicBezTo>
                    <a:pt x="90976" y="360830"/>
                    <a:pt x="0" y="280056"/>
                    <a:pt x="0" y="180415"/>
                  </a:cubicBezTo>
                  <a:cubicBezTo>
                    <a:pt x="0" y="80775"/>
                    <a:pt x="90976" y="0"/>
                    <a:pt x="203200" y="0"/>
                  </a:cubicBezTo>
                  <a:close/>
                </a:path>
              </a:pathLst>
            </a:custGeom>
            <a:solidFill>
              <a:srgbClr val="3B57E5"/>
            </a:solidFill>
            <a:ln w="9525" cap="sq">
              <a:solidFill>
                <a:srgbClr val="001A73"/>
              </a:solidFill>
              <a:prstDash val="solid"/>
              <a:miter/>
            </a:ln>
          </p:spPr>
        </p:sp>
        <p:sp>
          <p:nvSpPr>
            <p:cNvPr name="TextBox 58" id="58"/>
            <p:cNvSpPr txBox="true"/>
            <p:nvPr/>
          </p:nvSpPr>
          <p:spPr>
            <a:xfrm>
              <a:off x="0" y="-38100"/>
              <a:ext cx="1160983" cy="398930"/>
            </a:xfrm>
            <a:prstGeom prst="rect">
              <a:avLst/>
            </a:prstGeom>
          </p:spPr>
          <p:txBody>
            <a:bodyPr anchor="ctr" rtlCol="false" tIns="254000" lIns="254000" bIns="254000" rIns="254000"/>
            <a:lstStyle/>
            <a:p>
              <a:pPr algn="r">
                <a:lnSpc>
                  <a:spcPts val="1800"/>
                </a:lnSpc>
              </a:pPr>
              <a:r>
                <a:rPr lang="en-US" b="true" sz="1500" spc="44">
                  <a:solidFill>
                    <a:srgbClr val="F4F4F4"/>
                  </a:solidFill>
                  <a:latin typeface="Calibri (MS) Bold"/>
                  <a:ea typeface="Calibri (MS) Bold"/>
                  <a:cs typeface="Calibri (MS) Bold"/>
                  <a:sym typeface="Calibri (MS) Bold"/>
                </a:rPr>
                <a:t>Françoise GRIMALDI</a:t>
              </a:r>
            </a:p>
            <a:p>
              <a:pPr algn="r">
                <a:lnSpc>
                  <a:spcPts val="1560"/>
                </a:lnSpc>
              </a:pPr>
              <a:r>
                <a:rPr lang="en-US" sz="1300" spc="39">
                  <a:solidFill>
                    <a:srgbClr val="F4F4F4"/>
                  </a:solidFill>
                  <a:latin typeface="Calibri (MS)"/>
                  <a:ea typeface="Calibri (MS)"/>
                  <a:cs typeface="Calibri (MS)"/>
                  <a:sym typeface="Calibri (MS)"/>
                </a:rPr>
                <a:t>Administratrice</a:t>
              </a:r>
            </a:p>
          </p:txBody>
        </p:sp>
      </p:grpSp>
      <p:grpSp>
        <p:nvGrpSpPr>
          <p:cNvPr name="Group 59" id="59"/>
          <p:cNvGrpSpPr/>
          <p:nvPr/>
        </p:nvGrpSpPr>
        <p:grpSpPr>
          <a:xfrm rot="0">
            <a:off x="10747050" y="6210454"/>
            <a:ext cx="2857500" cy="888103"/>
            <a:chOff x="0" y="0"/>
            <a:chExt cx="1160983" cy="360830"/>
          </a:xfrm>
        </p:grpSpPr>
        <p:sp>
          <p:nvSpPr>
            <p:cNvPr name="Freeform 60" id="60"/>
            <p:cNvSpPr/>
            <p:nvPr/>
          </p:nvSpPr>
          <p:spPr>
            <a:xfrm flipH="false" flipV="false" rot="0">
              <a:off x="0" y="0"/>
              <a:ext cx="1160983" cy="360830"/>
            </a:xfrm>
            <a:custGeom>
              <a:avLst/>
              <a:gdLst/>
              <a:ahLst/>
              <a:cxnLst/>
              <a:rect r="r" b="b" t="t" l="l"/>
              <a:pathLst>
                <a:path h="360830" w="1160983">
                  <a:moveTo>
                    <a:pt x="957783" y="0"/>
                  </a:moveTo>
                  <a:cubicBezTo>
                    <a:pt x="1070008" y="0"/>
                    <a:pt x="1160983" y="80775"/>
                    <a:pt x="1160983" y="180415"/>
                  </a:cubicBezTo>
                  <a:cubicBezTo>
                    <a:pt x="1160983" y="280056"/>
                    <a:pt x="1070008" y="360830"/>
                    <a:pt x="957783" y="360830"/>
                  </a:cubicBezTo>
                  <a:lnTo>
                    <a:pt x="203200" y="360830"/>
                  </a:lnTo>
                  <a:cubicBezTo>
                    <a:pt x="90976" y="360830"/>
                    <a:pt x="0" y="280056"/>
                    <a:pt x="0" y="180415"/>
                  </a:cubicBezTo>
                  <a:cubicBezTo>
                    <a:pt x="0" y="80775"/>
                    <a:pt x="90976" y="0"/>
                    <a:pt x="203200" y="0"/>
                  </a:cubicBezTo>
                  <a:close/>
                </a:path>
              </a:pathLst>
            </a:custGeom>
            <a:solidFill>
              <a:srgbClr val="3B57E5"/>
            </a:solidFill>
            <a:ln w="9525" cap="sq">
              <a:solidFill>
                <a:srgbClr val="001A73"/>
              </a:solidFill>
              <a:prstDash val="solid"/>
              <a:miter/>
            </a:ln>
          </p:spPr>
        </p:sp>
        <p:sp>
          <p:nvSpPr>
            <p:cNvPr name="TextBox 61" id="61"/>
            <p:cNvSpPr txBox="true"/>
            <p:nvPr/>
          </p:nvSpPr>
          <p:spPr>
            <a:xfrm>
              <a:off x="0" y="-38100"/>
              <a:ext cx="1160983" cy="398930"/>
            </a:xfrm>
            <a:prstGeom prst="rect">
              <a:avLst/>
            </a:prstGeom>
          </p:spPr>
          <p:txBody>
            <a:bodyPr anchor="ctr" rtlCol="false" tIns="254000" lIns="254000" bIns="254000" rIns="254000"/>
            <a:lstStyle/>
            <a:p>
              <a:pPr algn="r">
                <a:lnSpc>
                  <a:spcPts val="1800"/>
                </a:lnSpc>
              </a:pPr>
              <a:r>
                <a:rPr lang="en-US" b="true" sz="1500" spc="44">
                  <a:solidFill>
                    <a:srgbClr val="F4F4F4"/>
                  </a:solidFill>
                  <a:latin typeface="Calibri (MS) Bold"/>
                  <a:ea typeface="Calibri (MS) Bold"/>
                  <a:cs typeface="Calibri (MS) Bold"/>
                  <a:sym typeface="Calibri (MS) Bold"/>
                </a:rPr>
                <a:t>Béatrice LAFOURESSE</a:t>
              </a:r>
            </a:p>
            <a:p>
              <a:pPr algn="r">
                <a:lnSpc>
                  <a:spcPts val="1560"/>
                </a:lnSpc>
              </a:pPr>
              <a:r>
                <a:rPr lang="en-US" sz="1300" spc="39">
                  <a:solidFill>
                    <a:srgbClr val="F4F4F4"/>
                  </a:solidFill>
                  <a:latin typeface="Calibri (MS)"/>
                  <a:ea typeface="Calibri (MS)"/>
                  <a:cs typeface="Calibri (MS)"/>
                  <a:sym typeface="Calibri (MS)"/>
                </a:rPr>
                <a:t>Administratrice</a:t>
              </a:r>
            </a:p>
          </p:txBody>
        </p:sp>
      </p:grpSp>
      <p:grpSp>
        <p:nvGrpSpPr>
          <p:cNvPr name="Group 62" id="62"/>
          <p:cNvGrpSpPr/>
          <p:nvPr/>
        </p:nvGrpSpPr>
        <p:grpSpPr>
          <a:xfrm rot="0">
            <a:off x="10747050" y="6999828"/>
            <a:ext cx="2857500" cy="888103"/>
            <a:chOff x="0" y="0"/>
            <a:chExt cx="1160983" cy="360830"/>
          </a:xfrm>
        </p:grpSpPr>
        <p:sp>
          <p:nvSpPr>
            <p:cNvPr name="Freeform 63" id="63"/>
            <p:cNvSpPr/>
            <p:nvPr/>
          </p:nvSpPr>
          <p:spPr>
            <a:xfrm flipH="false" flipV="false" rot="0">
              <a:off x="0" y="0"/>
              <a:ext cx="1160983" cy="360830"/>
            </a:xfrm>
            <a:custGeom>
              <a:avLst/>
              <a:gdLst/>
              <a:ahLst/>
              <a:cxnLst/>
              <a:rect r="r" b="b" t="t" l="l"/>
              <a:pathLst>
                <a:path h="360830" w="1160983">
                  <a:moveTo>
                    <a:pt x="957783" y="0"/>
                  </a:moveTo>
                  <a:cubicBezTo>
                    <a:pt x="1070008" y="0"/>
                    <a:pt x="1160983" y="80775"/>
                    <a:pt x="1160983" y="180415"/>
                  </a:cubicBezTo>
                  <a:cubicBezTo>
                    <a:pt x="1160983" y="280056"/>
                    <a:pt x="1070008" y="360830"/>
                    <a:pt x="957783" y="360830"/>
                  </a:cubicBezTo>
                  <a:lnTo>
                    <a:pt x="203200" y="360830"/>
                  </a:lnTo>
                  <a:cubicBezTo>
                    <a:pt x="90976" y="360830"/>
                    <a:pt x="0" y="280056"/>
                    <a:pt x="0" y="180415"/>
                  </a:cubicBezTo>
                  <a:cubicBezTo>
                    <a:pt x="0" y="80775"/>
                    <a:pt x="90976" y="0"/>
                    <a:pt x="203200" y="0"/>
                  </a:cubicBezTo>
                  <a:close/>
                </a:path>
              </a:pathLst>
            </a:custGeom>
            <a:solidFill>
              <a:srgbClr val="3B57E5"/>
            </a:solidFill>
            <a:ln w="9525" cap="sq">
              <a:solidFill>
                <a:srgbClr val="001A73"/>
              </a:solidFill>
              <a:prstDash val="solid"/>
              <a:miter/>
            </a:ln>
          </p:spPr>
        </p:sp>
        <p:sp>
          <p:nvSpPr>
            <p:cNvPr name="TextBox 64" id="64"/>
            <p:cNvSpPr txBox="true"/>
            <p:nvPr/>
          </p:nvSpPr>
          <p:spPr>
            <a:xfrm>
              <a:off x="0" y="-38100"/>
              <a:ext cx="1160983" cy="398930"/>
            </a:xfrm>
            <a:prstGeom prst="rect">
              <a:avLst/>
            </a:prstGeom>
          </p:spPr>
          <p:txBody>
            <a:bodyPr anchor="ctr" rtlCol="false" tIns="254000" lIns="254000" bIns="254000" rIns="254000"/>
            <a:lstStyle/>
            <a:p>
              <a:pPr algn="r">
                <a:lnSpc>
                  <a:spcPts val="1800"/>
                </a:lnSpc>
              </a:pPr>
              <a:r>
                <a:rPr lang="en-US" b="true" sz="1500" spc="44">
                  <a:solidFill>
                    <a:srgbClr val="F4F4F4"/>
                  </a:solidFill>
                  <a:latin typeface="Calibri (MS) Bold"/>
                  <a:ea typeface="Calibri (MS) Bold"/>
                  <a:cs typeface="Calibri (MS) Bold"/>
                  <a:sym typeface="Calibri (MS) Bold"/>
                </a:rPr>
                <a:t>Lucette MINVIELLE</a:t>
              </a:r>
            </a:p>
            <a:p>
              <a:pPr algn="r">
                <a:lnSpc>
                  <a:spcPts val="1560"/>
                </a:lnSpc>
              </a:pPr>
              <a:r>
                <a:rPr lang="en-US" sz="1300" spc="39">
                  <a:solidFill>
                    <a:srgbClr val="F4F4F4"/>
                  </a:solidFill>
                  <a:latin typeface="Calibri (MS)"/>
                  <a:ea typeface="Calibri (MS)"/>
                  <a:cs typeface="Calibri (MS)"/>
                  <a:sym typeface="Calibri (MS)"/>
                </a:rPr>
                <a:t>Administratrice</a:t>
              </a:r>
            </a:p>
          </p:txBody>
        </p:sp>
      </p:grpSp>
      <p:grpSp>
        <p:nvGrpSpPr>
          <p:cNvPr name="Group 65" id="65"/>
          <p:cNvGrpSpPr/>
          <p:nvPr/>
        </p:nvGrpSpPr>
        <p:grpSpPr>
          <a:xfrm rot="0">
            <a:off x="10747050" y="7789202"/>
            <a:ext cx="2857500" cy="888103"/>
            <a:chOff x="0" y="0"/>
            <a:chExt cx="1160983" cy="360830"/>
          </a:xfrm>
        </p:grpSpPr>
        <p:sp>
          <p:nvSpPr>
            <p:cNvPr name="Freeform 66" id="66"/>
            <p:cNvSpPr/>
            <p:nvPr/>
          </p:nvSpPr>
          <p:spPr>
            <a:xfrm flipH="false" flipV="false" rot="0">
              <a:off x="0" y="0"/>
              <a:ext cx="1160983" cy="360830"/>
            </a:xfrm>
            <a:custGeom>
              <a:avLst/>
              <a:gdLst/>
              <a:ahLst/>
              <a:cxnLst/>
              <a:rect r="r" b="b" t="t" l="l"/>
              <a:pathLst>
                <a:path h="360830" w="1160983">
                  <a:moveTo>
                    <a:pt x="957783" y="0"/>
                  </a:moveTo>
                  <a:cubicBezTo>
                    <a:pt x="1070008" y="0"/>
                    <a:pt x="1160983" y="80775"/>
                    <a:pt x="1160983" y="180415"/>
                  </a:cubicBezTo>
                  <a:cubicBezTo>
                    <a:pt x="1160983" y="280056"/>
                    <a:pt x="1070008" y="360830"/>
                    <a:pt x="957783" y="360830"/>
                  </a:cubicBezTo>
                  <a:lnTo>
                    <a:pt x="203200" y="360830"/>
                  </a:lnTo>
                  <a:cubicBezTo>
                    <a:pt x="90976" y="360830"/>
                    <a:pt x="0" y="280056"/>
                    <a:pt x="0" y="180415"/>
                  </a:cubicBezTo>
                  <a:cubicBezTo>
                    <a:pt x="0" y="80775"/>
                    <a:pt x="90976" y="0"/>
                    <a:pt x="203200" y="0"/>
                  </a:cubicBezTo>
                  <a:close/>
                </a:path>
              </a:pathLst>
            </a:custGeom>
            <a:solidFill>
              <a:srgbClr val="3B57E5"/>
            </a:solidFill>
            <a:ln w="9525" cap="sq">
              <a:solidFill>
                <a:srgbClr val="001A73"/>
              </a:solidFill>
              <a:prstDash val="solid"/>
              <a:miter/>
            </a:ln>
          </p:spPr>
        </p:sp>
        <p:sp>
          <p:nvSpPr>
            <p:cNvPr name="TextBox 67" id="67"/>
            <p:cNvSpPr txBox="true"/>
            <p:nvPr/>
          </p:nvSpPr>
          <p:spPr>
            <a:xfrm>
              <a:off x="0" y="-38100"/>
              <a:ext cx="1160983" cy="398930"/>
            </a:xfrm>
            <a:prstGeom prst="rect">
              <a:avLst/>
            </a:prstGeom>
          </p:spPr>
          <p:txBody>
            <a:bodyPr anchor="ctr" rtlCol="false" tIns="254000" lIns="254000" bIns="254000" rIns="254000"/>
            <a:lstStyle/>
            <a:p>
              <a:pPr algn="r">
                <a:lnSpc>
                  <a:spcPts val="1800"/>
                </a:lnSpc>
              </a:pPr>
              <a:r>
                <a:rPr lang="en-US" b="true" sz="1500" spc="44">
                  <a:solidFill>
                    <a:srgbClr val="F4F4F4"/>
                  </a:solidFill>
                  <a:latin typeface="Calibri (MS) Bold"/>
                  <a:ea typeface="Calibri (MS) Bold"/>
                  <a:cs typeface="Calibri (MS) Bold"/>
                  <a:sym typeface="Calibri (MS) Bold"/>
                </a:rPr>
                <a:t>Gérard ROBESSON</a:t>
              </a:r>
            </a:p>
            <a:p>
              <a:pPr algn="r">
                <a:lnSpc>
                  <a:spcPts val="1560"/>
                </a:lnSpc>
              </a:pPr>
              <a:r>
                <a:rPr lang="en-US" sz="1300" spc="39">
                  <a:solidFill>
                    <a:srgbClr val="F4F4F4"/>
                  </a:solidFill>
                  <a:latin typeface="Calibri (MS)"/>
                  <a:ea typeface="Calibri (MS)"/>
                  <a:cs typeface="Calibri (MS)"/>
                  <a:sym typeface="Calibri (MS)"/>
                </a:rPr>
                <a:t>Administrateur</a:t>
              </a:r>
            </a:p>
          </p:txBody>
        </p:sp>
      </p:grpSp>
      <p:grpSp>
        <p:nvGrpSpPr>
          <p:cNvPr name="Group 68" id="68"/>
          <p:cNvGrpSpPr/>
          <p:nvPr/>
        </p:nvGrpSpPr>
        <p:grpSpPr>
          <a:xfrm rot="0">
            <a:off x="10747050" y="8578576"/>
            <a:ext cx="2857500" cy="888103"/>
            <a:chOff x="0" y="0"/>
            <a:chExt cx="1160983" cy="360830"/>
          </a:xfrm>
        </p:grpSpPr>
        <p:sp>
          <p:nvSpPr>
            <p:cNvPr name="Freeform 69" id="69"/>
            <p:cNvSpPr/>
            <p:nvPr/>
          </p:nvSpPr>
          <p:spPr>
            <a:xfrm flipH="false" flipV="false" rot="0">
              <a:off x="0" y="0"/>
              <a:ext cx="1160983" cy="360830"/>
            </a:xfrm>
            <a:custGeom>
              <a:avLst/>
              <a:gdLst/>
              <a:ahLst/>
              <a:cxnLst/>
              <a:rect r="r" b="b" t="t" l="l"/>
              <a:pathLst>
                <a:path h="360830" w="1160983">
                  <a:moveTo>
                    <a:pt x="957783" y="0"/>
                  </a:moveTo>
                  <a:cubicBezTo>
                    <a:pt x="1070008" y="0"/>
                    <a:pt x="1160983" y="80775"/>
                    <a:pt x="1160983" y="180415"/>
                  </a:cubicBezTo>
                  <a:cubicBezTo>
                    <a:pt x="1160983" y="280056"/>
                    <a:pt x="1070008" y="360830"/>
                    <a:pt x="957783" y="360830"/>
                  </a:cubicBezTo>
                  <a:lnTo>
                    <a:pt x="203200" y="360830"/>
                  </a:lnTo>
                  <a:cubicBezTo>
                    <a:pt x="90976" y="360830"/>
                    <a:pt x="0" y="280056"/>
                    <a:pt x="0" y="180415"/>
                  </a:cubicBezTo>
                  <a:cubicBezTo>
                    <a:pt x="0" y="80775"/>
                    <a:pt x="90976" y="0"/>
                    <a:pt x="203200" y="0"/>
                  </a:cubicBezTo>
                  <a:close/>
                </a:path>
              </a:pathLst>
            </a:custGeom>
            <a:solidFill>
              <a:srgbClr val="3B57E5"/>
            </a:solidFill>
            <a:ln w="9525" cap="sq">
              <a:solidFill>
                <a:srgbClr val="001A73"/>
              </a:solidFill>
              <a:prstDash val="solid"/>
              <a:miter/>
            </a:ln>
          </p:spPr>
        </p:sp>
        <p:sp>
          <p:nvSpPr>
            <p:cNvPr name="TextBox 70" id="70"/>
            <p:cNvSpPr txBox="true"/>
            <p:nvPr/>
          </p:nvSpPr>
          <p:spPr>
            <a:xfrm>
              <a:off x="0" y="-38100"/>
              <a:ext cx="1160983" cy="398930"/>
            </a:xfrm>
            <a:prstGeom prst="rect">
              <a:avLst/>
            </a:prstGeom>
          </p:spPr>
          <p:txBody>
            <a:bodyPr anchor="ctr" rtlCol="false" tIns="254000" lIns="254000" bIns="254000" rIns="254000"/>
            <a:lstStyle/>
            <a:p>
              <a:pPr algn="r">
                <a:lnSpc>
                  <a:spcPts val="1800"/>
                </a:lnSpc>
              </a:pPr>
              <a:r>
                <a:rPr lang="en-US" b="true" sz="1500" spc="44">
                  <a:solidFill>
                    <a:srgbClr val="F4F4F4"/>
                  </a:solidFill>
                  <a:latin typeface="Calibri (MS) Bold"/>
                  <a:ea typeface="Calibri (MS) Bold"/>
                  <a:cs typeface="Calibri (MS) Bold"/>
                  <a:sym typeface="Calibri (MS) Bold"/>
                </a:rPr>
                <a:t>Marie-Ange</a:t>
              </a:r>
              <a:r>
                <a:rPr lang="en-US" sz="1500" spc="44">
                  <a:solidFill>
                    <a:srgbClr val="F4F4F4"/>
                  </a:solidFill>
                  <a:latin typeface="Calibri (MS)"/>
                  <a:ea typeface="Calibri (MS)"/>
                  <a:cs typeface="Calibri (MS)"/>
                  <a:sym typeface="Calibri (MS)"/>
                </a:rPr>
                <a:t> </a:t>
              </a:r>
              <a:r>
                <a:rPr lang="en-US" b="true" sz="1500" spc="44">
                  <a:solidFill>
                    <a:srgbClr val="F4F4F4"/>
                  </a:solidFill>
                  <a:latin typeface="Calibri (MS) Bold"/>
                  <a:ea typeface="Calibri (MS) Bold"/>
                  <a:cs typeface="Calibri (MS) Bold"/>
                  <a:sym typeface="Calibri (MS) Bold"/>
                </a:rPr>
                <a:t>THÉBAUD</a:t>
              </a:r>
            </a:p>
            <a:p>
              <a:pPr algn="r">
                <a:lnSpc>
                  <a:spcPts val="1560"/>
                </a:lnSpc>
              </a:pPr>
              <a:r>
                <a:rPr lang="en-US" sz="1300" spc="39">
                  <a:solidFill>
                    <a:srgbClr val="F4F4F4"/>
                  </a:solidFill>
                  <a:latin typeface="Calibri (MS)"/>
                  <a:ea typeface="Calibri (MS)"/>
                  <a:cs typeface="Calibri (MS)"/>
                  <a:sym typeface="Calibri (MS)"/>
                </a:rPr>
                <a:t>Administrateur</a:t>
              </a:r>
            </a:p>
          </p:txBody>
        </p:sp>
      </p:grpSp>
      <p:sp>
        <p:nvSpPr>
          <p:cNvPr name="TextBox 71" id="71"/>
          <p:cNvSpPr txBox="true"/>
          <p:nvPr/>
        </p:nvSpPr>
        <p:spPr>
          <a:xfrm rot="-5400000">
            <a:off x="436155" y="4104896"/>
            <a:ext cx="7592671" cy="876300"/>
          </a:xfrm>
          <a:prstGeom prst="rect">
            <a:avLst/>
          </a:prstGeom>
        </p:spPr>
        <p:txBody>
          <a:bodyPr anchor="t" rtlCol="false" tIns="0" lIns="0" bIns="0" rIns="0">
            <a:spAutoFit/>
          </a:bodyPr>
          <a:lstStyle/>
          <a:p>
            <a:pPr algn="ctr">
              <a:lnSpc>
                <a:spcPts val="6000"/>
              </a:lnSpc>
              <a:spcBef>
                <a:spcPct val="0"/>
              </a:spcBef>
            </a:pPr>
            <a:r>
              <a:rPr lang="en-US" b="true" sz="5000" spc="150">
                <a:solidFill>
                  <a:srgbClr val="FE4229"/>
                </a:solidFill>
                <a:latin typeface="Calibri (MS) Bold"/>
                <a:ea typeface="Calibri (MS) Bold"/>
                <a:cs typeface="Calibri (MS) Bold"/>
                <a:sym typeface="Calibri (MS) Bold"/>
              </a:rPr>
              <a:t>Organigramme</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7145000" y="409575"/>
            <a:ext cx="96573" cy="295308"/>
          </a:xfrm>
          <a:prstGeom prst="rect">
            <a:avLst/>
          </a:prstGeom>
        </p:spPr>
        <p:txBody>
          <a:bodyPr anchor="t" rtlCol="false" tIns="0" lIns="0" bIns="0" rIns="0" wrap="none">
            <a:spAutoFit/>
          </a:bodyPr>
          <a:lstStyle/>
          <a:p>
            <a:pPr algn="ctr">
              <a:lnSpc>
                <a:spcPts val="2100"/>
              </a:lnSpc>
              <a:spcBef>
                <a:spcPct val="0"/>
              </a:spcBef>
            </a:pPr>
            <a:r>
              <a:rPr lang="en-US" sz="1500">
                <a:solidFill>
                  <a:srgbClr val="001A73"/>
                </a:solidFill>
                <a:latin typeface="Calibri (MS)"/>
                <a:ea typeface="Calibri (MS)"/>
                <a:cs typeface="Calibri (MS)"/>
                <a:sym typeface="Calibri (MS)"/>
              </a:rPr>
              <a:t>13</a:t>
            </a:r>
          </a:p>
        </p:txBody>
      </p:sp>
      <p:sp>
        <p:nvSpPr>
          <p:cNvPr name="Freeform 3" id="3"/>
          <p:cNvSpPr/>
          <p:nvPr/>
        </p:nvSpPr>
        <p:spPr>
          <a:xfrm flipH="false" flipV="false" rot="0">
            <a:off x="-2857500" y="2857500"/>
            <a:ext cx="11430000" cy="11706704"/>
          </a:xfrm>
          <a:custGeom>
            <a:avLst/>
            <a:gdLst/>
            <a:ahLst/>
            <a:cxnLst/>
            <a:rect r="r" b="b" t="t" l="l"/>
            <a:pathLst>
              <a:path h="11706704" w="11430000">
                <a:moveTo>
                  <a:pt x="0" y="0"/>
                </a:moveTo>
                <a:lnTo>
                  <a:pt x="11430000" y="0"/>
                </a:lnTo>
                <a:lnTo>
                  <a:pt x="11430000" y="11706704"/>
                </a:lnTo>
                <a:lnTo>
                  <a:pt x="0" y="11706704"/>
                </a:lnTo>
                <a:lnTo>
                  <a:pt x="0" y="0"/>
                </a:lnTo>
                <a:close/>
              </a:path>
            </a:pathLst>
          </a:custGeom>
          <a:blipFill>
            <a:blip r:embed="rId2">
              <a:alphaModFix amt="30000"/>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12382500" y="-2381250"/>
            <a:ext cx="8572500" cy="8780028"/>
          </a:xfrm>
          <a:custGeom>
            <a:avLst/>
            <a:gdLst/>
            <a:ahLst/>
            <a:cxnLst/>
            <a:rect r="r" b="b" t="t" l="l"/>
            <a:pathLst>
              <a:path h="8780028" w="8572500">
                <a:moveTo>
                  <a:pt x="0" y="0"/>
                </a:moveTo>
                <a:lnTo>
                  <a:pt x="8572500" y="0"/>
                </a:lnTo>
                <a:lnTo>
                  <a:pt x="8572500" y="8780028"/>
                </a:lnTo>
                <a:lnTo>
                  <a:pt x="0" y="8780028"/>
                </a:lnTo>
                <a:lnTo>
                  <a:pt x="0" y="0"/>
                </a:lnTo>
                <a:close/>
              </a:path>
            </a:pathLst>
          </a:custGeom>
          <a:blipFill>
            <a:blip r:embed="rId2">
              <a:alphaModFix amt="30000"/>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0">
            <a:off x="16231227" y="8536063"/>
            <a:ext cx="1905000" cy="1520536"/>
          </a:xfrm>
          <a:custGeom>
            <a:avLst/>
            <a:gdLst/>
            <a:ahLst/>
            <a:cxnLst/>
            <a:rect r="r" b="b" t="t" l="l"/>
            <a:pathLst>
              <a:path h="1520536" w="1905000">
                <a:moveTo>
                  <a:pt x="0" y="0"/>
                </a:moveTo>
                <a:lnTo>
                  <a:pt x="1905000" y="0"/>
                </a:lnTo>
                <a:lnTo>
                  <a:pt x="1905000" y="1520537"/>
                </a:lnTo>
                <a:lnTo>
                  <a:pt x="0" y="152053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6" id="6"/>
          <p:cNvSpPr txBox="true"/>
          <p:nvPr/>
        </p:nvSpPr>
        <p:spPr>
          <a:xfrm rot="-5400000">
            <a:off x="-2182614" y="2925564"/>
            <a:ext cx="5867035" cy="968408"/>
          </a:xfrm>
          <a:prstGeom prst="rect">
            <a:avLst/>
          </a:prstGeom>
        </p:spPr>
        <p:txBody>
          <a:bodyPr anchor="t" rtlCol="false" tIns="0" lIns="0" bIns="0" rIns="0">
            <a:spAutoFit/>
          </a:bodyPr>
          <a:lstStyle/>
          <a:p>
            <a:pPr algn="r">
              <a:lnSpc>
                <a:spcPts val="7000"/>
              </a:lnSpc>
            </a:pPr>
            <a:r>
              <a:rPr lang="en-US" b="true" sz="5000" spc="170">
                <a:solidFill>
                  <a:srgbClr val="001A73"/>
                </a:solidFill>
                <a:latin typeface="Calibri (MS) Bold"/>
                <a:ea typeface="Calibri (MS) Bold"/>
                <a:cs typeface="Calibri (MS) Bold"/>
                <a:sym typeface="Calibri (MS) Bold"/>
              </a:rPr>
              <a:t>LES SERVICES</a:t>
            </a:r>
          </a:p>
        </p:txBody>
      </p:sp>
      <p:sp>
        <p:nvSpPr>
          <p:cNvPr name="AutoShape 7" id="7"/>
          <p:cNvSpPr/>
          <p:nvPr/>
        </p:nvSpPr>
        <p:spPr>
          <a:xfrm>
            <a:off x="1467872" y="422036"/>
            <a:ext cx="0" cy="4286250"/>
          </a:xfrm>
          <a:prstGeom prst="line">
            <a:avLst/>
          </a:prstGeom>
          <a:ln cap="flat" w="57150">
            <a:solidFill>
              <a:srgbClr val="FE4229"/>
            </a:solidFill>
            <a:prstDash val="solid"/>
            <a:headEnd type="diamond" len="lg" w="lg"/>
            <a:tailEnd type="diamond" len="lg" w="lg"/>
          </a:ln>
        </p:spPr>
      </p:sp>
      <p:grpSp>
        <p:nvGrpSpPr>
          <p:cNvPr name="Group 8" id="8"/>
          <p:cNvGrpSpPr/>
          <p:nvPr/>
        </p:nvGrpSpPr>
        <p:grpSpPr>
          <a:xfrm rot="0">
            <a:off x="1929939" y="1193118"/>
            <a:ext cx="15329361" cy="7517734"/>
            <a:chOff x="0" y="0"/>
            <a:chExt cx="20439148" cy="10023645"/>
          </a:xfrm>
        </p:grpSpPr>
        <p:sp>
          <p:nvSpPr>
            <p:cNvPr name="AutoShape 9" id="9"/>
            <p:cNvSpPr/>
            <p:nvPr/>
          </p:nvSpPr>
          <p:spPr>
            <a:xfrm>
              <a:off x="7976670" y="4887069"/>
              <a:ext cx="10218049" cy="23904"/>
            </a:xfrm>
            <a:prstGeom prst="line">
              <a:avLst/>
            </a:prstGeom>
            <a:ln cap="flat" w="50800">
              <a:solidFill>
                <a:srgbClr val="000091"/>
              </a:solidFill>
              <a:prstDash val="sysDot"/>
              <a:headEnd type="none" len="sm" w="sm"/>
              <a:tailEnd type="none" len="sm" w="sm"/>
            </a:ln>
          </p:spPr>
        </p:sp>
        <p:sp>
          <p:nvSpPr>
            <p:cNvPr name="AutoShape 10" id="10"/>
            <p:cNvSpPr/>
            <p:nvPr/>
          </p:nvSpPr>
          <p:spPr>
            <a:xfrm>
              <a:off x="15580829" y="5531201"/>
              <a:ext cx="0" cy="4337192"/>
            </a:xfrm>
            <a:prstGeom prst="line">
              <a:avLst/>
            </a:prstGeom>
            <a:ln cap="flat" w="50800">
              <a:solidFill>
                <a:srgbClr val="000091"/>
              </a:solidFill>
              <a:prstDash val="sysDot"/>
              <a:headEnd type="none" len="sm" w="sm"/>
              <a:tailEnd type="none" len="sm" w="sm"/>
            </a:ln>
          </p:spPr>
        </p:sp>
        <p:sp>
          <p:nvSpPr>
            <p:cNvPr name="AutoShape 11" id="11"/>
            <p:cNvSpPr/>
            <p:nvPr/>
          </p:nvSpPr>
          <p:spPr>
            <a:xfrm>
              <a:off x="10700288" y="4438692"/>
              <a:ext cx="0" cy="1100471"/>
            </a:xfrm>
            <a:prstGeom prst="line">
              <a:avLst/>
            </a:prstGeom>
            <a:ln cap="flat" w="50800">
              <a:solidFill>
                <a:srgbClr val="000091"/>
              </a:solidFill>
              <a:prstDash val="sysDot"/>
              <a:headEnd type="none" len="sm" w="sm"/>
              <a:tailEnd type="none" len="sm" w="sm"/>
            </a:ln>
          </p:spPr>
        </p:sp>
        <p:sp>
          <p:nvSpPr>
            <p:cNvPr name="AutoShape 12" id="12"/>
            <p:cNvSpPr/>
            <p:nvPr/>
          </p:nvSpPr>
          <p:spPr>
            <a:xfrm>
              <a:off x="1638350" y="5494440"/>
              <a:ext cx="18749998" cy="36762"/>
            </a:xfrm>
            <a:prstGeom prst="line">
              <a:avLst/>
            </a:prstGeom>
            <a:ln cap="flat" w="50800">
              <a:solidFill>
                <a:srgbClr val="000091"/>
              </a:solidFill>
              <a:prstDash val="sysDot"/>
              <a:headEnd type="none" len="sm" w="sm"/>
              <a:tailEnd type="none" len="sm" w="sm"/>
            </a:ln>
          </p:spPr>
        </p:sp>
        <p:sp>
          <p:nvSpPr>
            <p:cNvPr name="AutoShape 13" id="13"/>
            <p:cNvSpPr/>
            <p:nvPr/>
          </p:nvSpPr>
          <p:spPr>
            <a:xfrm>
              <a:off x="1663749" y="5539337"/>
              <a:ext cx="25400" cy="3711970"/>
            </a:xfrm>
            <a:prstGeom prst="line">
              <a:avLst/>
            </a:prstGeom>
            <a:ln cap="flat" w="50800">
              <a:solidFill>
                <a:srgbClr val="000091"/>
              </a:solidFill>
              <a:prstDash val="sysDot"/>
              <a:headEnd type="none" len="sm" w="sm"/>
              <a:tailEnd type="none" len="sm" w="sm"/>
            </a:ln>
          </p:spPr>
        </p:sp>
        <p:sp>
          <p:nvSpPr>
            <p:cNvPr name="AutoShape 14" id="14"/>
            <p:cNvSpPr/>
            <p:nvPr/>
          </p:nvSpPr>
          <p:spPr>
            <a:xfrm>
              <a:off x="1689149" y="6852116"/>
              <a:ext cx="1536789" cy="0"/>
            </a:xfrm>
            <a:prstGeom prst="line">
              <a:avLst/>
            </a:prstGeom>
            <a:ln cap="flat" w="50800">
              <a:solidFill>
                <a:srgbClr val="000091"/>
              </a:solidFill>
              <a:prstDash val="sysDot"/>
              <a:headEnd type="none" len="sm" w="sm"/>
              <a:tailEnd type="none" len="sm" w="sm"/>
            </a:ln>
          </p:spPr>
        </p:sp>
        <p:sp>
          <p:nvSpPr>
            <p:cNvPr name="AutoShape 15" id="15"/>
            <p:cNvSpPr/>
            <p:nvPr/>
          </p:nvSpPr>
          <p:spPr>
            <a:xfrm>
              <a:off x="1689149" y="9276706"/>
              <a:ext cx="1536789" cy="0"/>
            </a:xfrm>
            <a:prstGeom prst="line">
              <a:avLst/>
            </a:prstGeom>
            <a:ln cap="flat" w="50800">
              <a:solidFill>
                <a:srgbClr val="000091"/>
              </a:solidFill>
              <a:prstDash val="sysDot"/>
              <a:headEnd type="none" len="sm" w="sm"/>
              <a:tailEnd type="none" len="sm" w="sm"/>
            </a:ln>
          </p:spPr>
        </p:sp>
        <p:sp>
          <p:nvSpPr>
            <p:cNvPr name="AutoShape 16" id="16"/>
            <p:cNvSpPr/>
            <p:nvPr/>
          </p:nvSpPr>
          <p:spPr>
            <a:xfrm>
              <a:off x="14044039" y="6877516"/>
              <a:ext cx="1536789" cy="0"/>
            </a:xfrm>
            <a:prstGeom prst="line">
              <a:avLst/>
            </a:prstGeom>
            <a:ln cap="flat" w="50800">
              <a:solidFill>
                <a:srgbClr val="000091"/>
              </a:solidFill>
              <a:prstDash val="sysDot"/>
              <a:headEnd type="none" len="sm" w="sm"/>
              <a:tailEnd type="none" len="sm" w="sm"/>
            </a:ln>
          </p:spPr>
        </p:sp>
        <p:sp>
          <p:nvSpPr>
            <p:cNvPr name="AutoShape 17" id="17"/>
            <p:cNvSpPr/>
            <p:nvPr/>
          </p:nvSpPr>
          <p:spPr>
            <a:xfrm>
              <a:off x="14044039" y="9842994"/>
              <a:ext cx="1536789" cy="0"/>
            </a:xfrm>
            <a:prstGeom prst="line">
              <a:avLst/>
            </a:prstGeom>
            <a:ln cap="flat" w="50800">
              <a:solidFill>
                <a:srgbClr val="000091"/>
              </a:solidFill>
              <a:prstDash val="sysDot"/>
              <a:headEnd type="none" len="sm" w="sm"/>
              <a:tailEnd type="none" len="sm" w="sm"/>
            </a:ln>
          </p:spPr>
        </p:sp>
        <p:grpSp>
          <p:nvGrpSpPr>
            <p:cNvPr name="Group 18" id="18"/>
            <p:cNvGrpSpPr/>
            <p:nvPr/>
          </p:nvGrpSpPr>
          <p:grpSpPr>
            <a:xfrm rot="0">
              <a:off x="3579168" y="113743"/>
              <a:ext cx="4445000" cy="1538275"/>
              <a:chOff x="0" y="0"/>
              <a:chExt cx="1174334" cy="406400"/>
            </a:xfrm>
          </p:grpSpPr>
          <p:sp>
            <p:nvSpPr>
              <p:cNvPr name="Freeform 19" id="19"/>
              <p:cNvSpPr/>
              <p:nvPr/>
            </p:nvSpPr>
            <p:spPr>
              <a:xfrm flipH="false" flipV="false" rot="0">
                <a:off x="0" y="0"/>
                <a:ext cx="1174334" cy="406400"/>
              </a:xfrm>
              <a:custGeom>
                <a:avLst/>
                <a:gdLst/>
                <a:ahLst/>
                <a:cxnLst/>
                <a:rect r="r" b="b" t="t" l="l"/>
                <a:pathLst>
                  <a:path h="406400" w="1174334">
                    <a:moveTo>
                      <a:pt x="971134" y="0"/>
                    </a:moveTo>
                    <a:cubicBezTo>
                      <a:pt x="1083358" y="0"/>
                      <a:pt x="1174334" y="90976"/>
                      <a:pt x="1174334" y="203200"/>
                    </a:cubicBezTo>
                    <a:cubicBezTo>
                      <a:pt x="1174334" y="315424"/>
                      <a:pt x="1083358" y="406400"/>
                      <a:pt x="971134" y="406400"/>
                    </a:cubicBezTo>
                    <a:lnTo>
                      <a:pt x="203200" y="406400"/>
                    </a:lnTo>
                    <a:cubicBezTo>
                      <a:pt x="90976" y="406400"/>
                      <a:pt x="0" y="315424"/>
                      <a:pt x="0" y="203200"/>
                    </a:cubicBezTo>
                    <a:cubicBezTo>
                      <a:pt x="0" y="90976"/>
                      <a:pt x="90976" y="0"/>
                      <a:pt x="203200" y="0"/>
                    </a:cubicBezTo>
                    <a:close/>
                  </a:path>
                </a:pathLst>
              </a:custGeom>
              <a:solidFill>
                <a:srgbClr val="3B57E5"/>
              </a:solidFill>
            </p:spPr>
          </p:sp>
          <p:sp>
            <p:nvSpPr>
              <p:cNvPr name="TextBox 20" id="20"/>
              <p:cNvSpPr txBox="true"/>
              <p:nvPr/>
            </p:nvSpPr>
            <p:spPr>
              <a:xfrm>
                <a:off x="0" y="-47625"/>
                <a:ext cx="1174334" cy="454025"/>
              </a:xfrm>
              <a:prstGeom prst="rect">
                <a:avLst/>
              </a:prstGeom>
            </p:spPr>
            <p:txBody>
              <a:bodyPr anchor="ctr" rtlCol="false" tIns="254000" lIns="254000" bIns="254000" rIns="254000"/>
              <a:lstStyle/>
              <a:p>
                <a:pPr algn="ctr">
                  <a:lnSpc>
                    <a:spcPts val="2999"/>
                  </a:lnSpc>
                </a:pPr>
                <a:r>
                  <a:rPr lang="en-US" b="true" sz="2499" spc="74">
                    <a:solidFill>
                      <a:srgbClr val="FFFFFF"/>
                    </a:solidFill>
                    <a:latin typeface="Calibri (MS) Bold"/>
                    <a:ea typeface="Calibri (MS) Bold"/>
                    <a:cs typeface="Calibri (MS) Bold"/>
                    <a:sym typeface="Calibri (MS) Bold"/>
                  </a:rPr>
                  <a:t>Bureau</a:t>
                </a:r>
              </a:p>
            </p:txBody>
          </p:sp>
        </p:grpSp>
        <p:grpSp>
          <p:nvGrpSpPr>
            <p:cNvPr name="Group 21" id="21"/>
            <p:cNvGrpSpPr/>
            <p:nvPr/>
          </p:nvGrpSpPr>
          <p:grpSpPr>
            <a:xfrm rot="0">
              <a:off x="13383729" y="112851"/>
              <a:ext cx="4445000" cy="1888290"/>
              <a:chOff x="0" y="0"/>
              <a:chExt cx="960109" cy="407866"/>
            </a:xfrm>
          </p:grpSpPr>
          <p:sp>
            <p:nvSpPr>
              <p:cNvPr name="Freeform 22" id="22"/>
              <p:cNvSpPr/>
              <p:nvPr/>
            </p:nvSpPr>
            <p:spPr>
              <a:xfrm flipH="false" flipV="false" rot="0">
                <a:off x="0" y="0"/>
                <a:ext cx="960109" cy="407866"/>
              </a:xfrm>
              <a:custGeom>
                <a:avLst/>
                <a:gdLst/>
                <a:ahLst/>
                <a:cxnLst/>
                <a:rect r="r" b="b" t="t" l="l"/>
                <a:pathLst>
                  <a:path h="407866" w="960109">
                    <a:moveTo>
                      <a:pt x="756909" y="0"/>
                    </a:moveTo>
                    <a:cubicBezTo>
                      <a:pt x="869133" y="0"/>
                      <a:pt x="960109" y="91304"/>
                      <a:pt x="960109" y="203933"/>
                    </a:cubicBezTo>
                    <a:cubicBezTo>
                      <a:pt x="960109" y="316562"/>
                      <a:pt x="869133" y="407866"/>
                      <a:pt x="756909" y="407866"/>
                    </a:cubicBezTo>
                    <a:lnTo>
                      <a:pt x="203200" y="407866"/>
                    </a:lnTo>
                    <a:cubicBezTo>
                      <a:pt x="90976" y="407866"/>
                      <a:pt x="0" y="316562"/>
                      <a:pt x="0" y="203933"/>
                    </a:cubicBezTo>
                    <a:cubicBezTo>
                      <a:pt x="0" y="91304"/>
                      <a:pt x="90976" y="0"/>
                      <a:pt x="203200" y="0"/>
                    </a:cubicBezTo>
                    <a:close/>
                  </a:path>
                </a:pathLst>
              </a:custGeom>
              <a:solidFill>
                <a:srgbClr val="3B57E5"/>
              </a:solidFill>
            </p:spPr>
          </p:sp>
          <p:sp>
            <p:nvSpPr>
              <p:cNvPr name="TextBox 23" id="23"/>
              <p:cNvSpPr txBox="true"/>
              <p:nvPr/>
            </p:nvSpPr>
            <p:spPr>
              <a:xfrm>
                <a:off x="0" y="-47625"/>
                <a:ext cx="960109" cy="455491"/>
              </a:xfrm>
              <a:prstGeom prst="rect">
                <a:avLst/>
              </a:prstGeom>
            </p:spPr>
            <p:txBody>
              <a:bodyPr anchor="ctr" rtlCol="false" tIns="254000" lIns="254000" bIns="254000" rIns="254000"/>
              <a:lstStyle/>
              <a:p>
                <a:pPr algn="ctr">
                  <a:lnSpc>
                    <a:spcPts val="2999"/>
                  </a:lnSpc>
                </a:pPr>
                <a:r>
                  <a:rPr lang="en-US" b="true" sz="2499" spc="74">
                    <a:solidFill>
                      <a:srgbClr val="FFFFFF"/>
                    </a:solidFill>
                    <a:latin typeface="Calibri (MS) Bold"/>
                    <a:ea typeface="Calibri (MS) Bold"/>
                    <a:cs typeface="Calibri (MS) Bold"/>
                    <a:sym typeface="Calibri (MS) Bold"/>
                  </a:rPr>
                  <a:t>Conseil d’Administration</a:t>
                </a:r>
              </a:p>
            </p:txBody>
          </p:sp>
        </p:grpSp>
        <p:sp>
          <p:nvSpPr>
            <p:cNvPr name="Freeform 24" id="24"/>
            <p:cNvSpPr/>
            <p:nvPr/>
          </p:nvSpPr>
          <p:spPr>
            <a:xfrm flipH="false" flipV="false" rot="0">
              <a:off x="8535815" y="5824900"/>
              <a:ext cx="6324600" cy="2028645"/>
            </a:xfrm>
            <a:custGeom>
              <a:avLst/>
              <a:gdLst/>
              <a:ahLst/>
              <a:cxnLst/>
              <a:rect r="r" b="b" t="t" l="l"/>
              <a:pathLst>
                <a:path h="2028645" w="6324600">
                  <a:moveTo>
                    <a:pt x="0" y="0"/>
                  </a:moveTo>
                  <a:lnTo>
                    <a:pt x="6324600" y="0"/>
                  </a:lnTo>
                  <a:lnTo>
                    <a:pt x="6324600" y="2028645"/>
                  </a:lnTo>
                  <a:lnTo>
                    <a:pt x="0" y="2028645"/>
                  </a:lnTo>
                  <a:lnTo>
                    <a:pt x="0" y="0"/>
                  </a:lnTo>
                  <a:close/>
                </a:path>
              </a:pathLst>
            </a:custGeom>
            <a:blipFill>
              <a:blip r:embed="rId6"/>
              <a:stretch>
                <a:fillRect l="0" t="0" r="-5354" b="0"/>
              </a:stretch>
            </a:blipFill>
            <a:ln w="9525" cap="sq">
              <a:solidFill>
                <a:srgbClr val="001A73"/>
              </a:solidFill>
              <a:prstDash val="solid"/>
              <a:miter/>
            </a:ln>
          </p:spPr>
        </p:sp>
        <p:grpSp>
          <p:nvGrpSpPr>
            <p:cNvPr name="Group 25" id="25"/>
            <p:cNvGrpSpPr/>
            <p:nvPr/>
          </p:nvGrpSpPr>
          <p:grpSpPr>
            <a:xfrm rot="0">
              <a:off x="10811138" y="5872962"/>
              <a:ext cx="3889020" cy="1200216"/>
              <a:chOff x="0" y="0"/>
              <a:chExt cx="1216222" cy="375346"/>
            </a:xfrm>
          </p:grpSpPr>
          <p:sp>
            <p:nvSpPr>
              <p:cNvPr name="Freeform 26" id="26"/>
              <p:cNvSpPr/>
              <p:nvPr/>
            </p:nvSpPr>
            <p:spPr>
              <a:xfrm flipH="false" flipV="false" rot="0">
                <a:off x="0" y="0"/>
                <a:ext cx="1216222" cy="375346"/>
              </a:xfrm>
              <a:custGeom>
                <a:avLst/>
                <a:gdLst/>
                <a:ahLst/>
                <a:cxnLst/>
                <a:rect r="r" b="b" t="t" l="l"/>
                <a:pathLst>
                  <a:path h="375346" w="1216222">
                    <a:moveTo>
                      <a:pt x="1013022" y="0"/>
                    </a:moveTo>
                    <a:cubicBezTo>
                      <a:pt x="1125246" y="0"/>
                      <a:pt x="1216222" y="84024"/>
                      <a:pt x="1216222" y="187673"/>
                    </a:cubicBezTo>
                    <a:cubicBezTo>
                      <a:pt x="1216222" y="291322"/>
                      <a:pt x="1125246" y="375346"/>
                      <a:pt x="1013022" y="375346"/>
                    </a:cubicBezTo>
                    <a:lnTo>
                      <a:pt x="203200" y="375346"/>
                    </a:lnTo>
                    <a:cubicBezTo>
                      <a:pt x="90976" y="375346"/>
                      <a:pt x="0" y="291322"/>
                      <a:pt x="0" y="187673"/>
                    </a:cubicBezTo>
                    <a:cubicBezTo>
                      <a:pt x="0" y="84024"/>
                      <a:pt x="90976" y="0"/>
                      <a:pt x="203200" y="0"/>
                    </a:cubicBezTo>
                    <a:close/>
                  </a:path>
                </a:pathLst>
              </a:custGeom>
              <a:solidFill>
                <a:srgbClr val="FFFFFF"/>
              </a:solidFill>
            </p:spPr>
          </p:sp>
          <p:sp>
            <p:nvSpPr>
              <p:cNvPr name="TextBox 27" id="27"/>
              <p:cNvSpPr txBox="true"/>
              <p:nvPr/>
            </p:nvSpPr>
            <p:spPr>
              <a:xfrm>
                <a:off x="0" y="-38100"/>
                <a:ext cx="1216222" cy="413446"/>
              </a:xfrm>
              <a:prstGeom prst="rect">
                <a:avLst/>
              </a:prstGeom>
            </p:spPr>
            <p:txBody>
              <a:bodyPr anchor="ctr" rtlCol="false" tIns="238385" lIns="238385" bIns="238385" rIns="238385"/>
              <a:lstStyle/>
              <a:p>
                <a:pPr algn="r">
                  <a:lnSpc>
                    <a:spcPts val="1800"/>
                  </a:lnSpc>
                </a:pPr>
                <a:r>
                  <a:rPr lang="en-US" b="true" sz="1500" spc="45">
                    <a:solidFill>
                      <a:srgbClr val="D60033"/>
                    </a:solidFill>
                    <a:latin typeface="Calibri (MS) Bold"/>
                    <a:ea typeface="Calibri (MS) Bold"/>
                    <a:cs typeface="Calibri (MS) Bold"/>
                    <a:sym typeface="Calibri (MS) Bold"/>
                  </a:rPr>
                  <a:t>Camille BRIVEZAC-VINAS</a:t>
                </a:r>
              </a:p>
              <a:p>
                <a:pPr algn="r">
                  <a:lnSpc>
                    <a:spcPts val="1800"/>
                  </a:lnSpc>
                </a:pPr>
                <a:r>
                  <a:rPr lang="en-US" sz="1500" spc="45">
                    <a:solidFill>
                      <a:srgbClr val="D60033"/>
                    </a:solidFill>
                    <a:latin typeface="Calibri (MS)"/>
                    <a:ea typeface="Calibri (MS)"/>
                    <a:cs typeface="Calibri (MS)"/>
                    <a:sym typeface="Calibri (MS)"/>
                  </a:rPr>
                  <a:t>Service Lire Ensemble</a:t>
                </a:r>
              </a:p>
            </p:txBody>
          </p:sp>
        </p:grpSp>
        <p:grpSp>
          <p:nvGrpSpPr>
            <p:cNvPr name="Group 28" id="28"/>
            <p:cNvGrpSpPr/>
            <p:nvPr/>
          </p:nvGrpSpPr>
          <p:grpSpPr>
            <a:xfrm rot="0">
              <a:off x="8515933" y="3084134"/>
              <a:ext cx="4445000" cy="1444625"/>
              <a:chOff x="0" y="0"/>
              <a:chExt cx="1259138" cy="409220"/>
            </a:xfrm>
          </p:grpSpPr>
          <p:sp>
            <p:nvSpPr>
              <p:cNvPr name="Freeform 29" id="29"/>
              <p:cNvSpPr/>
              <p:nvPr/>
            </p:nvSpPr>
            <p:spPr>
              <a:xfrm flipH="false" flipV="false" rot="0">
                <a:off x="0" y="0"/>
                <a:ext cx="1259138" cy="409220"/>
              </a:xfrm>
              <a:custGeom>
                <a:avLst/>
                <a:gdLst/>
                <a:ahLst/>
                <a:cxnLst/>
                <a:rect r="r" b="b" t="t" l="l"/>
                <a:pathLst>
                  <a:path h="409220" w="1259138">
                    <a:moveTo>
                      <a:pt x="1055938" y="0"/>
                    </a:moveTo>
                    <a:cubicBezTo>
                      <a:pt x="1168162" y="0"/>
                      <a:pt x="1259138" y="91607"/>
                      <a:pt x="1259138" y="204610"/>
                    </a:cubicBezTo>
                    <a:cubicBezTo>
                      <a:pt x="1259138" y="317613"/>
                      <a:pt x="1168162" y="409220"/>
                      <a:pt x="1055938" y="409220"/>
                    </a:cubicBezTo>
                    <a:lnTo>
                      <a:pt x="203200" y="409220"/>
                    </a:lnTo>
                    <a:cubicBezTo>
                      <a:pt x="90976" y="409220"/>
                      <a:pt x="0" y="317613"/>
                      <a:pt x="0" y="204610"/>
                    </a:cubicBezTo>
                    <a:cubicBezTo>
                      <a:pt x="0" y="91607"/>
                      <a:pt x="90976" y="0"/>
                      <a:pt x="203200" y="0"/>
                    </a:cubicBezTo>
                    <a:close/>
                  </a:path>
                </a:pathLst>
              </a:custGeom>
              <a:solidFill>
                <a:srgbClr val="FFFFFF"/>
              </a:solidFill>
              <a:ln w="9525" cap="sq">
                <a:solidFill>
                  <a:srgbClr val="001973"/>
                </a:solidFill>
                <a:prstDash val="solid"/>
                <a:miter/>
              </a:ln>
            </p:spPr>
          </p:sp>
          <p:sp>
            <p:nvSpPr>
              <p:cNvPr name="TextBox 30" id="30"/>
              <p:cNvSpPr txBox="true"/>
              <p:nvPr/>
            </p:nvSpPr>
            <p:spPr>
              <a:xfrm>
                <a:off x="0" y="-38100"/>
                <a:ext cx="1259138" cy="447320"/>
              </a:xfrm>
              <a:prstGeom prst="rect">
                <a:avLst/>
              </a:prstGeom>
            </p:spPr>
            <p:txBody>
              <a:bodyPr anchor="ctr" rtlCol="false" tIns="254000" lIns="254000" bIns="254000" rIns="254000"/>
              <a:lstStyle/>
              <a:p>
                <a:pPr algn="ctr">
                  <a:lnSpc>
                    <a:spcPts val="2159"/>
                  </a:lnSpc>
                </a:pPr>
                <a:r>
                  <a:rPr lang="en-US" b="true" sz="1799" spc="53">
                    <a:solidFill>
                      <a:srgbClr val="001A73"/>
                    </a:solidFill>
                    <a:latin typeface="Calibri (MS) Bold"/>
                    <a:ea typeface="Calibri (MS) Bold"/>
                    <a:cs typeface="Calibri (MS) Bold"/>
                    <a:sym typeface="Calibri (MS) Bold"/>
                  </a:rPr>
                  <a:t>Stéphane RUHIER</a:t>
                </a:r>
              </a:p>
              <a:p>
                <a:pPr algn="ctr">
                  <a:lnSpc>
                    <a:spcPts val="1800"/>
                  </a:lnSpc>
                </a:pPr>
                <a:r>
                  <a:rPr lang="en-US" sz="1500" spc="44">
                    <a:solidFill>
                      <a:srgbClr val="001A73"/>
                    </a:solidFill>
                    <a:latin typeface="Calibri (MS)"/>
                    <a:ea typeface="Calibri (MS)"/>
                    <a:cs typeface="Calibri (MS)"/>
                    <a:sym typeface="Calibri (MS)"/>
                  </a:rPr>
                  <a:t>Directeur des Services</a:t>
                </a:r>
              </a:p>
            </p:txBody>
          </p:sp>
        </p:grpSp>
        <p:grpSp>
          <p:nvGrpSpPr>
            <p:cNvPr name="Group 31" id="31"/>
            <p:cNvGrpSpPr/>
            <p:nvPr/>
          </p:nvGrpSpPr>
          <p:grpSpPr>
            <a:xfrm rot="0">
              <a:off x="3664604" y="3421347"/>
              <a:ext cx="4445000" cy="1857453"/>
              <a:chOff x="0" y="0"/>
              <a:chExt cx="1130613" cy="472455"/>
            </a:xfrm>
          </p:grpSpPr>
          <p:sp>
            <p:nvSpPr>
              <p:cNvPr name="Freeform 32" id="32"/>
              <p:cNvSpPr/>
              <p:nvPr/>
            </p:nvSpPr>
            <p:spPr>
              <a:xfrm flipH="false" flipV="false" rot="0">
                <a:off x="0" y="0"/>
                <a:ext cx="1130613" cy="472455"/>
              </a:xfrm>
              <a:custGeom>
                <a:avLst/>
                <a:gdLst/>
                <a:ahLst/>
                <a:cxnLst/>
                <a:rect r="r" b="b" t="t" l="l"/>
                <a:pathLst>
                  <a:path h="472455" w="1130613">
                    <a:moveTo>
                      <a:pt x="927413" y="0"/>
                    </a:moveTo>
                    <a:cubicBezTo>
                      <a:pt x="1039637" y="0"/>
                      <a:pt x="1130613" y="105763"/>
                      <a:pt x="1130613" y="236227"/>
                    </a:cubicBezTo>
                    <a:cubicBezTo>
                      <a:pt x="1130613" y="366692"/>
                      <a:pt x="1039637" y="472455"/>
                      <a:pt x="927413" y="472455"/>
                    </a:cubicBezTo>
                    <a:lnTo>
                      <a:pt x="203200" y="472455"/>
                    </a:lnTo>
                    <a:cubicBezTo>
                      <a:pt x="90976" y="472455"/>
                      <a:pt x="0" y="366692"/>
                      <a:pt x="0" y="236227"/>
                    </a:cubicBezTo>
                    <a:cubicBezTo>
                      <a:pt x="0" y="105763"/>
                      <a:pt x="90976" y="0"/>
                      <a:pt x="203200" y="0"/>
                    </a:cubicBezTo>
                    <a:close/>
                  </a:path>
                </a:pathLst>
              </a:custGeom>
              <a:solidFill>
                <a:srgbClr val="FFFFFF"/>
              </a:solidFill>
              <a:ln w="9525" cap="sq">
                <a:solidFill>
                  <a:srgbClr val="001A73"/>
                </a:solidFill>
                <a:prstDash val="solid"/>
                <a:miter/>
              </a:ln>
            </p:spPr>
          </p:sp>
          <p:sp>
            <p:nvSpPr>
              <p:cNvPr name="TextBox 33" id="33"/>
              <p:cNvSpPr txBox="true"/>
              <p:nvPr/>
            </p:nvSpPr>
            <p:spPr>
              <a:xfrm>
                <a:off x="0" y="-38100"/>
                <a:ext cx="1130613" cy="510555"/>
              </a:xfrm>
              <a:prstGeom prst="rect">
                <a:avLst/>
              </a:prstGeom>
            </p:spPr>
            <p:txBody>
              <a:bodyPr anchor="ctr" rtlCol="false" tIns="254000" lIns="254000" bIns="254000" rIns="254000"/>
              <a:lstStyle/>
              <a:p>
                <a:pPr algn="ctr">
                  <a:lnSpc>
                    <a:spcPts val="2160"/>
                  </a:lnSpc>
                </a:pPr>
                <a:r>
                  <a:rPr lang="en-US" b="true" sz="1800" spc="54">
                    <a:solidFill>
                      <a:srgbClr val="001A73"/>
                    </a:solidFill>
                    <a:latin typeface="Calibri (MS) Bold"/>
                    <a:ea typeface="Calibri (MS) Bold"/>
                    <a:cs typeface="Calibri (MS) Bold"/>
                    <a:sym typeface="Calibri (MS) Bold"/>
                  </a:rPr>
                  <a:t>Frédérique CAZABAT</a:t>
                </a:r>
              </a:p>
              <a:p>
                <a:pPr algn="ctr">
                  <a:lnSpc>
                    <a:spcPts val="1800"/>
                  </a:lnSpc>
                </a:pPr>
                <a:r>
                  <a:rPr lang="en-US" sz="1500" spc="45">
                    <a:solidFill>
                      <a:srgbClr val="001A73"/>
                    </a:solidFill>
                    <a:latin typeface="Calibri (MS)"/>
                    <a:ea typeface="Calibri (MS)"/>
                    <a:cs typeface="Calibri (MS)"/>
                    <a:sym typeface="Calibri (MS)"/>
                  </a:rPr>
                  <a:t>Responsable Institution,</a:t>
                </a:r>
              </a:p>
              <a:p>
                <a:pPr algn="ctr">
                  <a:lnSpc>
                    <a:spcPts val="1800"/>
                  </a:lnSpc>
                </a:pPr>
                <a:r>
                  <a:rPr lang="en-US" sz="1500" spc="45">
                    <a:solidFill>
                      <a:srgbClr val="001A73"/>
                    </a:solidFill>
                    <a:latin typeface="Calibri (MS)"/>
                    <a:ea typeface="Calibri (MS)"/>
                    <a:cs typeface="Calibri (MS)"/>
                    <a:sym typeface="Calibri (MS)"/>
                  </a:rPr>
                  <a:t>Vie Associative &amp; Communication</a:t>
                </a:r>
              </a:p>
            </p:txBody>
          </p:sp>
        </p:grpSp>
        <p:grpSp>
          <p:nvGrpSpPr>
            <p:cNvPr name="Group 34" id="34"/>
            <p:cNvGrpSpPr/>
            <p:nvPr/>
          </p:nvGrpSpPr>
          <p:grpSpPr>
            <a:xfrm rot="0">
              <a:off x="13253668" y="3594536"/>
              <a:ext cx="4445000" cy="1684264"/>
              <a:chOff x="0" y="0"/>
              <a:chExt cx="1205333" cy="456715"/>
            </a:xfrm>
          </p:grpSpPr>
          <p:sp>
            <p:nvSpPr>
              <p:cNvPr name="Freeform 35" id="35"/>
              <p:cNvSpPr/>
              <p:nvPr/>
            </p:nvSpPr>
            <p:spPr>
              <a:xfrm flipH="false" flipV="false" rot="0">
                <a:off x="0" y="0"/>
                <a:ext cx="1205333" cy="456715"/>
              </a:xfrm>
              <a:custGeom>
                <a:avLst/>
                <a:gdLst/>
                <a:ahLst/>
                <a:cxnLst/>
                <a:rect r="r" b="b" t="t" l="l"/>
                <a:pathLst>
                  <a:path h="456715" w="1205333">
                    <a:moveTo>
                      <a:pt x="1002133" y="0"/>
                    </a:moveTo>
                    <a:cubicBezTo>
                      <a:pt x="1114357" y="0"/>
                      <a:pt x="1205333" y="102239"/>
                      <a:pt x="1205333" y="228358"/>
                    </a:cubicBezTo>
                    <a:cubicBezTo>
                      <a:pt x="1205333" y="354476"/>
                      <a:pt x="1114357" y="456715"/>
                      <a:pt x="1002133" y="456715"/>
                    </a:cubicBezTo>
                    <a:lnTo>
                      <a:pt x="203200" y="456715"/>
                    </a:lnTo>
                    <a:cubicBezTo>
                      <a:pt x="90976" y="456715"/>
                      <a:pt x="0" y="354476"/>
                      <a:pt x="0" y="228358"/>
                    </a:cubicBezTo>
                    <a:cubicBezTo>
                      <a:pt x="0" y="102239"/>
                      <a:pt x="90976" y="0"/>
                      <a:pt x="203200" y="0"/>
                    </a:cubicBezTo>
                    <a:close/>
                  </a:path>
                </a:pathLst>
              </a:custGeom>
              <a:solidFill>
                <a:srgbClr val="FFFFFF"/>
              </a:solidFill>
              <a:ln w="9525" cap="sq">
                <a:solidFill>
                  <a:srgbClr val="001A73"/>
                </a:solidFill>
                <a:prstDash val="solid"/>
                <a:miter/>
              </a:ln>
            </p:spPr>
          </p:sp>
          <p:sp>
            <p:nvSpPr>
              <p:cNvPr name="TextBox 36" id="36"/>
              <p:cNvSpPr txBox="true"/>
              <p:nvPr/>
            </p:nvSpPr>
            <p:spPr>
              <a:xfrm>
                <a:off x="0" y="-38100"/>
                <a:ext cx="1205333" cy="494815"/>
              </a:xfrm>
              <a:prstGeom prst="rect">
                <a:avLst/>
              </a:prstGeom>
            </p:spPr>
            <p:txBody>
              <a:bodyPr anchor="ctr" rtlCol="false" tIns="254000" lIns="254000" bIns="254000" rIns="254000"/>
              <a:lstStyle/>
              <a:p>
                <a:pPr algn="ctr">
                  <a:lnSpc>
                    <a:spcPts val="2160"/>
                  </a:lnSpc>
                </a:pPr>
                <a:r>
                  <a:rPr lang="en-US" b="true" sz="1800" spc="54">
                    <a:solidFill>
                      <a:srgbClr val="001A73"/>
                    </a:solidFill>
                    <a:latin typeface="Calibri (MS) Bold"/>
                    <a:ea typeface="Calibri (MS) Bold"/>
                    <a:cs typeface="Calibri (MS) Bold"/>
                    <a:sym typeface="Calibri (MS) Bold"/>
                  </a:rPr>
                  <a:t>Camille BRIVEZAC-VINAS</a:t>
                </a:r>
              </a:p>
              <a:p>
                <a:pPr algn="ctr">
                  <a:lnSpc>
                    <a:spcPts val="1800"/>
                  </a:lnSpc>
                </a:pPr>
                <a:r>
                  <a:rPr lang="en-US" sz="1500" spc="45">
                    <a:solidFill>
                      <a:srgbClr val="001A73"/>
                    </a:solidFill>
                    <a:latin typeface="Calibri (MS)"/>
                    <a:ea typeface="Calibri (MS)"/>
                    <a:cs typeface="Calibri (MS)"/>
                    <a:sym typeface="Calibri (MS)"/>
                  </a:rPr>
                  <a:t>Cadre Stratégie &amp; Organisation</a:t>
                </a:r>
              </a:p>
              <a:p>
                <a:pPr algn="ctr">
                  <a:lnSpc>
                    <a:spcPts val="1800"/>
                  </a:lnSpc>
                </a:pPr>
                <a:r>
                  <a:rPr lang="en-US" sz="1500" spc="45">
                    <a:solidFill>
                      <a:srgbClr val="001A73"/>
                    </a:solidFill>
                    <a:latin typeface="Calibri (MS)"/>
                    <a:ea typeface="Calibri (MS)"/>
                    <a:cs typeface="Calibri (MS)"/>
                    <a:sym typeface="Calibri (MS)"/>
                  </a:rPr>
                  <a:t>Responsable Services Civiques</a:t>
                </a:r>
              </a:p>
            </p:txBody>
          </p:sp>
        </p:grpSp>
        <p:sp>
          <p:nvSpPr>
            <p:cNvPr name="Freeform 37" id="37"/>
            <p:cNvSpPr/>
            <p:nvPr/>
          </p:nvSpPr>
          <p:spPr>
            <a:xfrm flipH="false" flipV="false" rot="0">
              <a:off x="8535815" y="8044045"/>
              <a:ext cx="6324600" cy="1979600"/>
            </a:xfrm>
            <a:custGeom>
              <a:avLst/>
              <a:gdLst/>
              <a:ahLst/>
              <a:cxnLst/>
              <a:rect r="r" b="b" t="t" l="l"/>
              <a:pathLst>
                <a:path h="1979600" w="6324600">
                  <a:moveTo>
                    <a:pt x="0" y="0"/>
                  </a:moveTo>
                  <a:lnTo>
                    <a:pt x="6324600" y="0"/>
                  </a:lnTo>
                  <a:lnTo>
                    <a:pt x="6324600" y="1979600"/>
                  </a:lnTo>
                  <a:lnTo>
                    <a:pt x="0" y="1979600"/>
                  </a:lnTo>
                  <a:lnTo>
                    <a:pt x="0" y="0"/>
                  </a:lnTo>
                  <a:close/>
                </a:path>
              </a:pathLst>
            </a:custGeom>
            <a:blipFill>
              <a:blip r:embed="rId7"/>
              <a:stretch>
                <a:fillRect l="-2675" t="0" r="-3001" b="-3717"/>
              </a:stretch>
            </a:blipFill>
            <a:ln w="9525" cap="sq">
              <a:solidFill>
                <a:srgbClr val="001A73"/>
              </a:solidFill>
              <a:prstDash val="solid"/>
              <a:miter/>
            </a:ln>
          </p:spPr>
        </p:sp>
        <p:grpSp>
          <p:nvGrpSpPr>
            <p:cNvPr name="Group 38" id="38"/>
            <p:cNvGrpSpPr/>
            <p:nvPr/>
          </p:nvGrpSpPr>
          <p:grpSpPr>
            <a:xfrm rot="0">
              <a:off x="10793837" y="8053596"/>
              <a:ext cx="3794760" cy="1264920"/>
              <a:chOff x="0" y="0"/>
              <a:chExt cx="1160983" cy="386994"/>
            </a:xfrm>
          </p:grpSpPr>
          <p:sp>
            <p:nvSpPr>
              <p:cNvPr name="Freeform 39" id="39"/>
              <p:cNvSpPr/>
              <p:nvPr/>
            </p:nvSpPr>
            <p:spPr>
              <a:xfrm flipH="false" flipV="false" rot="0">
                <a:off x="0" y="0"/>
                <a:ext cx="1160983" cy="386994"/>
              </a:xfrm>
              <a:custGeom>
                <a:avLst/>
                <a:gdLst/>
                <a:ahLst/>
                <a:cxnLst/>
                <a:rect r="r" b="b" t="t" l="l"/>
                <a:pathLst>
                  <a:path h="386994" w="1160983">
                    <a:moveTo>
                      <a:pt x="957783" y="0"/>
                    </a:moveTo>
                    <a:cubicBezTo>
                      <a:pt x="1070008" y="0"/>
                      <a:pt x="1160983" y="86632"/>
                      <a:pt x="1160983" y="193497"/>
                    </a:cubicBezTo>
                    <a:cubicBezTo>
                      <a:pt x="1160983" y="300363"/>
                      <a:pt x="1070008" y="386994"/>
                      <a:pt x="957783" y="386994"/>
                    </a:cubicBezTo>
                    <a:lnTo>
                      <a:pt x="203200" y="386994"/>
                    </a:lnTo>
                    <a:cubicBezTo>
                      <a:pt x="90976" y="386994"/>
                      <a:pt x="0" y="300363"/>
                      <a:pt x="0" y="193497"/>
                    </a:cubicBezTo>
                    <a:cubicBezTo>
                      <a:pt x="0" y="86632"/>
                      <a:pt x="90976" y="0"/>
                      <a:pt x="203200" y="0"/>
                    </a:cubicBezTo>
                    <a:close/>
                  </a:path>
                </a:pathLst>
              </a:custGeom>
              <a:solidFill>
                <a:srgbClr val="FFFFFF"/>
              </a:solidFill>
              <a:ln w="9525" cap="sq">
                <a:solidFill>
                  <a:srgbClr val="001A73"/>
                </a:solidFill>
                <a:prstDash val="solid"/>
                <a:miter/>
              </a:ln>
            </p:spPr>
          </p:sp>
          <p:sp>
            <p:nvSpPr>
              <p:cNvPr name="TextBox 40" id="40"/>
              <p:cNvSpPr txBox="true"/>
              <p:nvPr/>
            </p:nvSpPr>
            <p:spPr>
              <a:xfrm>
                <a:off x="0" y="-38100"/>
                <a:ext cx="1160983" cy="425094"/>
              </a:xfrm>
              <a:prstGeom prst="rect">
                <a:avLst/>
              </a:prstGeom>
            </p:spPr>
            <p:txBody>
              <a:bodyPr anchor="ctr" rtlCol="false" tIns="252688" lIns="252688" bIns="252688" rIns="252688"/>
              <a:lstStyle/>
              <a:p>
                <a:pPr algn="r">
                  <a:lnSpc>
                    <a:spcPts val="1800"/>
                  </a:lnSpc>
                </a:pPr>
                <a:r>
                  <a:rPr lang="en-US" b="true" sz="1500" spc="44">
                    <a:solidFill>
                      <a:srgbClr val="FE4229"/>
                    </a:solidFill>
                    <a:latin typeface="Calibri (MS) Bold"/>
                    <a:ea typeface="Calibri (MS) Bold"/>
                    <a:cs typeface="Calibri (MS) Bold"/>
                    <a:sym typeface="Calibri (MS) Bold"/>
                  </a:rPr>
                  <a:t>Julie LE SOMMIER</a:t>
                </a:r>
              </a:p>
              <a:p>
                <a:pPr algn="r">
                  <a:lnSpc>
                    <a:spcPts val="1800"/>
                  </a:lnSpc>
                </a:pPr>
                <a:r>
                  <a:rPr lang="en-US" sz="1500" spc="44">
                    <a:solidFill>
                      <a:srgbClr val="FE4229"/>
                    </a:solidFill>
                    <a:latin typeface="Calibri (MS)"/>
                    <a:ea typeface="Calibri (MS)"/>
                    <a:cs typeface="Calibri (MS)"/>
                    <a:sym typeface="Calibri (MS)"/>
                  </a:rPr>
                  <a:t>Conseillère Numérique</a:t>
                </a:r>
              </a:p>
            </p:txBody>
          </p:sp>
        </p:grpSp>
        <p:sp>
          <p:nvSpPr>
            <p:cNvPr name="Freeform 41" id="41"/>
            <p:cNvSpPr/>
            <p:nvPr/>
          </p:nvSpPr>
          <p:spPr>
            <a:xfrm flipH="false" flipV="false" rot="0">
              <a:off x="2020715" y="7993439"/>
              <a:ext cx="6324600" cy="1979600"/>
            </a:xfrm>
            <a:custGeom>
              <a:avLst/>
              <a:gdLst/>
              <a:ahLst/>
              <a:cxnLst/>
              <a:rect r="r" b="b" t="t" l="l"/>
              <a:pathLst>
                <a:path h="1979600" w="6324600">
                  <a:moveTo>
                    <a:pt x="0" y="0"/>
                  </a:moveTo>
                  <a:lnTo>
                    <a:pt x="6324600" y="0"/>
                  </a:lnTo>
                  <a:lnTo>
                    <a:pt x="6324600" y="1979600"/>
                  </a:lnTo>
                  <a:lnTo>
                    <a:pt x="0" y="1979600"/>
                  </a:lnTo>
                  <a:lnTo>
                    <a:pt x="0" y="0"/>
                  </a:lnTo>
                  <a:close/>
                </a:path>
              </a:pathLst>
            </a:custGeom>
            <a:blipFill>
              <a:blip r:embed="rId8"/>
              <a:stretch>
                <a:fillRect l="0" t="0" r="-11297" b="-8626"/>
              </a:stretch>
            </a:blipFill>
            <a:ln w="9525" cap="sq">
              <a:solidFill>
                <a:srgbClr val="001A73"/>
              </a:solidFill>
              <a:prstDash val="solid"/>
              <a:miter/>
            </a:ln>
          </p:spPr>
        </p:sp>
        <p:grpSp>
          <p:nvGrpSpPr>
            <p:cNvPr name="Group 42" id="42"/>
            <p:cNvGrpSpPr/>
            <p:nvPr/>
          </p:nvGrpSpPr>
          <p:grpSpPr>
            <a:xfrm rot="0">
              <a:off x="4439754" y="8021511"/>
              <a:ext cx="3794760" cy="1432385"/>
              <a:chOff x="0" y="0"/>
              <a:chExt cx="1160983" cy="438229"/>
            </a:xfrm>
          </p:grpSpPr>
          <p:sp>
            <p:nvSpPr>
              <p:cNvPr name="Freeform 43" id="43"/>
              <p:cNvSpPr/>
              <p:nvPr/>
            </p:nvSpPr>
            <p:spPr>
              <a:xfrm flipH="false" flipV="false" rot="0">
                <a:off x="0" y="0"/>
                <a:ext cx="1160983" cy="438229"/>
              </a:xfrm>
              <a:custGeom>
                <a:avLst/>
                <a:gdLst/>
                <a:ahLst/>
                <a:cxnLst/>
                <a:rect r="r" b="b" t="t" l="l"/>
                <a:pathLst>
                  <a:path h="438229" w="1160983">
                    <a:moveTo>
                      <a:pt x="957783" y="0"/>
                    </a:moveTo>
                    <a:cubicBezTo>
                      <a:pt x="1070008" y="0"/>
                      <a:pt x="1160983" y="98101"/>
                      <a:pt x="1160983" y="219115"/>
                    </a:cubicBezTo>
                    <a:cubicBezTo>
                      <a:pt x="1160983" y="340128"/>
                      <a:pt x="1070008" y="438229"/>
                      <a:pt x="957783" y="438229"/>
                    </a:cubicBezTo>
                    <a:lnTo>
                      <a:pt x="203200" y="438229"/>
                    </a:lnTo>
                    <a:cubicBezTo>
                      <a:pt x="90976" y="438229"/>
                      <a:pt x="0" y="340128"/>
                      <a:pt x="0" y="219115"/>
                    </a:cubicBezTo>
                    <a:cubicBezTo>
                      <a:pt x="0" y="98101"/>
                      <a:pt x="90976" y="0"/>
                      <a:pt x="203200" y="0"/>
                    </a:cubicBezTo>
                    <a:close/>
                  </a:path>
                </a:pathLst>
              </a:custGeom>
              <a:solidFill>
                <a:srgbClr val="FFFFFF"/>
              </a:solidFill>
              <a:ln w="9525" cap="sq">
                <a:solidFill>
                  <a:srgbClr val="001A73"/>
                </a:solidFill>
                <a:prstDash val="solid"/>
                <a:miter/>
              </a:ln>
            </p:spPr>
          </p:sp>
          <p:sp>
            <p:nvSpPr>
              <p:cNvPr name="TextBox 44" id="44"/>
              <p:cNvSpPr txBox="true"/>
              <p:nvPr/>
            </p:nvSpPr>
            <p:spPr>
              <a:xfrm>
                <a:off x="0" y="-28575"/>
                <a:ext cx="1160983" cy="466804"/>
              </a:xfrm>
              <a:prstGeom prst="rect">
                <a:avLst/>
              </a:prstGeom>
            </p:spPr>
            <p:txBody>
              <a:bodyPr anchor="ctr" rtlCol="false" tIns="252688" lIns="252688" bIns="252688" rIns="252688"/>
              <a:lstStyle/>
              <a:p>
                <a:pPr algn="r">
                  <a:lnSpc>
                    <a:spcPts val="1799"/>
                  </a:lnSpc>
                </a:pPr>
                <a:r>
                  <a:rPr lang="en-US" b="true" sz="1499" spc="44">
                    <a:solidFill>
                      <a:srgbClr val="258BF9"/>
                    </a:solidFill>
                    <a:latin typeface="Calibri (MS) Bold"/>
                    <a:ea typeface="Calibri (MS) Bold"/>
                    <a:cs typeface="Calibri (MS) Bold"/>
                    <a:sym typeface="Calibri (MS) Bold"/>
                  </a:rPr>
                  <a:t>Julie LE SOMMIER</a:t>
                </a:r>
              </a:p>
              <a:p>
                <a:pPr algn="r">
                  <a:lnSpc>
                    <a:spcPts val="1560"/>
                  </a:lnSpc>
                </a:pPr>
                <a:r>
                  <a:rPr lang="en-US" sz="1300" spc="39">
                    <a:solidFill>
                      <a:srgbClr val="258BF9"/>
                    </a:solidFill>
                    <a:latin typeface="Calibri (MS)"/>
                    <a:ea typeface="Calibri (MS)"/>
                    <a:cs typeface="Calibri (MS)"/>
                    <a:sym typeface="Calibri (MS)"/>
                  </a:rPr>
                  <a:t>Animatrice Parentalité Numérique</a:t>
                </a:r>
              </a:p>
            </p:txBody>
          </p:sp>
        </p:grpSp>
        <p:grpSp>
          <p:nvGrpSpPr>
            <p:cNvPr name="Group 45" id="45"/>
            <p:cNvGrpSpPr/>
            <p:nvPr/>
          </p:nvGrpSpPr>
          <p:grpSpPr>
            <a:xfrm rot="0">
              <a:off x="8481368" y="42407"/>
              <a:ext cx="4445000" cy="1609611"/>
              <a:chOff x="0" y="0"/>
              <a:chExt cx="1130075" cy="409220"/>
            </a:xfrm>
          </p:grpSpPr>
          <p:sp>
            <p:nvSpPr>
              <p:cNvPr name="Freeform 46" id="46"/>
              <p:cNvSpPr/>
              <p:nvPr/>
            </p:nvSpPr>
            <p:spPr>
              <a:xfrm flipH="false" flipV="false" rot="0">
                <a:off x="0" y="0"/>
                <a:ext cx="1130075" cy="409220"/>
              </a:xfrm>
              <a:custGeom>
                <a:avLst/>
                <a:gdLst/>
                <a:ahLst/>
                <a:cxnLst/>
                <a:rect r="r" b="b" t="t" l="l"/>
                <a:pathLst>
                  <a:path h="409220" w="1130075">
                    <a:moveTo>
                      <a:pt x="926875" y="0"/>
                    </a:moveTo>
                    <a:cubicBezTo>
                      <a:pt x="1039100" y="0"/>
                      <a:pt x="1130075" y="91607"/>
                      <a:pt x="1130075" y="204610"/>
                    </a:cubicBezTo>
                    <a:cubicBezTo>
                      <a:pt x="1130075" y="317613"/>
                      <a:pt x="1039100" y="409220"/>
                      <a:pt x="926875" y="409220"/>
                    </a:cubicBezTo>
                    <a:lnTo>
                      <a:pt x="203200" y="409220"/>
                    </a:lnTo>
                    <a:cubicBezTo>
                      <a:pt x="90976" y="409220"/>
                      <a:pt x="0" y="317613"/>
                      <a:pt x="0" y="204610"/>
                    </a:cubicBezTo>
                    <a:cubicBezTo>
                      <a:pt x="0" y="91607"/>
                      <a:pt x="90976" y="0"/>
                      <a:pt x="203200" y="0"/>
                    </a:cubicBezTo>
                    <a:close/>
                  </a:path>
                </a:pathLst>
              </a:custGeom>
              <a:solidFill>
                <a:srgbClr val="3B57E5"/>
              </a:solidFill>
            </p:spPr>
          </p:sp>
          <p:sp>
            <p:nvSpPr>
              <p:cNvPr name="TextBox 47" id="47"/>
              <p:cNvSpPr txBox="true"/>
              <p:nvPr/>
            </p:nvSpPr>
            <p:spPr>
              <a:xfrm>
                <a:off x="0" y="-38100"/>
                <a:ext cx="1130075" cy="447320"/>
              </a:xfrm>
              <a:prstGeom prst="rect">
                <a:avLst/>
              </a:prstGeom>
            </p:spPr>
            <p:txBody>
              <a:bodyPr anchor="ctr" rtlCol="false" tIns="254000" lIns="254000" bIns="254000" rIns="254000"/>
              <a:lstStyle/>
              <a:p>
                <a:pPr algn="ctr">
                  <a:lnSpc>
                    <a:spcPts val="2400"/>
                  </a:lnSpc>
                </a:pPr>
                <a:r>
                  <a:rPr lang="en-US" b="true" sz="2000" spc="60">
                    <a:solidFill>
                      <a:srgbClr val="FFFFFF"/>
                    </a:solidFill>
                    <a:latin typeface="Calibri (MS) Bold"/>
                    <a:ea typeface="Calibri (MS) Bold"/>
                    <a:cs typeface="Calibri (MS) Bold"/>
                    <a:sym typeface="Calibri (MS) Bold"/>
                  </a:rPr>
                  <a:t>Danielle FILLION</a:t>
                </a:r>
              </a:p>
              <a:p>
                <a:pPr algn="ctr">
                  <a:lnSpc>
                    <a:spcPts val="2400"/>
                  </a:lnSpc>
                </a:pPr>
                <a:r>
                  <a:rPr lang="en-US" sz="2000" spc="60">
                    <a:solidFill>
                      <a:srgbClr val="FFFFFF"/>
                    </a:solidFill>
                    <a:latin typeface="Calibri (MS)"/>
                    <a:ea typeface="Calibri (MS)"/>
                    <a:cs typeface="Calibri (MS)"/>
                    <a:sym typeface="Calibri (MS)"/>
                  </a:rPr>
                  <a:t>Présidente</a:t>
                </a:r>
              </a:p>
            </p:txBody>
          </p:sp>
        </p:grpSp>
        <p:sp>
          <p:nvSpPr>
            <p:cNvPr name="Freeform 48" id="48"/>
            <p:cNvSpPr/>
            <p:nvPr/>
          </p:nvSpPr>
          <p:spPr>
            <a:xfrm flipH="false" flipV="false" rot="0">
              <a:off x="2084215" y="5812394"/>
              <a:ext cx="6324600" cy="2028645"/>
            </a:xfrm>
            <a:custGeom>
              <a:avLst/>
              <a:gdLst/>
              <a:ahLst/>
              <a:cxnLst/>
              <a:rect r="r" b="b" t="t" l="l"/>
              <a:pathLst>
                <a:path h="2028645" w="6324600">
                  <a:moveTo>
                    <a:pt x="0" y="0"/>
                  </a:moveTo>
                  <a:lnTo>
                    <a:pt x="6324600" y="0"/>
                  </a:lnTo>
                  <a:lnTo>
                    <a:pt x="6324600" y="2028645"/>
                  </a:lnTo>
                  <a:lnTo>
                    <a:pt x="0" y="2028645"/>
                  </a:lnTo>
                  <a:lnTo>
                    <a:pt x="0" y="0"/>
                  </a:lnTo>
                  <a:close/>
                </a:path>
              </a:pathLst>
            </a:custGeom>
            <a:blipFill>
              <a:blip r:embed="rId6"/>
              <a:stretch>
                <a:fillRect l="0" t="0" r="-5354" b="0"/>
              </a:stretch>
            </a:blipFill>
            <a:ln w="9525" cap="sq">
              <a:solidFill>
                <a:srgbClr val="001A73"/>
              </a:solidFill>
              <a:prstDash val="solid"/>
              <a:miter/>
            </a:ln>
          </p:spPr>
        </p:sp>
        <p:grpSp>
          <p:nvGrpSpPr>
            <p:cNvPr name="Group 49" id="49"/>
            <p:cNvGrpSpPr/>
            <p:nvPr/>
          </p:nvGrpSpPr>
          <p:grpSpPr>
            <a:xfrm rot="0">
              <a:off x="4321121" y="5850864"/>
              <a:ext cx="3889020" cy="1247825"/>
              <a:chOff x="0" y="0"/>
              <a:chExt cx="1277082" cy="409763"/>
            </a:xfrm>
          </p:grpSpPr>
          <p:sp>
            <p:nvSpPr>
              <p:cNvPr name="Freeform 50" id="50"/>
              <p:cNvSpPr/>
              <p:nvPr/>
            </p:nvSpPr>
            <p:spPr>
              <a:xfrm flipH="false" flipV="false" rot="0">
                <a:off x="0" y="0"/>
                <a:ext cx="1277082" cy="409763"/>
              </a:xfrm>
              <a:custGeom>
                <a:avLst/>
                <a:gdLst/>
                <a:ahLst/>
                <a:cxnLst/>
                <a:rect r="r" b="b" t="t" l="l"/>
                <a:pathLst>
                  <a:path h="409763" w="1277082">
                    <a:moveTo>
                      <a:pt x="1073882" y="0"/>
                    </a:moveTo>
                    <a:cubicBezTo>
                      <a:pt x="1186106" y="0"/>
                      <a:pt x="1277082" y="91728"/>
                      <a:pt x="1277082" y="204881"/>
                    </a:cubicBezTo>
                    <a:cubicBezTo>
                      <a:pt x="1277082" y="318034"/>
                      <a:pt x="1186106" y="409763"/>
                      <a:pt x="1073882" y="409763"/>
                    </a:cubicBezTo>
                    <a:lnTo>
                      <a:pt x="203200" y="409763"/>
                    </a:lnTo>
                    <a:cubicBezTo>
                      <a:pt x="90976" y="409763"/>
                      <a:pt x="0" y="318034"/>
                      <a:pt x="0" y="204881"/>
                    </a:cubicBezTo>
                    <a:cubicBezTo>
                      <a:pt x="0" y="91728"/>
                      <a:pt x="90976" y="0"/>
                      <a:pt x="203200" y="0"/>
                    </a:cubicBezTo>
                    <a:close/>
                  </a:path>
                </a:pathLst>
              </a:custGeom>
              <a:solidFill>
                <a:srgbClr val="FFFFFF"/>
              </a:solidFill>
            </p:spPr>
          </p:sp>
          <p:sp>
            <p:nvSpPr>
              <p:cNvPr name="TextBox 51" id="51"/>
              <p:cNvSpPr txBox="true"/>
              <p:nvPr/>
            </p:nvSpPr>
            <p:spPr>
              <a:xfrm>
                <a:off x="0" y="-28575"/>
                <a:ext cx="1277082" cy="438338"/>
              </a:xfrm>
              <a:prstGeom prst="rect">
                <a:avLst/>
              </a:prstGeom>
            </p:spPr>
            <p:txBody>
              <a:bodyPr anchor="ctr" rtlCol="false" tIns="258964" lIns="258964" bIns="258964" rIns="258964"/>
              <a:lstStyle/>
              <a:p>
                <a:pPr algn="r">
                  <a:lnSpc>
                    <a:spcPts val="1799"/>
                  </a:lnSpc>
                </a:pPr>
                <a:r>
                  <a:rPr lang="en-US" b="true" sz="1499" spc="44">
                    <a:solidFill>
                      <a:srgbClr val="D60033"/>
                    </a:solidFill>
                    <a:latin typeface="Calibri (MS) Bold"/>
                    <a:ea typeface="Calibri (MS) Bold"/>
                    <a:cs typeface="Calibri (MS) Bold"/>
                    <a:sym typeface="Calibri (MS) Bold"/>
                  </a:rPr>
                  <a:t>Vannessa VERDIER</a:t>
                </a:r>
              </a:p>
              <a:p>
                <a:pPr algn="r">
                  <a:lnSpc>
                    <a:spcPts val="1799"/>
                  </a:lnSpc>
                </a:pPr>
                <a:r>
                  <a:rPr lang="en-US" sz="1499" spc="44">
                    <a:solidFill>
                      <a:srgbClr val="D60033"/>
                    </a:solidFill>
                    <a:latin typeface="Calibri (MS)"/>
                    <a:ea typeface="Calibri (MS)"/>
                    <a:cs typeface="Calibri (MS)"/>
                    <a:sym typeface="Calibri (MS)"/>
                  </a:rPr>
                  <a:t>Service Jeunes Aidants</a:t>
                </a:r>
              </a:p>
            </p:txBody>
          </p:sp>
        </p:grpSp>
        <p:grpSp>
          <p:nvGrpSpPr>
            <p:cNvPr name="Group 52" id="52"/>
            <p:cNvGrpSpPr/>
            <p:nvPr/>
          </p:nvGrpSpPr>
          <p:grpSpPr>
            <a:xfrm rot="0">
              <a:off x="1947318" y="1677637"/>
              <a:ext cx="3814468" cy="1276815"/>
              <a:chOff x="0" y="0"/>
              <a:chExt cx="1297979" cy="434472"/>
            </a:xfrm>
          </p:grpSpPr>
          <p:sp>
            <p:nvSpPr>
              <p:cNvPr name="Freeform 53" id="53"/>
              <p:cNvSpPr/>
              <p:nvPr/>
            </p:nvSpPr>
            <p:spPr>
              <a:xfrm flipH="false" flipV="false" rot="0">
                <a:off x="0" y="0"/>
                <a:ext cx="1297979" cy="434472"/>
              </a:xfrm>
              <a:custGeom>
                <a:avLst/>
                <a:gdLst/>
                <a:ahLst/>
                <a:cxnLst/>
                <a:rect r="r" b="b" t="t" l="l"/>
                <a:pathLst>
                  <a:path h="434472" w="1297979">
                    <a:moveTo>
                      <a:pt x="1094779" y="0"/>
                    </a:moveTo>
                    <a:cubicBezTo>
                      <a:pt x="1207003" y="0"/>
                      <a:pt x="1297979" y="97260"/>
                      <a:pt x="1297979" y="217236"/>
                    </a:cubicBezTo>
                    <a:cubicBezTo>
                      <a:pt x="1297979" y="337212"/>
                      <a:pt x="1207003" y="434472"/>
                      <a:pt x="1094779" y="434472"/>
                    </a:cubicBezTo>
                    <a:lnTo>
                      <a:pt x="203200" y="434472"/>
                    </a:lnTo>
                    <a:cubicBezTo>
                      <a:pt x="90976" y="434472"/>
                      <a:pt x="0" y="337212"/>
                      <a:pt x="0" y="217236"/>
                    </a:cubicBezTo>
                    <a:cubicBezTo>
                      <a:pt x="0" y="97260"/>
                      <a:pt x="90976" y="0"/>
                      <a:pt x="203200" y="0"/>
                    </a:cubicBezTo>
                    <a:close/>
                  </a:path>
                </a:pathLst>
              </a:custGeom>
              <a:solidFill>
                <a:srgbClr val="3B57E5"/>
              </a:solidFill>
            </p:spPr>
          </p:sp>
          <p:sp>
            <p:nvSpPr>
              <p:cNvPr name="TextBox 54" id="54"/>
              <p:cNvSpPr txBox="true"/>
              <p:nvPr/>
            </p:nvSpPr>
            <p:spPr>
              <a:xfrm>
                <a:off x="0" y="-38100"/>
                <a:ext cx="1297979" cy="472572"/>
              </a:xfrm>
              <a:prstGeom prst="rect">
                <a:avLst/>
              </a:prstGeom>
            </p:spPr>
            <p:txBody>
              <a:bodyPr anchor="ctr" rtlCol="false" tIns="254000" lIns="254000" bIns="254000" rIns="254000"/>
              <a:lstStyle/>
              <a:p>
                <a:pPr algn="ctr">
                  <a:lnSpc>
                    <a:spcPts val="2160"/>
                  </a:lnSpc>
                </a:pPr>
                <a:r>
                  <a:rPr lang="en-US" b="true" sz="1800" spc="53">
                    <a:solidFill>
                      <a:srgbClr val="F4F4F4"/>
                    </a:solidFill>
                    <a:latin typeface="Calibri (MS) Bold"/>
                    <a:ea typeface="Calibri (MS) Bold"/>
                    <a:cs typeface="Calibri (MS) Bold"/>
                    <a:sym typeface="Calibri (MS) Bold"/>
                  </a:rPr>
                  <a:t>René ARRIBARAT</a:t>
                </a:r>
              </a:p>
              <a:p>
                <a:pPr algn="ctr">
                  <a:lnSpc>
                    <a:spcPts val="1800"/>
                  </a:lnSpc>
                </a:pPr>
                <a:r>
                  <a:rPr lang="en-US" sz="1500" spc="45">
                    <a:solidFill>
                      <a:srgbClr val="F4F4F4"/>
                    </a:solidFill>
                    <a:latin typeface="Calibri (MS)"/>
                    <a:ea typeface="Calibri (MS)"/>
                    <a:cs typeface="Calibri (MS)"/>
                    <a:sym typeface="Calibri (MS)"/>
                  </a:rPr>
                  <a:t>Trésorier</a:t>
                </a:r>
              </a:p>
            </p:txBody>
          </p:sp>
        </p:grpSp>
        <p:grpSp>
          <p:nvGrpSpPr>
            <p:cNvPr name="Group 55" id="55"/>
            <p:cNvGrpSpPr/>
            <p:nvPr/>
          </p:nvGrpSpPr>
          <p:grpSpPr>
            <a:xfrm rot="0">
              <a:off x="5761786" y="1742928"/>
              <a:ext cx="3814468" cy="1276815"/>
              <a:chOff x="0" y="0"/>
              <a:chExt cx="1297979" cy="434472"/>
            </a:xfrm>
          </p:grpSpPr>
          <p:sp>
            <p:nvSpPr>
              <p:cNvPr name="Freeform 56" id="56"/>
              <p:cNvSpPr/>
              <p:nvPr/>
            </p:nvSpPr>
            <p:spPr>
              <a:xfrm flipH="false" flipV="false" rot="0">
                <a:off x="0" y="0"/>
                <a:ext cx="1297979" cy="434472"/>
              </a:xfrm>
              <a:custGeom>
                <a:avLst/>
                <a:gdLst/>
                <a:ahLst/>
                <a:cxnLst/>
                <a:rect r="r" b="b" t="t" l="l"/>
                <a:pathLst>
                  <a:path h="434472" w="1297979">
                    <a:moveTo>
                      <a:pt x="1094779" y="0"/>
                    </a:moveTo>
                    <a:cubicBezTo>
                      <a:pt x="1207003" y="0"/>
                      <a:pt x="1297979" y="97260"/>
                      <a:pt x="1297979" y="217236"/>
                    </a:cubicBezTo>
                    <a:cubicBezTo>
                      <a:pt x="1297979" y="337212"/>
                      <a:pt x="1207003" y="434472"/>
                      <a:pt x="1094779" y="434472"/>
                    </a:cubicBezTo>
                    <a:lnTo>
                      <a:pt x="203200" y="434472"/>
                    </a:lnTo>
                    <a:cubicBezTo>
                      <a:pt x="90976" y="434472"/>
                      <a:pt x="0" y="337212"/>
                      <a:pt x="0" y="217236"/>
                    </a:cubicBezTo>
                    <a:cubicBezTo>
                      <a:pt x="0" y="97260"/>
                      <a:pt x="90976" y="0"/>
                      <a:pt x="203200" y="0"/>
                    </a:cubicBezTo>
                    <a:close/>
                  </a:path>
                </a:pathLst>
              </a:custGeom>
              <a:solidFill>
                <a:srgbClr val="3B57E5"/>
              </a:solidFill>
            </p:spPr>
          </p:sp>
          <p:sp>
            <p:nvSpPr>
              <p:cNvPr name="TextBox 57" id="57"/>
              <p:cNvSpPr txBox="true"/>
              <p:nvPr/>
            </p:nvSpPr>
            <p:spPr>
              <a:xfrm>
                <a:off x="0" y="-38100"/>
                <a:ext cx="1297979" cy="472572"/>
              </a:xfrm>
              <a:prstGeom prst="rect">
                <a:avLst/>
              </a:prstGeom>
            </p:spPr>
            <p:txBody>
              <a:bodyPr anchor="ctr" rtlCol="false" tIns="254000" lIns="254000" bIns="254000" rIns="254000"/>
              <a:lstStyle/>
              <a:p>
                <a:pPr algn="ctr">
                  <a:lnSpc>
                    <a:spcPts val="2160"/>
                  </a:lnSpc>
                </a:pPr>
                <a:r>
                  <a:rPr lang="en-US" b="true" sz="1800" spc="53">
                    <a:solidFill>
                      <a:srgbClr val="F4F4F4"/>
                    </a:solidFill>
                    <a:latin typeface="Calibri (MS) Bold"/>
                    <a:ea typeface="Calibri (MS) Bold"/>
                    <a:cs typeface="Calibri (MS) Bold"/>
                    <a:sym typeface="Calibri (MS) Bold"/>
                  </a:rPr>
                  <a:t>François BAJ</a:t>
                </a:r>
              </a:p>
              <a:p>
                <a:pPr algn="ctr">
                  <a:lnSpc>
                    <a:spcPts val="1800"/>
                  </a:lnSpc>
                </a:pPr>
                <a:r>
                  <a:rPr lang="en-US" sz="1500" spc="45">
                    <a:solidFill>
                      <a:srgbClr val="F4F4F4"/>
                    </a:solidFill>
                    <a:latin typeface="Calibri (MS)"/>
                    <a:ea typeface="Calibri (MS)"/>
                    <a:cs typeface="Calibri (MS)"/>
                    <a:sym typeface="Calibri (MS)"/>
                  </a:rPr>
                  <a:t>Secrétaire Général</a:t>
                </a:r>
              </a:p>
            </p:txBody>
          </p:sp>
        </p:grpSp>
        <p:grpSp>
          <p:nvGrpSpPr>
            <p:cNvPr name="Group 58" id="58"/>
            <p:cNvGrpSpPr/>
            <p:nvPr/>
          </p:nvGrpSpPr>
          <p:grpSpPr>
            <a:xfrm rot="0">
              <a:off x="13784462" y="2196895"/>
              <a:ext cx="3814468" cy="1144340"/>
              <a:chOff x="0" y="0"/>
              <a:chExt cx="1297979" cy="389394"/>
            </a:xfrm>
          </p:grpSpPr>
          <p:sp>
            <p:nvSpPr>
              <p:cNvPr name="Freeform 59" id="59"/>
              <p:cNvSpPr/>
              <p:nvPr/>
            </p:nvSpPr>
            <p:spPr>
              <a:xfrm flipH="false" flipV="false" rot="0">
                <a:off x="0" y="0"/>
                <a:ext cx="1297979" cy="389394"/>
              </a:xfrm>
              <a:custGeom>
                <a:avLst/>
                <a:gdLst/>
                <a:ahLst/>
                <a:cxnLst/>
                <a:rect r="r" b="b" t="t" l="l"/>
                <a:pathLst>
                  <a:path h="389394" w="1297979">
                    <a:moveTo>
                      <a:pt x="1094779" y="0"/>
                    </a:moveTo>
                    <a:cubicBezTo>
                      <a:pt x="1207003" y="0"/>
                      <a:pt x="1297979" y="87169"/>
                      <a:pt x="1297979" y="194697"/>
                    </a:cubicBezTo>
                    <a:cubicBezTo>
                      <a:pt x="1297979" y="302225"/>
                      <a:pt x="1207003" y="389394"/>
                      <a:pt x="1094779" y="389394"/>
                    </a:cubicBezTo>
                    <a:lnTo>
                      <a:pt x="203200" y="389394"/>
                    </a:lnTo>
                    <a:cubicBezTo>
                      <a:pt x="90976" y="389394"/>
                      <a:pt x="0" y="302225"/>
                      <a:pt x="0" y="194697"/>
                    </a:cubicBezTo>
                    <a:cubicBezTo>
                      <a:pt x="0" y="87169"/>
                      <a:pt x="90976" y="0"/>
                      <a:pt x="203200" y="0"/>
                    </a:cubicBezTo>
                    <a:close/>
                  </a:path>
                </a:pathLst>
              </a:custGeom>
              <a:solidFill>
                <a:srgbClr val="3B57E5"/>
              </a:solidFill>
            </p:spPr>
          </p:sp>
          <p:sp>
            <p:nvSpPr>
              <p:cNvPr name="TextBox 60" id="60"/>
              <p:cNvSpPr txBox="true"/>
              <p:nvPr/>
            </p:nvSpPr>
            <p:spPr>
              <a:xfrm>
                <a:off x="0" y="-38100"/>
                <a:ext cx="1297979" cy="427494"/>
              </a:xfrm>
              <a:prstGeom prst="rect">
                <a:avLst/>
              </a:prstGeom>
            </p:spPr>
            <p:txBody>
              <a:bodyPr anchor="ctr" rtlCol="false" tIns="254000" lIns="254000" bIns="254000" rIns="254000"/>
              <a:lstStyle/>
              <a:p>
                <a:pPr algn="ctr">
                  <a:lnSpc>
                    <a:spcPts val="2160"/>
                  </a:lnSpc>
                </a:pPr>
                <a:r>
                  <a:rPr lang="en-US" b="true" sz="1800" spc="53">
                    <a:solidFill>
                      <a:srgbClr val="F4F4F4"/>
                    </a:solidFill>
                    <a:latin typeface="Calibri (MS) Bold"/>
                    <a:ea typeface="Calibri (MS) Bold"/>
                    <a:cs typeface="Calibri (MS) Bold"/>
                    <a:sym typeface="Calibri (MS) Bold"/>
                  </a:rPr>
                  <a:t>18 membres</a:t>
                </a:r>
              </a:p>
            </p:txBody>
          </p:sp>
        </p:grpSp>
        <p:sp>
          <p:nvSpPr>
            <p:cNvPr name="AutoShape 61" id="61"/>
            <p:cNvSpPr/>
            <p:nvPr/>
          </p:nvSpPr>
          <p:spPr>
            <a:xfrm>
              <a:off x="15606229" y="6475914"/>
              <a:ext cx="4807519" cy="25400"/>
            </a:xfrm>
            <a:prstGeom prst="line">
              <a:avLst/>
            </a:prstGeom>
            <a:ln cap="flat" w="50800">
              <a:solidFill>
                <a:srgbClr val="000091"/>
              </a:solidFill>
              <a:prstDash val="sysDot"/>
              <a:headEnd type="none" len="sm" w="sm"/>
              <a:tailEnd type="none" len="sm" w="sm"/>
            </a:ln>
          </p:spPr>
        </p:sp>
        <p:sp>
          <p:nvSpPr>
            <p:cNvPr name="AutoShape 62" id="62"/>
            <p:cNvSpPr/>
            <p:nvPr/>
          </p:nvSpPr>
          <p:spPr>
            <a:xfrm>
              <a:off x="19341481" y="7841039"/>
              <a:ext cx="1072267" cy="25400"/>
            </a:xfrm>
            <a:prstGeom prst="line">
              <a:avLst/>
            </a:prstGeom>
            <a:ln cap="flat" w="50800">
              <a:solidFill>
                <a:srgbClr val="000091"/>
              </a:solidFill>
              <a:prstDash val="sysDot"/>
              <a:headEnd type="none" len="sm" w="sm"/>
              <a:tailEnd type="none" len="sm" w="sm"/>
            </a:ln>
          </p:spPr>
        </p:sp>
        <p:sp>
          <p:nvSpPr>
            <p:cNvPr name="AutoShape 63" id="63"/>
            <p:cNvSpPr/>
            <p:nvPr/>
          </p:nvSpPr>
          <p:spPr>
            <a:xfrm flipV="true">
              <a:off x="15606229" y="9251306"/>
              <a:ext cx="4782119" cy="0"/>
            </a:xfrm>
            <a:prstGeom prst="line">
              <a:avLst/>
            </a:prstGeom>
            <a:ln cap="flat" w="50800">
              <a:solidFill>
                <a:srgbClr val="000091"/>
              </a:solidFill>
              <a:prstDash val="sysDot"/>
              <a:headEnd type="none" len="sm" w="sm"/>
              <a:tailEnd type="none" len="sm" w="sm"/>
            </a:ln>
          </p:spPr>
        </p:sp>
        <p:grpSp>
          <p:nvGrpSpPr>
            <p:cNvPr name="Group 64" id="64"/>
            <p:cNvGrpSpPr/>
            <p:nvPr/>
          </p:nvGrpSpPr>
          <p:grpSpPr>
            <a:xfrm rot="0">
              <a:off x="16105015" y="5862688"/>
              <a:ext cx="3814468" cy="1226453"/>
              <a:chOff x="0" y="0"/>
              <a:chExt cx="1216222" cy="391048"/>
            </a:xfrm>
          </p:grpSpPr>
          <p:sp>
            <p:nvSpPr>
              <p:cNvPr name="Freeform 65" id="65"/>
              <p:cNvSpPr/>
              <p:nvPr/>
            </p:nvSpPr>
            <p:spPr>
              <a:xfrm flipH="false" flipV="false" rot="0">
                <a:off x="0" y="0"/>
                <a:ext cx="1216222" cy="391048"/>
              </a:xfrm>
              <a:custGeom>
                <a:avLst/>
                <a:gdLst/>
                <a:ahLst/>
                <a:cxnLst/>
                <a:rect r="r" b="b" t="t" l="l"/>
                <a:pathLst>
                  <a:path h="391048" w="1216222">
                    <a:moveTo>
                      <a:pt x="1013022" y="0"/>
                    </a:moveTo>
                    <a:cubicBezTo>
                      <a:pt x="1125246" y="0"/>
                      <a:pt x="1216222" y="87539"/>
                      <a:pt x="1216222" y="195524"/>
                    </a:cubicBezTo>
                    <a:cubicBezTo>
                      <a:pt x="1216222" y="303509"/>
                      <a:pt x="1125246" y="391048"/>
                      <a:pt x="1013022" y="391048"/>
                    </a:cubicBezTo>
                    <a:lnTo>
                      <a:pt x="203200" y="391048"/>
                    </a:lnTo>
                    <a:cubicBezTo>
                      <a:pt x="90976" y="391048"/>
                      <a:pt x="0" y="303509"/>
                      <a:pt x="0" y="195524"/>
                    </a:cubicBezTo>
                    <a:cubicBezTo>
                      <a:pt x="0" y="87539"/>
                      <a:pt x="90976" y="0"/>
                      <a:pt x="203200" y="0"/>
                    </a:cubicBezTo>
                    <a:close/>
                  </a:path>
                </a:pathLst>
              </a:custGeom>
              <a:solidFill>
                <a:srgbClr val="FFFFFF"/>
              </a:solidFill>
              <a:ln w="19050" cap="sq">
                <a:solidFill>
                  <a:srgbClr val="001A73"/>
                </a:solidFill>
                <a:prstDash val="solid"/>
                <a:miter/>
              </a:ln>
            </p:spPr>
          </p:sp>
          <p:sp>
            <p:nvSpPr>
              <p:cNvPr name="TextBox 66" id="66"/>
              <p:cNvSpPr txBox="true"/>
              <p:nvPr/>
            </p:nvSpPr>
            <p:spPr>
              <a:xfrm>
                <a:off x="0" y="-38100"/>
                <a:ext cx="1216222" cy="429148"/>
              </a:xfrm>
              <a:prstGeom prst="rect">
                <a:avLst/>
              </a:prstGeom>
            </p:spPr>
            <p:txBody>
              <a:bodyPr anchor="ctr" rtlCol="false" tIns="233815" lIns="233815" bIns="233815" rIns="233815"/>
              <a:lstStyle/>
              <a:p>
                <a:pPr algn="r">
                  <a:lnSpc>
                    <a:spcPts val="1800"/>
                  </a:lnSpc>
                </a:pPr>
                <a:r>
                  <a:rPr lang="en-US" b="true" sz="1500" spc="45">
                    <a:solidFill>
                      <a:srgbClr val="3B57E5"/>
                    </a:solidFill>
                    <a:latin typeface="Calibri (MS) Bold"/>
                    <a:ea typeface="Calibri (MS) Bold"/>
                    <a:cs typeface="Calibri (MS) Bold"/>
                    <a:sym typeface="Calibri (MS) Bold"/>
                  </a:rPr>
                  <a:t>Pascaline</a:t>
                </a:r>
              </a:p>
              <a:p>
                <a:pPr algn="r">
                  <a:lnSpc>
                    <a:spcPts val="1800"/>
                  </a:lnSpc>
                </a:pPr>
                <a:r>
                  <a:rPr lang="en-US" sz="1500" spc="45">
                    <a:solidFill>
                      <a:srgbClr val="3B57E5"/>
                    </a:solidFill>
                    <a:latin typeface="Calibri (MS)"/>
                    <a:ea typeface="Calibri (MS)"/>
                    <a:cs typeface="Calibri (MS)"/>
                    <a:sym typeface="Calibri (MS)"/>
                  </a:rPr>
                  <a:t>En mission de Service Civique</a:t>
                </a:r>
              </a:p>
            </p:txBody>
          </p:sp>
        </p:grpSp>
        <p:grpSp>
          <p:nvGrpSpPr>
            <p:cNvPr name="Group 67" id="67"/>
            <p:cNvGrpSpPr/>
            <p:nvPr/>
          </p:nvGrpSpPr>
          <p:grpSpPr>
            <a:xfrm rot="0">
              <a:off x="16189899" y="7252314"/>
              <a:ext cx="3814468" cy="1226453"/>
              <a:chOff x="0" y="0"/>
              <a:chExt cx="1216222" cy="391048"/>
            </a:xfrm>
          </p:grpSpPr>
          <p:sp>
            <p:nvSpPr>
              <p:cNvPr name="Freeform 68" id="68"/>
              <p:cNvSpPr/>
              <p:nvPr/>
            </p:nvSpPr>
            <p:spPr>
              <a:xfrm flipH="false" flipV="false" rot="0">
                <a:off x="0" y="0"/>
                <a:ext cx="1216222" cy="391048"/>
              </a:xfrm>
              <a:custGeom>
                <a:avLst/>
                <a:gdLst/>
                <a:ahLst/>
                <a:cxnLst/>
                <a:rect r="r" b="b" t="t" l="l"/>
                <a:pathLst>
                  <a:path h="391048" w="1216222">
                    <a:moveTo>
                      <a:pt x="1013022" y="0"/>
                    </a:moveTo>
                    <a:cubicBezTo>
                      <a:pt x="1125246" y="0"/>
                      <a:pt x="1216222" y="87539"/>
                      <a:pt x="1216222" y="195524"/>
                    </a:cubicBezTo>
                    <a:cubicBezTo>
                      <a:pt x="1216222" y="303509"/>
                      <a:pt x="1125246" y="391048"/>
                      <a:pt x="1013022" y="391048"/>
                    </a:cubicBezTo>
                    <a:lnTo>
                      <a:pt x="203200" y="391048"/>
                    </a:lnTo>
                    <a:cubicBezTo>
                      <a:pt x="90976" y="391048"/>
                      <a:pt x="0" y="303509"/>
                      <a:pt x="0" y="195524"/>
                    </a:cubicBezTo>
                    <a:cubicBezTo>
                      <a:pt x="0" y="87539"/>
                      <a:pt x="90976" y="0"/>
                      <a:pt x="203200" y="0"/>
                    </a:cubicBezTo>
                    <a:close/>
                  </a:path>
                </a:pathLst>
              </a:custGeom>
              <a:solidFill>
                <a:srgbClr val="FFFFFF"/>
              </a:solidFill>
              <a:ln w="19050" cap="sq">
                <a:solidFill>
                  <a:srgbClr val="001A73"/>
                </a:solidFill>
                <a:prstDash val="solid"/>
                <a:miter/>
              </a:ln>
            </p:spPr>
          </p:sp>
          <p:sp>
            <p:nvSpPr>
              <p:cNvPr name="TextBox 69" id="69"/>
              <p:cNvSpPr txBox="true"/>
              <p:nvPr/>
            </p:nvSpPr>
            <p:spPr>
              <a:xfrm>
                <a:off x="0" y="-38100"/>
                <a:ext cx="1216222" cy="429148"/>
              </a:xfrm>
              <a:prstGeom prst="rect">
                <a:avLst/>
              </a:prstGeom>
            </p:spPr>
            <p:txBody>
              <a:bodyPr anchor="ctr" rtlCol="false" tIns="233815" lIns="233815" bIns="233815" rIns="233815"/>
              <a:lstStyle/>
              <a:p>
                <a:pPr algn="r">
                  <a:lnSpc>
                    <a:spcPts val="1800"/>
                  </a:lnSpc>
                </a:pPr>
                <a:r>
                  <a:rPr lang="en-US" b="true" sz="1500" spc="45">
                    <a:solidFill>
                      <a:srgbClr val="3B57E5"/>
                    </a:solidFill>
                    <a:latin typeface="Calibri (MS) Bold"/>
                    <a:ea typeface="Calibri (MS) Bold"/>
                    <a:cs typeface="Calibri (MS) Bold"/>
                    <a:sym typeface="Calibri (MS) Bold"/>
                  </a:rPr>
                  <a:t>Sarah</a:t>
                </a:r>
              </a:p>
              <a:p>
                <a:pPr algn="r">
                  <a:lnSpc>
                    <a:spcPts val="1800"/>
                  </a:lnSpc>
                </a:pPr>
                <a:r>
                  <a:rPr lang="en-US" sz="1500" spc="45">
                    <a:solidFill>
                      <a:srgbClr val="3B57E5"/>
                    </a:solidFill>
                    <a:latin typeface="Calibri (MS)"/>
                    <a:ea typeface="Calibri (MS)"/>
                    <a:cs typeface="Calibri (MS)"/>
                    <a:sym typeface="Calibri (MS)"/>
                  </a:rPr>
                  <a:t>En mission de Service Civique</a:t>
                </a:r>
              </a:p>
            </p:txBody>
          </p:sp>
        </p:grpSp>
        <p:grpSp>
          <p:nvGrpSpPr>
            <p:cNvPr name="Group 70" id="70"/>
            <p:cNvGrpSpPr/>
            <p:nvPr/>
          </p:nvGrpSpPr>
          <p:grpSpPr>
            <a:xfrm rot="0">
              <a:off x="16274784" y="8641941"/>
              <a:ext cx="3814468" cy="1226453"/>
              <a:chOff x="0" y="0"/>
              <a:chExt cx="1216222" cy="391048"/>
            </a:xfrm>
          </p:grpSpPr>
          <p:sp>
            <p:nvSpPr>
              <p:cNvPr name="Freeform 71" id="71"/>
              <p:cNvSpPr/>
              <p:nvPr/>
            </p:nvSpPr>
            <p:spPr>
              <a:xfrm flipH="false" flipV="false" rot="0">
                <a:off x="0" y="0"/>
                <a:ext cx="1216222" cy="391048"/>
              </a:xfrm>
              <a:custGeom>
                <a:avLst/>
                <a:gdLst/>
                <a:ahLst/>
                <a:cxnLst/>
                <a:rect r="r" b="b" t="t" l="l"/>
                <a:pathLst>
                  <a:path h="391048" w="1216222">
                    <a:moveTo>
                      <a:pt x="1013022" y="0"/>
                    </a:moveTo>
                    <a:cubicBezTo>
                      <a:pt x="1125246" y="0"/>
                      <a:pt x="1216222" y="87539"/>
                      <a:pt x="1216222" y="195524"/>
                    </a:cubicBezTo>
                    <a:cubicBezTo>
                      <a:pt x="1216222" y="303509"/>
                      <a:pt x="1125246" y="391048"/>
                      <a:pt x="1013022" y="391048"/>
                    </a:cubicBezTo>
                    <a:lnTo>
                      <a:pt x="203200" y="391048"/>
                    </a:lnTo>
                    <a:cubicBezTo>
                      <a:pt x="90976" y="391048"/>
                      <a:pt x="0" y="303509"/>
                      <a:pt x="0" y="195524"/>
                    </a:cubicBezTo>
                    <a:cubicBezTo>
                      <a:pt x="0" y="87539"/>
                      <a:pt x="90976" y="0"/>
                      <a:pt x="203200" y="0"/>
                    </a:cubicBezTo>
                    <a:close/>
                  </a:path>
                </a:pathLst>
              </a:custGeom>
              <a:solidFill>
                <a:srgbClr val="FFFFFF"/>
              </a:solidFill>
              <a:ln w="19050" cap="sq">
                <a:solidFill>
                  <a:srgbClr val="001A73"/>
                </a:solidFill>
                <a:prstDash val="solid"/>
                <a:miter/>
              </a:ln>
            </p:spPr>
          </p:sp>
          <p:sp>
            <p:nvSpPr>
              <p:cNvPr name="TextBox 72" id="72"/>
              <p:cNvSpPr txBox="true"/>
              <p:nvPr/>
            </p:nvSpPr>
            <p:spPr>
              <a:xfrm>
                <a:off x="0" y="-38100"/>
                <a:ext cx="1216222" cy="429148"/>
              </a:xfrm>
              <a:prstGeom prst="rect">
                <a:avLst/>
              </a:prstGeom>
            </p:spPr>
            <p:txBody>
              <a:bodyPr anchor="ctr" rtlCol="false" tIns="233815" lIns="233815" bIns="233815" rIns="233815"/>
              <a:lstStyle/>
              <a:p>
                <a:pPr algn="r">
                  <a:lnSpc>
                    <a:spcPts val="1800"/>
                  </a:lnSpc>
                </a:pPr>
                <a:r>
                  <a:rPr lang="en-US" b="true" sz="1500" spc="45">
                    <a:solidFill>
                      <a:srgbClr val="3B57E5"/>
                    </a:solidFill>
                    <a:latin typeface="Calibri (MS) Bold"/>
                    <a:ea typeface="Calibri (MS) Bold"/>
                    <a:cs typeface="Calibri (MS) Bold"/>
                    <a:sym typeface="Calibri (MS) Bold"/>
                  </a:rPr>
                  <a:t>Théo</a:t>
                </a:r>
              </a:p>
              <a:p>
                <a:pPr algn="r">
                  <a:lnSpc>
                    <a:spcPts val="1800"/>
                  </a:lnSpc>
                </a:pPr>
                <a:r>
                  <a:rPr lang="en-US" sz="1500" spc="45">
                    <a:solidFill>
                      <a:srgbClr val="3B57E5"/>
                    </a:solidFill>
                    <a:latin typeface="Calibri (MS)"/>
                    <a:ea typeface="Calibri (MS)"/>
                    <a:cs typeface="Calibri (MS)"/>
                    <a:sym typeface="Calibri (MS)"/>
                  </a:rPr>
                  <a:t>En mission de Service Civique</a:t>
                </a:r>
              </a:p>
            </p:txBody>
          </p:sp>
        </p:grpSp>
        <p:sp>
          <p:nvSpPr>
            <p:cNvPr name="AutoShape 73" id="73"/>
            <p:cNvSpPr/>
            <p:nvPr/>
          </p:nvSpPr>
          <p:spPr>
            <a:xfrm>
              <a:off x="20413748" y="5539163"/>
              <a:ext cx="0" cy="3712144"/>
            </a:xfrm>
            <a:prstGeom prst="line">
              <a:avLst/>
            </a:prstGeom>
            <a:ln cap="flat" w="50800">
              <a:solidFill>
                <a:srgbClr val="000091"/>
              </a:solidFill>
              <a:prstDash val="sysDot"/>
              <a:headEnd type="none" len="sm" w="sm"/>
              <a:tailEnd type="none" len="sm" w="sm"/>
            </a:ln>
          </p:spPr>
        </p:sp>
        <p:sp>
          <p:nvSpPr>
            <p:cNvPr name="Freeform 74" id="74"/>
            <p:cNvSpPr/>
            <p:nvPr/>
          </p:nvSpPr>
          <p:spPr>
            <a:xfrm flipH="false" flipV="false" rot="-10800000">
              <a:off x="10386368" y="4438692"/>
              <a:ext cx="635000" cy="472281"/>
            </a:xfrm>
            <a:custGeom>
              <a:avLst/>
              <a:gdLst/>
              <a:ahLst/>
              <a:cxnLst/>
              <a:rect r="r" b="b" t="t" l="l"/>
              <a:pathLst>
                <a:path h="472281" w="635000">
                  <a:moveTo>
                    <a:pt x="0" y="0"/>
                  </a:moveTo>
                  <a:lnTo>
                    <a:pt x="635000" y="0"/>
                  </a:lnTo>
                  <a:lnTo>
                    <a:pt x="635000" y="472281"/>
                  </a:lnTo>
                  <a:lnTo>
                    <a:pt x="0" y="472281"/>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75" id="75"/>
            <p:cNvSpPr txBox="true"/>
            <p:nvPr/>
          </p:nvSpPr>
          <p:spPr>
            <a:xfrm rot="0">
              <a:off x="8647133" y="7236835"/>
              <a:ext cx="5879326" cy="565554"/>
            </a:xfrm>
            <a:prstGeom prst="rect">
              <a:avLst/>
            </a:prstGeom>
          </p:spPr>
          <p:txBody>
            <a:bodyPr anchor="t" rtlCol="false" tIns="0" lIns="0" bIns="0" rIns="0">
              <a:spAutoFit/>
            </a:bodyPr>
            <a:lstStyle/>
            <a:p>
              <a:pPr algn="ctr">
                <a:lnSpc>
                  <a:spcPts val="3062"/>
                </a:lnSpc>
                <a:spcBef>
                  <a:spcPct val="0"/>
                </a:spcBef>
              </a:pPr>
              <a:r>
                <a:rPr lang="en-US" b="true" sz="2551" spc="76">
                  <a:solidFill>
                    <a:srgbClr val="FFFFFF"/>
                  </a:solidFill>
                  <a:latin typeface="Calibri (MS) Bold"/>
                  <a:ea typeface="Calibri (MS) Bold"/>
                  <a:cs typeface="Calibri (MS) Bold"/>
                  <a:sym typeface="Calibri (MS) Bold"/>
                </a:rPr>
                <a:t>Service Lire ensemble</a:t>
              </a:r>
            </a:p>
          </p:txBody>
        </p:sp>
        <p:sp>
          <p:nvSpPr>
            <p:cNvPr name="TextBox 76" id="76"/>
            <p:cNvSpPr txBox="true"/>
            <p:nvPr/>
          </p:nvSpPr>
          <p:spPr>
            <a:xfrm rot="0">
              <a:off x="8582072" y="9431544"/>
              <a:ext cx="6232086" cy="553000"/>
            </a:xfrm>
            <a:prstGeom prst="rect">
              <a:avLst/>
            </a:prstGeom>
          </p:spPr>
          <p:txBody>
            <a:bodyPr anchor="t" rtlCol="false" tIns="0" lIns="0" bIns="0" rIns="0">
              <a:spAutoFit/>
            </a:bodyPr>
            <a:lstStyle/>
            <a:p>
              <a:pPr algn="ctr">
                <a:lnSpc>
                  <a:spcPts val="2987"/>
                </a:lnSpc>
                <a:spcBef>
                  <a:spcPct val="0"/>
                </a:spcBef>
              </a:pPr>
              <a:r>
                <a:rPr lang="en-US" b="true" sz="2489" spc="74">
                  <a:solidFill>
                    <a:srgbClr val="FFFFFF"/>
                  </a:solidFill>
                  <a:latin typeface="Calibri (MS) Bold"/>
                  <a:ea typeface="Calibri (MS) Bold"/>
                  <a:cs typeface="Calibri (MS) Bold"/>
                  <a:sym typeface="Calibri (MS) Bold"/>
                </a:rPr>
                <a:t>Service Conseiller Numérique</a:t>
              </a:r>
            </a:p>
          </p:txBody>
        </p:sp>
        <p:sp>
          <p:nvSpPr>
            <p:cNvPr name="TextBox 77" id="77"/>
            <p:cNvSpPr txBox="true"/>
            <p:nvPr/>
          </p:nvSpPr>
          <p:spPr>
            <a:xfrm rot="-5400000">
              <a:off x="-4096892" y="3982592"/>
              <a:ext cx="9095483" cy="1130300"/>
            </a:xfrm>
            <a:prstGeom prst="rect">
              <a:avLst/>
            </a:prstGeom>
          </p:spPr>
          <p:txBody>
            <a:bodyPr anchor="t" rtlCol="false" tIns="0" lIns="0" bIns="0" rIns="0">
              <a:spAutoFit/>
            </a:bodyPr>
            <a:lstStyle/>
            <a:p>
              <a:pPr algn="ctr">
                <a:lnSpc>
                  <a:spcPts val="6007"/>
                </a:lnSpc>
                <a:spcBef>
                  <a:spcPct val="0"/>
                </a:spcBef>
              </a:pPr>
              <a:r>
                <a:rPr lang="en-US" b="true" sz="5005" spc="150">
                  <a:solidFill>
                    <a:srgbClr val="FE4229"/>
                  </a:solidFill>
                  <a:latin typeface="Calibri (MS) Bold"/>
                  <a:ea typeface="Calibri (MS) Bold"/>
                  <a:cs typeface="Calibri (MS) Bold"/>
                  <a:sym typeface="Calibri (MS) Bold"/>
                </a:rPr>
                <a:t>Organigramme </a:t>
              </a:r>
            </a:p>
          </p:txBody>
        </p:sp>
        <p:sp>
          <p:nvSpPr>
            <p:cNvPr name="TextBox 78" id="78"/>
            <p:cNvSpPr txBox="true"/>
            <p:nvPr/>
          </p:nvSpPr>
          <p:spPr>
            <a:xfrm rot="0">
              <a:off x="2066972" y="9432095"/>
              <a:ext cx="6232086" cy="553000"/>
            </a:xfrm>
            <a:prstGeom prst="rect">
              <a:avLst/>
            </a:prstGeom>
          </p:spPr>
          <p:txBody>
            <a:bodyPr anchor="t" rtlCol="false" tIns="0" lIns="0" bIns="0" rIns="0">
              <a:spAutoFit/>
            </a:bodyPr>
            <a:lstStyle/>
            <a:p>
              <a:pPr algn="ctr">
                <a:lnSpc>
                  <a:spcPts val="2987"/>
                </a:lnSpc>
                <a:spcBef>
                  <a:spcPct val="0"/>
                </a:spcBef>
              </a:pPr>
              <a:r>
                <a:rPr lang="en-US" b="true" sz="2489" spc="74">
                  <a:solidFill>
                    <a:srgbClr val="FFFFFF"/>
                  </a:solidFill>
                  <a:latin typeface="Calibri (MS) Bold"/>
                  <a:ea typeface="Calibri (MS) Bold"/>
                  <a:cs typeface="Calibri (MS) Bold"/>
                  <a:sym typeface="Calibri (MS) Bold"/>
                </a:rPr>
                <a:t>Service Soutien à la Parentalité</a:t>
              </a:r>
            </a:p>
          </p:txBody>
        </p:sp>
        <p:sp>
          <p:nvSpPr>
            <p:cNvPr name="TextBox 79" id="79"/>
            <p:cNvSpPr txBox="true"/>
            <p:nvPr/>
          </p:nvSpPr>
          <p:spPr>
            <a:xfrm rot="0">
              <a:off x="2084215" y="7221819"/>
              <a:ext cx="6324600" cy="565554"/>
            </a:xfrm>
            <a:prstGeom prst="rect">
              <a:avLst/>
            </a:prstGeom>
          </p:spPr>
          <p:txBody>
            <a:bodyPr anchor="t" rtlCol="false" tIns="0" lIns="0" bIns="0" rIns="0">
              <a:spAutoFit/>
            </a:bodyPr>
            <a:lstStyle/>
            <a:p>
              <a:pPr algn="ctr">
                <a:lnSpc>
                  <a:spcPts val="3062"/>
                </a:lnSpc>
                <a:spcBef>
                  <a:spcPct val="0"/>
                </a:spcBef>
              </a:pPr>
              <a:r>
                <a:rPr lang="en-US" b="true" sz="2551" spc="76">
                  <a:solidFill>
                    <a:srgbClr val="FFFFFF"/>
                  </a:solidFill>
                  <a:latin typeface="Calibri (MS) Bold"/>
                  <a:ea typeface="Calibri (MS) Bold"/>
                  <a:cs typeface="Calibri (MS) Bold"/>
                  <a:sym typeface="Calibri (MS) Bold"/>
                </a:rPr>
                <a:t>Service Jeunes Aidants</a:t>
              </a:r>
            </a:p>
          </p:txBody>
        </p:sp>
        <p:sp>
          <p:nvSpPr>
            <p:cNvPr name="Freeform 80" id="80"/>
            <p:cNvSpPr/>
            <p:nvPr/>
          </p:nvSpPr>
          <p:spPr>
            <a:xfrm flipH="false" flipV="false" rot="5400000">
              <a:off x="17281430" y="4629101"/>
              <a:ext cx="635000" cy="472281"/>
            </a:xfrm>
            <a:custGeom>
              <a:avLst/>
              <a:gdLst/>
              <a:ahLst/>
              <a:cxnLst/>
              <a:rect r="r" b="b" t="t" l="l"/>
              <a:pathLst>
                <a:path h="472281" w="635000">
                  <a:moveTo>
                    <a:pt x="0" y="0"/>
                  </a:moveTo>
                  <a:lnTo>
                    <a:pt x="635000" y="0"/>
                  </a:lnTo>
                  <a:lnTo>
                    <a:pt x="635000" y="472281"/>
                  </a:lnTo>
                  <a:lnTo>
                    <a:pt x="0" y="472281"/>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AutoShape 81" id="81"/>
            <p:cNvSpPr/>
            <p:nvPr/>
          </p:nvSpPr>
          <p:spPr>
            <a:xfrm>
              <a:off x="18194718" y="4939267"/>
              <a:ext cx="0" cy="651146"/>
            </a:xfrm>
            <a:prstGeom prst="line">
              <a:avLst/>
            </a:prstGeom>
            <a:ln cap="flat" w="50800">
              <a:solidFill>
                <a:srgbClr val="000091"/>
              </a:solidFill>
              <a:prstDash val="sysDot"/>
              <a:headEnd type="none" len="sm" w="sm"/>
              <a:tailEnd type="none" len="sm" w="sm"/>
            </a:ln>
          </p:spPr>
        </p:sp>
        <p:sp>
          <p:nvSpPr>
            <p:cNvPr name="AutoShape 82" id="82"/>
            <p:cNvSpPr/>
            <p:nvPr/>
          </p:nvSpPr>
          <p:spPr>
            <a:xfrm>
              <a:off x="10703868" y="1652018"/>
              <a:ext cx="34565" cy="1432116"/>
            </a:xfrm>
            <a:prstGeom prst="line">
              <a:avLst/>
            </a:prstGeom>
            <a:ln cap="flat" w="50800">
              <a:solidFill>
                <a:srgbClr val="000091"/>
              </a:solidFill>
              <a:prstDash val="sysDot"/>
              <a:headEnd type="none" len="sm" w="sm"/>
              <a:tailEnd type="none" len="sm" w="sm"/>
            </a:ln>
          </p:spPr>
        </p:sp>
        <p:sp>
          <p:nvSpPr>
            <p:cNvPr name="Freeform 83" id="83"/>
            <p:cNvSpPr/>
            <p:nvPr/>
          </p:nvSpPr>
          <p:spPr>
            <a:xfrm flipH="false" flipV="false" rot="-10800000">
              <a:off x="10420933" y="1528859"/>
              <a:ext cx="635000" cy="472281"/>
            </a:xfrm>
            <a:custGeom>
              <a:avLst/>
              <a:gdLst/>
              <a:ahLst/>
              <a:cxnLst/>
              <a:rect r="r" b="b" t="t" l="l"/>
              <a:pathLst>
                <a:path h="472281" w="635000">
                  <a:moveTo>
                    <a:pt x="0" y="0"/>
                  </a:moveTo>
                  <a:lnTo>
                    <a:pt x="635000" y="0"/>
                  </a:lnTo>
                  <a:lnTo>
                    <a:pt x="635000" y="472282"/>
                  </a:lnTo>
                  <a:lnTo>
                    <a:pt x="0" y="472282"/>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gr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D60033"/>
        </a:solidFill>
      </p:bgPr>
    </p:bg>
    <p:spTree>
      <p:nvGrpSpPr>
        <p:cNvPr id="1" name=""/>
        <p:cNvGrpSpPr/>
        <p:nvPr/>
      </p:nvGrpSpPr>
      <p:grpSpPr>
        <a:xfrm>
          <a:off x="0" y="0"/>
          <a:ext cx="0" cy="0"/>
          <a:chOff x="0" y="0"/>
          <a:chExt cx="0" cy="0"/>
        </a:xfrm>
      </p:grpSpPr>
      <p:sp>
        <p:nvSpPr>
          <p:cNvPr name="Freeform 2" id="2"/>
          <p:cNvSpPr/>
          <p:nvPr/>
        </p:nvSpPr>
        <p:spPr>
          <a:xfrm flipH="false" flipV="false" rot="0">
            <a:off x="-2857500" y="2857500"/>
            <a:ext cx="11430000" cy="11706704"/>
          </a:xfrm>
          <a:custGeom>
            <a:avLst/>
            <a:gdLst/>
            <a:ahLst/>
            <a:cxnLst/>
            <a:rect r="r" b="b" t="t" l="l"/>
            <a:pathLst>
              <a:path h="11706704" w="11430000">
                <a:moveTo>
                  <a:pt x="0" y="0"/>
                </a:moveTo>
                <a:lnTo>
                  <a:pt x="11430000" y="0"/>
                </a:lnTo>
                <a:lnTo>
                  <a:pt x="11430000" y="11706704"/>
                </a:lnTo>
                <a:lnTo>
                  <a:pt x="0" y="11706704"/>
                </a:lnTo>
                <a:lnTo>
                  <a:pt x="0" y="0"/>
                </a:lnTo>
                <a:close/>
              </a:path>
            </a:pathLst>
          </a:custGeom>
          <a:blipFill>
            <a:blip r:embed="rId2">
              <a:alphaModFix amt="30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2382500" y="-2381250"/>
            <a:ext cx="8572500" cy="8780028"/>
          </a:xfrm>
          <a:custGeom>
            <a:avLst/>
            <a:gdLst/>
            <a:ahLst/>
            <a:cxnLst/>
            <a:rect r="r" b="b" t="t" l="l"/>
            <a:pathLst>
              <a:path h="8780028" w="8572500">
                <a:moveTo>
                  <a:pt x="0" y="0"/>
                </a:moveTo>
                <a:lnTo>
                  <a:pt x="8572500" y="0"/>
                </a:lnTo>
                <a:lnTo>
                  <a:pt x="8572500" y="8780028"/>
                </a:lnTo>
                <a:lnTo>
                  <a:pt x="0" y="8780028"/>
                </a:lnTo>
                <a:lnTo>
                  <a:pt x="0" y="0"/>
                </a:lnTo>
                <a:close/>
              </a:path>
            </a:pathLst>
          </a:custGeom>
          <a:blipFill>
            <a:blip r:embed="rId2">
              <a:alphaModFix amt="30000"/>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2700000">
            <a:off x="6441384" y="2443969"/>
            <a:ext cx="5993495" cy="5993495"/>
          </a:xfrm>
          <a:custGeom>
            <a:avLst/>
            <a:gdLst/>
            <a:ahLst/>
            <a:cxnLst/>
            <a:rect r="r" b="b" t="t" l="l"/>
            <a:pathLst>
              <a:path h="5993495" w="5993495">
                <a:moveTo>
                  <a:pt x="0" y="0"/>
                </a:moveTo>
                <a:lnTo>
                  <a:pt x="5993494" y="0"/>
                </a:lnTo>
                <a:lnTo>
                  <a:pt x="5993494" y="5993495"/>
                </a:lnTo>
                <a:lnTo>
                  <a:pt x="0" y="599349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5" id="5"/>
          <p:cNvGrpSpPr/>
          <p:nvPr/>
        </p:nvGrpSpPr>
        <p:grpSpPr>
          <a:xfrm rot="0">
            <a:off x="6115993" y="943384"/>
            <a:ext cx="1970513" cy="1970513"/>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cap="sq">
              <a:noFill/>
              <a:prstDash val="solid"/>
              <a:miter/>
            </a:ln>
          </p:spPr>
        </p:sp>
        <p:sp>
          <p:nvSpPr>
            <p:cNvPr name="TextBox 7" id="7"/>
            <p:cNvSpPr txBox="true"/>
            <p:nvPr/>
          </p:nvSpPr>
          <p:spPr>
            <a:xfrm>
              <a:off x="76200" y="28575"/>
              <a:ext cx="660400" cy="708025"/>
            </a:xfrm>
            <a:prstGeom prst="rect">
              <a:avLst/>
            </a:prstGeom>
          </p:spPr>
          <p:txBody>
            <a:bodyPr anchor="ctr" rtlCol="false" tIns="50800" lIns="50800" bIns="50800" rIns="50800"/>
            <a:lstStyle/>
            <a:p>
              <a:pPr algn="ctr">
                <a:lnSpc>
                  <a:spcPts val="2800"/>
                </a:lnSpc>
              </a:pPr>
            </a:p>
          </p:txBody>
        </p:sp>
      </p:grpSp>
      <p:grpSp>
        <p:nvGrpSpPr>
          <p:cNvPr name="Group 8" id="8"/>
          <p:cNvGrpSpPr/>
          <p:nvPr/>
        </p:nvGrpSpPr>
        <p:grpSpPr>
          <a:xfrm rot="0">
            <a:off x="11398437" y="1482808"/>
            <a:ext cx="1964273" cy="1964273"/>
            <a:chOff x="0" y="0"/>
            <a:chExt cx="812800" cy="812800"/>
          </a:xfrm>
        </p:grpSpPr>
        <p:sp>
          <p:nvSpPr>
            <p:cNvPr name="Freeform 9" id="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6"/>
              <a:stretch>
                <a:fillRect l="-13333" t="0" r="-13333" b="0"/>
              </a:stretch>
            </a:blipFill>
          </p:spPr>
        </p:sp>
      </p:grpSp>
      <p:grpSp>
        <p:nvGrpSpPr>
          <p:cNvPr name="Group 10" id="10"/>
          <p:cNvGrpSpPr/>
          <p:nvPr/>
        </p:nvGrpSpPr>
        <p:grpSpPr>
          <a:xfrm rot="0">
            <a:off x="12068509" y="4287943"/>
            <a:ext cx="1998791" cy="1998791"/>
            <a:chOff x="0" y="0"/>
            <a:chExt cx="812800" cy="812800"/>
          </a:xfrm>
        </p:grpSpPr>
        <p:sp>
          <p:nvSpPr>
            <p:cNvPr name="Freeform 11" id="1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7"/>
              <a:stretch>
                <a:fillRect l="-75361" t="-53641" r="-71617" b="-41342"/>
              </a:stretch>
            </a:blipFill>
          </p:spPr>
        </p:sp>
      </p:grpSp>
      <p:grpSp>
        <p:nvGrpSpPr>
          <p:cNvPr name="Group 12" id="12"/>
          <p:cNvGrpSpPr/>
          <p:nvPr/>
        </p:nvGrpSpPr>
        <p:grpSpPr>
          <a:xfrm rot="0">
            <a:off x="10589352" y="6812018"/>
            <a:ext cx="1998791" cy="1998791"/>
            <a:chOff x="0" y="0"/>
            <a:chExt cx="812800" cy="812800"/>
          </a:xfrm>
        </p:grpSpPr>
        <p:sp>
          <p:nvSpPr>
            <p:cNvPr name="Freeform 13" id="1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8"/>
              <a:stretch>
                <a:fillRect l="-19825" t="-5699" r="-20128" b="-4790"/>
              </a:stretch>
            </a:blipFill>
          </p:spPr>
        </p:sp>
      </p:grpSp>
      <p:grpSp>
        <p:nvGrpSpPr>
          <p:cNvPr name="Group 14" id="14"/>
          <p:cNvGrpSpPr/>
          <p:nvPr/>
        </p:nvGrpSpPr>
        <p:grpSpPr>
          <a:xfrm rot="0">
            <a:off x="7735228" y="7596297"/>
            <a:ext cx="1914734" cy="1914734"/>
            <a:chOff x="0" y="0"/>
            <a:chExt cx="812800" cy="812800"/>
          </a:xfrm>
        </p:grpSpPr>
        <p:sp>
          <p:nvSpPr>
            <p:cNvPr name="Freeform 15" id="1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9"/>
              <a:stretch>
                <a:fillRect l="-45350" t="-24890" r="-37712" b="-19633"/>
              </a:stretch>
            </a:blipFill>
          </p:spPr>
        </p:sp>
      </p:grpSp>
      <p:grpSp>
        <p:nvGrpSpPr>
          <p:cNvPr name="Group 16" id="16"/>
          <p:cNvGrpSpPr/>
          <p:nvPr/>
        </p:nvGrpSpPr>
        <p:grpSpPr>
          <a:xfrm rot="0">
            <a:off x="5200943" y="6137103"/>
            <a:ext cx="1998791" cy="1998791"/>
            <a:chOff x="0" y="0"/>
            <a:chExt cx="812800" cy="812800"/>
          </a:xfrm>
        </p:grpSpPr>
        <p:sp>
          <p:nvSpPr>
            <p:cNvPr name="Freeform 17" id="1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0"/>
              <a:stretch>
                <a:fillRect l="-13333" t="0" r="-13333" b="0"/>
              </a:stretch>
            </a:blipFill>
          </p:spPr>
        </p:sp>
      </p:grpSp>
      <p:grpSp>
        <p:nvGrpSpPr>
          <p:cNvPr name="Group 18" id="18"/>
          <p:cNvGrpSpPr/>
          <p:nvPr/>
        </p:nvGrpSpPr>
        <p:grpSpPr>
          <a:xfrm rot="0">
            <a:off x="4891040" y="3359896"/>
            <a:ext cx="1856094" cy="1856094"/>
            <a:chOff x="0" y="0"/>
            <a:chExt cx="812800" cy="812800"/>
          </a:xfrm>
        </p:grpSpPr>
        <p:sp>
          <p:nvSpPr>
            <p:cNvPr name="Freeform 19" id="1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1"/>
              <a:stretch>
                <a:fillRect l="-44666" t="-24415" r="-43843" b="-24408"/>
              </a:stretch>
            </a:blipFill>
          </p:spPr>
        </p:sp>
      </p:grpSp>
      <p:grpSp>
        <p:nvGrpSpPr>
          <p:cNvPr name="Group 20" id="20"/>
          <p:cNvGrpSpPr/>
          <p:nvPr/>
        </p:nvGrpSpPr>
        <p:grpSpPr>
          <a:xfrm rot="0">
            <a:off x="4207691" y="164636"/>
            <a:ext cx="2076079" cy="2076079"/>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2"/>
              <a:stretch>
                <a:fillRect l="-29905" t="-20176" r="-29905" b="-5989"/>
              </a:stretch>
            </a:blipFill>
          </p:spPr>
        </p:sp>
      </p:grpSp>
      <p:grpSp>
        <p:nvGrpSpPr>
          <p:cNvPr name="Group 22" id="22"/>
          <p:cNvGrpSpPr/>
          <p:nvPr/>
        </p:nvGrpSpPr>
        <p:grpSpPr>
          <a:xfrm rot="0">
            <a:off x="6058073" y="824572"/>
            <a:ext cx="1998791" cy="1998791"/>
            <a:chOff x="0" y="0"/>
            <a:chExt cx="812800" cy="812800"/>
          </a:xfrm>
        </p:grpSpPr>
        <p:sp>
          <p:nvSpPr>
            <p:cNvPr name="Freeform 23" id="2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3"/>
              <a:stretch>
                <a:fillRect l="-94053" t="-64788" r="-92810" b="-61683"/>
              </a:stretch>
            </a:blipFill>
          </p:spPr>
        </p:sp>
      </p:grpSp>
      <p:grpSp>
        <p:nvGrpSpPr>
          <p:cNvPr name="Group 24" id="24"/>
          <p:cNvGrpSpPr/>
          <p:nvPr/>
        </p:nvGrpSpPr>
        <p:grpSpPr>
          <a:xfrm rot="0">
            <a:off x="8994261" y="608340"/>
            <a:ext cx="1998791" cy="1998791"/>
            <a:chOff x="0" y="0"/>
            <a:chExt cx="812800" cy="812800"/>
          </a:xfrm>
        </p:grpSpPr>
        <p:sp>
          <p:nvSpPr>
            <p:cNvPr name="Freeform 25" id="2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4"/>
              <a:stretch>
                <a:fillRect l="-47272" t="-29174" r="-44367" b="-22120"/>
              </a:stretch>
            </a:blipFill>
          </p:spPr>
        </p:sp>
      </p:grpSp>
      <p:sp>
        <p:nvSpPr>
          <p:cNvPr name="Freeform 26" id="26"/>
          <p:cNvSpPr/>
          <p:nvPr/>
        </p:nvSpPr>
        <p:spPr>
          <a:xfrm flipH="false" flipV="false" rot="0">
            <a:off x="14601069" y="7811414"/>
            <a:ext cx="1519285" cy="2177791"/>
          </a:xfrm>
          <a:custGeom>
            <a:avLst/>
            <a:gdLst/>
            <a:ahLst/>
            <a:cxnLst/>
            <a:rect r="r" b="b" t="t" l="l"/>
            <a:pathLst>
              <a:path h="2177791" w="1519285">
                <a:moveTo>
                  <a:pt x="0" y="0"/>
                </a:moveTo>
                <a:lnTo>
                  <a:pt x="1519285" y="0"/>
                </a:lnTo>
                <a:lnTo>
                  <a:pt x="1519285" y="2177791"/>
                </a:lnTo>
                <a:lnTo>
                  <a:pt x="0" y="2177791"/>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27" id="27"/>
          <p:cNvSpPr/>
          <p:nvPr/>
        </p:nvSpPr>
        <p:spPr>
          <a:xfrm flipH="false" flipV="false" rot="0">
            <a:off x="16306800" y="8617856"/>
            <a:ext cx="1905000" cy="1520536"/>
          </a:xfrm>
          <a:custGeom>
            <a:avLst/>
            <a:gdLst/>
            <a:ahLst/>
            <a:cxnLst/>
            <a:rect r="r" b="b" t="t" l="l"/>
            <a:pathLst>
              <a:path h="1520536" w="1905000">
                <a:moveTo>
                  <a:pt x="0" y="0"/>
                </a:moveTo>
                <a:lnTo>
                  <a:pt x="1905000" y="0"/>
                </a:lnTo>
                <a:lnTo>
                  <a:pt x="1905000" y="1520536"/>
                </a:lnTo>
                <a:lnTo>
                  <a:pt x="0" y="1520536"/>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AutoShape 28" id="28"/>
          <p:cNvSpPr/>
          <p:nvPr/>
        </p:nvSpPr>
        <p:spPr>
          <a:xfrm>
            <a:off x="1428750" y="476250"/>
            <a:ext cx="0" cy="4286250"/>
          </a:xfrm>
          <a:prstGeom prst="line">
            <a:avLst/>
          </a:prstGeom>
          <a:ln cap="flat" w="57150">
            <a:solidFill>
              <a:srgbClr val="001A73"/>
            </a:solidFill>
            <a:prstDash val="solid"/>
            <a:headEnd type="diamond" len="lg" w="lg"/>
            <a:tailEnd type="diamond" len="lg" w="lg"/>
          </a:ln>
        </p:spPr>
      </p:sp>
      <p:sp>
        <p:nvSpPr>
          <p:cNvPr name="Freeform 29" id="29"/>
          <p:cNvSpPr/>
          <p:nvPr/>
        </p:nvSpPr>
        <p:spPr>
          <a:xfrm flipH="false" flipV="false" rot="0">
            <a:off x="6366857" y="2932150"/>
            <a:ext cx="6142548" cy="3861615"/>
          </a:xfrm>
          <a:custGeom>
            <a:avLst/>
            <a:gdLst/>
            <a:ahLst/>
            <a:cxnLst/>
            <a:rect r="r" b="b" t="t" l="l"/>
            <a:pathLst>
              <a:path h="3861615" w="6142548">
                <a:moveTo>
                  <a:pt x="0" y="0"/>
                </a:moveTo>
                <a:lnTo>
                  <a:pt x="6142548" y="0"/>
                </a:lnTo>
                <a:lnTo>
                  <a:pt x="6142548" y="3861615"/>
                </a:lnTo>
                <a:lnTo>
                  <a:pt x="0" y="3861615"/>
                </a:lnTo>
                <a:lnTo>
                  <a:pt x="0" y="0"/>
                </a:lnTo>
                <a:close/>
              </a:path>
            </a:pathLst>
          </a:custGeom>
          <a:blipFill>
            <a:blip r:embed="rId19"/>
            <a:stretch>
              <a:fillRect l="0" t="0" r="0" b="0"/>
            </a:stretch>
          </a:blipFill>
        </p:spPr>
      </p:sp>
      <p:sp>
        <p:nvSpPr>
          <p:cNvPr name="TextBox 30" id="30"/>
          <p:cNvSpPr txBox="true"/>
          <p:nvPr/>
        </p:nvSpPr>
        <p:spPr>
          <a:xfrm rot="-5400000">
            <a:off x="-3515162" y="4343836"/>
            <a:ext cx="8617856" cy="882683"/>
          </a:xfrm>
          <a:prstGeom prst="rect">
            <a:avLst/>
          </a:prstGeom>
        </p:spPr>
        <p:txBody>
          <a:bodyPr anchor="t" rtlCol="false" tIns="0" lIns="0" bIns="0" rIns="0">
            <a:spAutoFit/>
          </a:bodyPr>
          <a:lstStyle/>
          <a:p>
            <a:pPr algn="r">
              <a:lnSpc>
                <a:spcPts val="7000"/>
              </a:lnSpc>
            </a:pPr>
            <a:r>
              <a:rPr lang="en-US" b="true" sz="5000" spc="380">
                <a:solidFill>
                  <a:srgbClr val="FFFFFF"/>
                </a:solidFill>
                <a:latin typeface="Arial Bold"/>
                <a:ea typeface="Arial Bold"/>
                <a:cs typeface="Arial Bold"/>
                <a:sym typeface="Arial Bold"/>
              </a:rPr>
              <a:t>NOS ASSOSIATIONS</a:t>
            </a:r>
          </a:p>
        </p:txBody>
      </p:sp>
      <p:grpSp>
        <p:nvGrpSpPr>
          <p:cNvPr name="Group 31" id="31"/>
          <p:cNvGrpSpPr/>
          <p:nvPr/>
        </p:nvGrpSpPr>
        <p:grpSpPr>
          <a:xfrm rot="0">
            <a:off x="14124450" y="4071711"/>
            <a:ext cx="3446537" cy="2816860"/>
            <a:chOff x="0" y="0"/>
            <a:chExt cx="4595382" cy="3755813"/>
          </a:xfrm>
        </p:grpSpPr>
        <p:sp>
          <p:nvSpPr>
            <p:cNvPr name="TextBox 32" id="32"/>
            <p:cNvSpPr txBox="true"/>
            <p:nvPr/>
          </p:nvSpPr>
          <p:spPr>
            <a:xfrm rot="0">
              <a:off x="192208" y="-123825"/>
              <a:ext cx="4403174" cy="526838"/>
            </a:xfrm>
            <a:prstGeom prst="rect">
              <a:avLst/>
            </a:prstGeom>
          </p:spPr>
          <p:txBody>
            <a:bodyPr anchor="t" rtlCol="false" tIns="0" lIns="0" bIns="0" rIns="0">
              <a:spAutoFit/>
            </a:bodyPr>
            <a:lstStyle/>
            <a:p>
              <a:pPr algn="l">
                <a:lnSpc>
                  <a:spcPts val="3320"/>
                </a:lnSpc>
              </a:pPr>
            </a:p>
          </p:txBody>
        </p:sp>
        <p:sp>
          <p:nvSpPr>
            <p:cNvPr name="TextBox 33" id="33"/>
            <p:cNvSpPr txBox="true"/>
            <p:nvPr/>
          </p:nvSpPr>
          <p:spPr>
            <a:xfrm rot="0">
              <a:off x="0" y="-123825"/>
              <a:ext cx="4595382" cy="3879638"/>
            </a:xfrm>
            <a:prstGeom prst="rect">
              <a:avLst/>
            </a:prstGeom>
          </p:spPr>
          <p:txBody>
            <a:bodyPr anchor="t" rtlCol="false" tIns="0" lIns="0" bIns="0" rIns="0">
              <a:spAutoFit/>
            </a:bodyPr>
            <a:lstStyle/>
            <a:p>
              <a:pPr algn="l" marL="431801" indent="-215900" lvl="1">
                <a:lnSpc>
                  <a:spcPts val="3320"/>
                </a:lnSpc>
                <a:buFont typeface="Arial"/>
                <a:buChar char="•"/>
              </a:pPr>
              <a:r>
                <a:rPr lang="en-US" b="true" sz="2000" spc="66">
                  <a:solidFill>
                    <a:srgbClr val="FFFFFF"/>
                  </a:solidFill>
                  <a:latin typeface="Calibri (MS) Bold"/>
                  <a:ea typeface="Calibri (MS) Bold"/>
                  <a:cs typeface="Calibri (MS) Bold"/>
                  <a:sym typeface="Calibri (MS) Bold"/>
                </a:rPr>
                <a:t>Crêtes</a:t>
              </a:r>
            </a:p>
            <a:p>
              <a:pPr algn="l" marL="431801" indent="-215900" lvl="1">
                <a:lnSpc>
                  <a:spcPts val="3320"/>
                </a:lnSpc>
                <a:buFont typeface="Arial"/>
                <a:buChar char="•"/>
              </a:pPr>
              <a:r>
                <a:rPr lang="en-US" b="true" sz="2000" spc="66">
                  <a:solidFill>
                    <a:srgbClr val="FFFFFF"/>
                  </a:solidFill>
                  <a:latin typeface="Calibri (MS) Bold"/>
                  <a:ea typeface="Calibri (MS) Bold"/>
                  <a:cs typeface="Calibri (MS) Bold"/>
                  <a:sym typeface="Calibri (MS) Bold"/>
                </a:rPr>
                <a:t>Crètes de Vic-Bilh</a:t>
              </a:r>
            </a:p>
            <a:p>
              <a:pPr algn="l" marL="431801" indent="-215900" lvl="1">
                <a:lnSpc>
                  <a:spcPts val="3320"/>
                </a:lnSpc>
                <a:buFont typeface="Arial"/>
                <a:buChar char="•"/>
              </a:pPr>
              <a:r>
                <a:rPr lang="en-US" b="true" sz="2000" spc="66">
                  <a:solidFill>
                    <a:srgbClr val="FFFFFF"/>
                  </a:solidFill>
                  <a:latin typeface="Calibri (MS) Bold"/>
                  <a:ea typeface="Calibri (MS) Bold"/>
                  <a:cs typeface="Calibri (MS) Bold"/>
                  <a:sym typeface="Calibri (MS) Bold"/>
                </a:rPr>
                <a:t>Deux Luys</a:t>
              </a:r>
            </a:p>
            <a:p>
              <a:pPr algn="l" marL="431801" indent="-215900" lvl="1">
                <a:lnSpc>
                  <a:spcPts val="3320"/>
                </a:lnSpc>
                <a:buFont typeface="Arial"/>
                <a:buChar char="•"/>
              </a:pPr>
              <a:r>
                <a:rPr lang="en-US" b="true" sz="2000" spc="66">
                  <a:solidFill>
                    <a:srgbClr val="FFFFFF"/>
                  </a:solidFill>
                  <a:latin typeface="Calibri (MS) Bold"/>
                  <a:ea typeface="Calibri (MS) Bold"/>
                  <a:cs typeface="Calibri (MS) Bold"/>
                  <a:sym typeface="Calibri (MS) Bold"/>
                </a:rPr>
                <a:t>Guzientzat</a:t>
              </a:r>
            </a:p>
            <a:p>
              <a:pPr algn="l" marL="431801" indent="-215900" lvl="1">
                <a:lnSpc>
                  <a:spcPts val="3320"/>
                </a:lnSpc>
                <a:buFont typeface="Arial"/>
                <a:buChar char="•"/>
              </a:pPr>
              <a:r>
                <a:rPr lang="en-US" b="true" sz="2000" spc="66">
                  <a:solidFill>
                    <a:srgbClr val="FFFFFF"/>
                  </a:solidFill>
                  <a:latin typeface="Calibri (MS) Bold"/>
                  <a:ea typeface="Calibri (MS) Bold"/>
                  <a:cs typeface="Calibri (MS) Bold"/>
                  <a:sym typeface="Calibri (MS) Bold"/>
                </a:rPr>
                <a:t>Lagor</a:t>
              </a:r>
            </a:p>
            <a:p>
              <a:pPr algn="l" marL="431801" indent="-215900" lvl="1">
                <a:lnSpc>
                  <a:spcPts val="3320"/>
                </a:lnSpc>
                <a:buFont typeface="Arial"/>
                <a:buChar char="•"/>
              </a:pPr>
              <a:r>
                <a:rPr lang="en-US" b="true" sz="2000" spc="66">
                  <a:solidFill>
                    <a:srgbClr val="FFFFFF"/>
                  </a:solidFill>
                  <a:latin typeface="Calibri (MS) Bold"/>
                  <a:ea typeface="Calibri (MS) Bold"/>
                  <a:cs typeface="Calibri (MS) Bold"/>
                  <a:sym typeface="Calibri (MS) Bold"/>
                </a:rPr>
                <a:t>Tardets</a:t>
              </a:r>
            </a:p>
            <a:p>
              <a:pPr algn="l" marL="431801" indent="-215900" lvl="1">
                <a:lnSpc>
                  <a:spcPts val="3320"/>
                </a:lnSpc>
                <a:buFont typeface="Arial"/>
                <a:buChar char="•"/>
              </a:pPr>
              <a:r>
                <a:rPr lang="en-US" b="true" sz="2000">
                  <a:solidFill>
                    <a:srgbClr val="FFFFFF"/>
                  </a:solidFill>
                  <a:latin typeface="Calibri (MS) Bold"/>
                  <a:ea typeface="Calibri (MS) Bold"/>
                  <a:cs typeface="Calibri (MS) Bold"/>
                  <a:sym typeface="Calibri (MS) Bold"/>
                </a:rPr>
                <a:t>Thèze</a:t>
              </a:r>
            </a:p>
          </p:txBody>
        </p:sp>
      </p:grpSp>
      <p:grpSp>
        <p:nvGrpSpPr>
          <p:cNvPr name="Group 34" id="34"/>
          <p:cNvGrpSpPr/>
          <p:nvPr/>
        </p:nvGrpSpPr>
        <p:grpSpPr>
          <a:xfrm rot="0">
            <a:off x="3300598" y="5215990"/>
            <a:ext cx="3446537" cy="1140460"/>
            <a:chOff x="0" y="0"/>
            <a:chExt cx="4595382" cy="1520613"/>
          </a:xfrm>
        </p:grpSpPr>
        <p:sp>
          <p:nvSpPr>
            <p:cNvPr name="TextBox 35" id="35"/>
            <p:cNvSpPr txBox="true"/>
            <p:nvPr/>
          </p:nvSpPr>
          <p:spPr>
            <a:xfrm rot="0">
              <a:off x="192208" y="-123825"/>
              <a:ext cx="4403174" cy="526838"/>
            </a:xfrm>
            <a:prstGeom prst="rect">
              <a:avLst/>
            </a:prstGeom>
          </p:spPr>
          <p:txBody>
            <a:bodyPr anchor="t" rtlCol="false" tIns="0" lIns="0" bIns="0" rIns="0">
              <a:spAutoFit/>
            </a:bodyPr>
            <a:lstStyle/>
            <a:p>
              <a:pPr algn="just">
                <a:lnSpc>
                  <a:spcPts val="3320"/>
                </a:lnSpc>
              </a:pPr>
            </a:p>
          </p:txBody>
        </p:sp>
        <p:sp>
          <p:nvSpPr>
            <p:cNvPr name="TextBox 36" id="36"/>
            <p:cNvSpPr txBox="true"/>
            <p:nvPr/>
          </p:nvSpPr>
          <p:spPr>
            <a:xfrm rot="0">
              <a:off x="0" y="-123825"/>
              <a:ext cx="4595382" cy="1644438"/>
            </a:xfrm>
            <a:prstGeom prst="rect">
              <a:avLst/>
            </a:prstGeom>
          </p:spPr>
          <p:txBody>
            <a:bodyPr anchor="t" rtlCol="false" tIns="0" lIns="0" bIns="0" rIns="0">
              <a:spAutoFit/>
            </a:bodyPr>
            <a:lstStyle/>
            <a:p>
              <a:pPr algn="just" marL="431801" indent="-215900" lvl="1">
                <a:lnSpc>
                  <a:spcPts val="3320"/>
                </a:lnSpc>
                <a:buFont typeface="Arial"/>
                <a:buChar char="•"/>
              </a:pPr>
              <a:r>
                <a:rPr lang="en-US" b="true" sz="2000" spc="66">
                  <a:solidFill>
                    <a:srgbClr val="FFFFFF"/>
                  </a:solidFill>
                  <a:latin typeface="Calibri (MS) Bold"/>
                  <a:ea typeface="Calibri (MS) Bold"/>
                  <a:cs typeface="Calibri (MS) Bold"/>
                  <a:sym typeface="Calibri (MS) Bold"/>
                </a:rPr>
                <a:t>Bayonne - Anglet - Biarritz</a:t>
              </a:r>
            </a:p>
            <a:p>
              <a:pPr algn="just" marL="431801" indent="-215900" lvl="1">
                <a:lnSpc>
                  <a:spcPts val="3320"/>
                </a:lnSpc>
                <a:buFont typeface="Arial"/>
                <a:buChar char="•"/>
              </a:pPr>
              <a:r>
                <a:rPr lang="en-US" b="true" sz="2000" spc="66">
                  <a:solidFill>
                    <a:srgbClr val="FFFFFF"/>
                  </a:solidFill>
                  <a:latin typeface="Calibri (MS) Bold"/>
                  <a:ea typeface="Calibri (MS) Bold"/>
                  <a:cs typeface="Calibri (MS) Bold"/>
                  <a:sym typeface="Calibri (MS) Bold"/>
                </a:rPr>
                <a:t>Pau Région</a:t>
              </a:r>
            </a:p>
            <a:p>
              <a:pPr algn="just" marL="431801" indent="-215900" lvl="1">
                <a:lnSpc>
                  <a:spcPts val="3320"/>
                </a:lnSpc>
                <a:buFont typeface="Arial"/>
                <a:buChar char="•"/>
              </a:pPr>
              <a:r>
                <a:rPr lang="en-US" b="true" sz="2000">
                  <a:solidFill>
                    <a:srgbClr val="FFFFFF"/>
                  </a:solidFill>
                  <a:latin typeface="Calibri (MS) Bold"/>
                  <a:ea typeface="Calibri (MS) Bold"/>
                  <a:cs typeface="Calibri (MS) Bold"/>
                  <a:sym typeface="Calibri (MS) Bold"/>
                </a:rPr>
                <a:t>Côte Basque</a:t>
              </a:r>
            </a:p>
          </p:txBody>
        </p:sp>
      </p:grpSp>
      <p:sp>
        <p:nvSpPr>
          <p:cNvPr name="TextBox 37" id="37"/>
          <p:cNvSpPr txBox="true"/>
          <p:nvPr/>
        </p:nvSpPr>
        <p:spPr>
          <a:xfrm rot="0">
            <a:off x="13362710" y="1468392"/>
            <a:ext cx="3999190" cy="2121535"/>
          </a:xfrm>
          <a:prstGeom prst="rect">
            <a:avLst/>
          </a:prstGeom>
        </p:spPr>
        <p:txBody>
          <a:bodyPr anchor="t" rtlCol="false" tIns="0" lIns="0" bIns="0" rIns="0">
            <a:spAutoFit/>
          </a:bodyPr>
          <a:lstStyle/>
          <a:p>
            <a:pPr algn="l" marL="431799" indent="-215899" lvl="1">
              <a:lnSpc>
                <a:spcPts val="3319"/>
              </a:lnSpc>
              <a:buFont typeface="Arial"/>
              <a:buChar char="•"/>
            </a:pPr>
            <a:r>
              <a:rPr lang="en-US" b="true" sz="1999" spc="65">
                <a:solidFill>
                  <a:srgbClr val="FFFFFF"/>
                </a:solidFill>
                <a:latin typeface="Calibri (MS) Bold"/>
                <a:ea typeface="Calibri (MS) Bold"/>
                <a:cs typeface="Calibri (MS) Bold"/>
                <a:sym typeface="Calibri (MS) Bold"/>
              </a:rPr>
              <a:t>Deneri Idekia</a:t>
            </a:r>
          </a:p>
          <a:p>
            <a:pPr algn="l" marL="431799" indent="-215899" lvl="1">
              <a:lnSpc>
                <a:spcPts val="3319"/>
              </a:lnSpc>
              <a:buFont typeface="Arial"/>
              <a:buChar char="•"/>
            </a:pPr>
            <a:r>
              <a:rPr lang="en-US" b="true" sz="1999" spc="65">
                <a:solidFill>
                  <a:srgbClr val="FFFFFF"/>
                </a:solidFill>
                <a:latin typeface="Calibri (MS) Bold"/>
                <a:ea typeface="Calibri (MS) Bold"/>
                <a:cs typeface="Calibri (MS) Bold"/>
                <a:sym typeface="Calibri (MS) Bold"/>
              </a:rPr>
              <a:t>Le Touquet Pau </a:t>
            </a:r>
          </a:p>
          <a:p>
            <a:pPr algn="l" marL="431799" indent="-215899" lvl="1">
              <a:lnSpc>
                <a:spcPts val="3319"/>
              </a:lnSpc>
              <a:buFont typeface="Arial"/>
              <a:buChar char="•"/>
            </a:pPr>
            <a:r>
              <a:rPr lang="en-US" b="true" sz="1999" spc="65">
                <a:solidFill>
                  <a:srgbClr val="FFFFFF"/>
                </a:solidFill>
                <a:latin typeface="Calibri (MS) Bold"/>
                <a:ea typeface="Calibri (MS) Bold"/>
                <a:cs typeface="Calibri (MS) Bold"/>
                <a:sym typeface="Calibri (MS) Bold"/>
              </a:rPr>
              <a:t>Locataires 64</a:t>
            </a:r>
          </a:p>
          <a:p>
            <a:pPr algn="l" marL="431799" indent="-215899" lvl="1">
              <a:lnSpc>
                <a:spcPts val="3319"/>
              </a:lnSpc>
              <a:buFont typeface="Arial"/>
              <a:buChar char="•"/>
            </a:pPr>
            <a:r>
              <a:rPr lang="en-US" b="true" sz="1999" spc="65">
                <a:solidFill>
                  <a:srgbClr val="FFFFFF"/>
                </a:solidFill>
                <a:latin typeface="Calibri (MS) Bold"/>
                <a:ea typeface="Calibri (MS) Bold"/>
                <a:cs typeface="Calibri (MS) Bold"/>
                <a:sym typeface="Calibri (MS) Bold"/>
              </a:rPr>
              <a:t>Pau Béarn</a:t>
            </a:r>
          </a:p>
          <a:p>
            <a:pPr algn="l" marL="431799" indent="-215899" lvl="1">
              <a:lnSpc>
                <a:spcPts val="3319"/>
              </a:lnSpc>
              <a:buFont typeface="Arial"/>
              <a:buChar char="•"/>
            </a:pPr>
            <a:r>
              <a:rPr lang="en-US" b="true" sz="1999" spc="65">
                <a:solidFill>
                  <a:srgbClr val="FFFFFF"/>
                </a:solidFill>
                <a:latin typeface="Calibri (MS) Bold"/>
                <a:ea typeface="Calibri (MS) Bold"/>
                <a:cs typeface="Calibri (MS) Bold"/>
                <a:sym typeface="Calibri (MS) Bold"/>
              </a:rPr>
              <a:t>Sévignacq et la Vallée du Gabas</a:t>
            </a:r>
          </a:p>
        </p:txBody>
      </p:sp>
      <p:sp>
        <p:nvSpPr>
          <p:cNvPr name="TextBox 38" id="38"/>
          <p:cNvSpPr txBox="true"/>
          <p:nvPr/>
        </p:nvSpPr>
        <p:spPr>
          <a:xfrm rot="0">
            <a:off x="17145000" y="409575"/>
            <a:ext cx="96573" cy="295308"/>
          </a:xfrm>
          <a:prstGeom prst="rect">
            <a:avLst/>
          </a:prstGeom>
        </p:spPr>
        <p:txBody>
          <a:bodyPr anchor="t" rtlCol="false" tIns="0" lIns="0" bIns="0" rIns="0" wrap="none">
            <a:spAutoFit/>
          </a:bodyPr>
          <a:lstStyle/>
          <a:p>
            <a:pPr algn="ctr">
              <a:lnSpc>
                <a:spcPts val="2100"/>
              </a:lnSpc>
              <a:spcBef>
                <a:spcPct val="0"/>
              </a:spcBef>
            </a:pPr>
            <a:r>
              <a:rPr lang="en-US" sz="1500">
                <a:solidFill>
                  <a:srgbClr val="FFFFFF"/>
                </a:solidFill>
                <a:latin typeface="Calibri (MS)"/>
                <a:ea typeface="Calibri (MS)"/>
                <a:cs typeface="Calibri (MS)"/>
                <a:sym typeface="Calibri (MS)"/>
              </a:rPr>
              <a:t>14</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2857500" y="2857500"/>
            <a:ext cx="11430000" cy="11706704"/>
          </a:xfrm>
          <a:custGeom>
            <a:avLst/>
            <a:gdLst/>
            <a:ahLst/>
            <a:cxnLst/>
            <a:rect r="r" b="b" t="t" l="l"/>
            <a:pathLst>
              <a:path h="11706704" w="11430000">
                <a:moveTo>
                  <a:pt x="0" y="0"/>
                </a:moveTo>
                <a:lnTo>
                  <a:pt x="11430000" y="0"/>
                </a:lnTo>
                <a:lnTo>
                  <a:pt x="11430000" y="11706704"/>
                </a:lnTo>
                <a:lnTo>
                  <a:pt x="0" y="11706704"/>
                </a:lnTo>
                <a:lnTo>
                  <a:pt x="0" y="0"/>
                </a:lnTo>
                <a:close/>
              </a:path>
            </a:pathLst>
          </a:custGeom>
          <a:blipFill>
            <a:blip r:embed="rId2">
              <a:alphaModFix amt="30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2382500" y="-2381250"/>
            <a:ext cx="8572500" cy="8780028"/>
          </a:xfrm>
          <a:custGeom>
            <a:avLst/>
            <a:gdLst/>
            <a:ahLst/>
            <a:cxnLst/>
            <a:rect r="r" b="b" t="t" l="l"/>
            <a:pathLst>
              <a:path h="8780028" w="8572500">
                <a:moveTo>
                  <a:pt x="0" y="0"/>
                </a:moveTo>
                <a:lnTo>
                  <a:pt x="8572500" y="0"/>
                </a:lnTo>
                <a:lnTo>
                  <a:pt x="8572500" y="8780028"/>
                </a:lnTo>
                <a:lnTo>
                  <a:pt x="0" y="8780028"/>
                </a:lnTo>
                <a:lnTo>
                  <a:pt x="0" y="0"/>
                </a:lnTo>
                <a:close/>
              </a:path>
            </a:pathLst>
          </a:custGeom>
          <a:blipFill>
            <a:blip r:embed="rId2">
              <a:alphaModFix amt="30000"/>
              <a:extLst>
                <a:ext uri="{96DAC541-7B7A-43D3-8B79-37D633B846F1}">
                  <asvg:svgBlip xmlns:asvg="http://schemas.microsoft.com/office/drawing/2016/SVG/main" r:embed="rId3"/>
                </a:ext>
              </a:extLst>
            </a:blip>
            <a:stretch>
              <a:fillRect l="0" t="0" r="0" b="0"/>
            </a:stretch>
          </a:blipFill>
        </p:spPr>
      </p:sp>
      <p:sp>
        <p:nvSpPr>
          <p:cNvPr name="AutoShape 4" id="4"/>
          <p:cNvSpPr/>
          <p:nvPr/>
        </p:nvSpPr>
        <p:spPr>
          <a:xfrm>
            <a:off x="1428750" y="476250"/>
            <a:ext cx="0" cy="4286250"/>
          </a:xfrm>
          <a:prstGeom prst="line">
            <a:avLst/>
          </a:prstGeom>
          <a:ln cap="flat" w="57150">
            <a:solidFill>
              <a:srgbClr val="D60033"/>
            </a:solidFill>
            <a:prstDash val="solid"/>
            <a:headEnd type="diamond" len="lg" w="lg"/>
            <a:tailEnd type="diamond" len="lg" w="lg"/>
          </a:ln>
        </p:spPr>
      </p:sp>
      <p:sp>
        <p:nvSpPr>
          <p:cNvPr name="Freeform 5" id="5"/>
          <p:cNvSpPr/>
          <p:nvPr/>
        </p:nvSpPr>
        <p:spPr>
          <a:xfrm flipH="false" flipV="false" rot="0">
            <a:off x="16231227" y="8536063"/>
            <a:ext cx="1905000" cy="1520536"/>
          </a:xfrm>
          <a:custGeom>
            <a:avLst/>
            <a:gdLst/>
            <a:ahLst/>
            <a:cxnLst/>
            <a:rect r="r" b="b" t="t" l="l"/>
            <a:pathLst>
              <a:path h="1520536" w="1905000">
                <a:moveTo>
                  <a:pt x="0" y="0"/>
                </a:moveTo>
                <a:lnTo>
                  <a:pt x="1905000" y="0"/>
                </a:lnTo>
                <a:lnTo>
                  <a:pt x="1905000" y="1520537"/>
                </a:lnTo>
                <a:lnTo>
                  <a:pt x="0" y="152053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6" id="6"/>
          <p:cNvGrpSpPr>
            <a:grpSpLocks noChangeAspect="true"/>
          </p:cNvGrpSpPr>
          <p:nvPr/>
        </p:nvGrpSpPr>
        <p:grpSpPr>
          <a:xfrm rot="0">
            <a:off x="2065472" y="476250"/>
            <a:ext cx="6667500" cy="6359563"/>
            <a:chOff x="0" y="0"/>
            <a:chExt cx="6324600" cy="6032500"/>
          </a:xfrm>
        </p:grpSpPr>
        <p:sp>
          <p:nvSpPr>
            <p:cNvPr name="Freeform 7" id="7"/>
            <p:cNvSpPr/>
            <p:nvPr/>
          </p:nvSpPr>
          <p:spPr>
            <a:xfrm flipH="false" flipV="false" rot="0">
              <a:off x="127000" y="127000"/>
              <a:ext cx="2984500" cy="2844800"/>
            </a:xfrm>
            <a:custGeom>
              <a:avLst/>
              <a:gdLst/>
              <a:ahLst/>
              <a:cxnLst/>
              <a:rect r="r" b="b" t="t" l="l"/>
              <a:pathLst>
                <a:path h="2844800" w="2984500">
                  <a:moveTo>
                    <a:pt x="0" y="0"/>
                  </a:moveTo>
                  <a:lnTo>
                    <a:pt x="2984500" y="0"/>
                  </a:lnTo>
                  <a:lnTo>
                    <a:pt x="2984500" y="2844800"/>
                  </a:lnTo>
                  <a:lnTo>
                    <a:pt x="0" y="2844800"/>
                  </a:lnTo>
                  <a:close/>
                </a:path>
              </a:pathLst>
            </a:custGeom>
            <a:blipFill>
              <a:blip r:embed="rId6"/>
              <a:stretch>
                <a:fillRect l="-10368" t="0" r="-10368" b="0"/>
              </a:stretch>
            </a:blipFill>
          </p:spPr>
        </p:sp>
        <p:sp>
          <p:nvSpPr>
            <p:cNvPr name="Freeform 8" id="8"/>
            <p:cNvSpPr/>
            <p:nvPr/>
          </p:nvSpPr>
          <p:spPr>
            <a:xfrm flipH="false" flipV="false" rot="0">
              <a:off x="127000" y="3073400"/>
              <a:ext cx="2984500" cy="2844800"/>
            </a:xfrm>
            <a:custGeom>
              <a:avLst/>
              <a:gdLst/>
              <a:ahLst/>
              <a:cxnLst/>
              <a:rect r="r" b="b" t="t" l="l"/>
              <a:pathLst>
                <a:path h="2844800" w="2984500">
                  <a:moveTo>
                    <a:pt x="0" y="0"/>
                  </a:moveTo>
                  <a:lnTo>
                    <a:pt x="2984500" y="0"/>
                  </a:lnTo>
                  <a:lnTo>
                    <a:pt x="2984500" y="2844800"/>
                  </a:lnTo>
                  <a:lnTo>
                    <a:pt x="0" y="2844800"/>
                  </a:lnTo>
                  <a:close/>
                </a:path>
              </a:pathLst>
            </a:custGeom>
            <a:blipFill>
              <a:blip r:embed="rId7"/>
              <a:stretch>
                <a:fillRect l="0" t="-2455" r="0" b="-2455"/>
              </a:stretch>
            </a:blipFill>
          </p:spPr>
        </p:sp>
        <p:sp>
          <p:nvSpPr>
            <p:cNvPr name="Freeform 9" id="9"/>
            <p:cNvSpPr/>
            <p:nvPr/>
          </p:nvSpPr>
          <p:spPr>
            <a:xfrm flipH="false" flipV="false" rot="0">
              <a:off x="3213100" y="3073400"/>
              <a:ext cx="2984500" cy="2844800"/>
            </a:xfrm>
            <a:custGeom>
              <a:avLst/>
              <a:gdLst/>
              <a:ahLst/>
              <a:cxnLst/>
              <a:rect r="r" b="b" t="t" l="l"/>
              <a:pathLst>
                <a:path h="2844800" w="2984500">
                  <a:moveTo>
                    <a:pt x="0" y="0"/>
                  </a:moveTo>
                  <a:lnTo>
                    <a:pt x="2984500" y="0"/>
                  </a:lnTo>
                  <a:lnTo>
                    <a:pt x="2984500" y="2844800"/>
                  </a:lnTo>
                  <a:lnTo>
                    <a:pt x="0" y="2844800"/>
                  </a:lnTo>
                  <a:close/>
                </a:path>
              </a:pathLst>
            </a:custGeom>
            <a:blipFill>
              <a:blip r:embed="rId8"/>
              <a:stretch>
                <a:fillRect l="0" t="-2455" r="0" b="-2455"/>
              </a:stretch>
            </a:blipFill>
          </p:spPr>
        </p:sp>
        <p:sp>
          <p:nvSpPr>
            <p:cNvPr name="Freeform 10" id="10"/>
            <p:cNvSpPr/>
            <p:nvPr/>
          </p:nvSpPr>
          <p:spPr>
            <a:xfrm flipH="false" flipV="false" rot="0">
              <a:off x="3213100" y="127000"/>
              <a:ext cx="2984500" cy="2844800"/>
            </a:xfrm>
            <a:custGeom>
              <a:avLst/>
              <a:gdLst/>
              <a:ahLst/>
              <a:cxnLst/>
              <a:rect r="r" b="b" t="t" l="l"/>
              <a:pathLst>
                <a:path h="2844800" w="2984500">
                  <a:moveTo>
                    <a:pt x="0" y="0"/>
                  </a:moveTo>
                  <a:lnTo>
                    <a:pt x="2984500" y="0"/>
                  </a:lnTo>
                  <a:lnTo>
                    <a:pt x="2984500" y="2844800"/>
                  </a:lnTo>
                  <a:lnTo>
                    <a:pt x="0" y="2844800"/>
                  </a:lnTo>
                  <a:close/>
                </a:path>
              </a:pathLst>
            </a:custGeom>
            <a:blipFill>
              <a:blip r:embed="rId9"/>
              <a:stretch>
                <a:fillRect l="0" t="-2455" r="0" b="-2455"/>
              </a:stretch>
            </a:blipFill>
          </p:spPr>
        </p:sp>
        <p:sp>
          <p:nvSpPr>
            <p:cNvPr name="Freeform 11" id="11"/>
            <p:cNvSpPr/>
            <p:nvPr/>
          </p:nvSpPr>
          <p:spPr>
            <a:xfrm flipH="false" flipV="false" rot="0">
              <a:off x="0" y="0"/>
              <a:ext cx="6324600" cy="6032500"/>
            </a:xfrm>
            <a:custGeom>
              <a:avLst/>
              <a:gdLst/>
              <a:ahLst/>
              <a:cxnLst/>
              <a:rect r="r" b="b" t="t" l="l"/>
              <a:pathLst>
                <a:path h="6032500" w="6324600">
                  <a:moveTo>
                    <a:pt x="0" y="0"/>
                  </a:moveTo>
                  <a:lnTo>
                    <a:pt x="0" y="6032500"/>
                  </a:lnTo>
                  <a:lnTo>
                    <a:pt x="6324600" y="6032500"/>
                  </a:lnTo>
                  <a:lnTo>
                    <a:pt x="6324600" y="0"/>
                  </a:lnTo>
                  <a:lnTo>
                    <a:pt x="0" y="0"/>
                  </a:lnTo>
                  <a:close/>
                  <a:moveTo>
                    <a:pt x="6197600" y="2971800"/>
                  </a:moveTo>
                  <a:lnTo>
                    <a:pt x="3213100" y="2971800"/>
                  </a:lnTo>
                  <a:lnTo>
                    <a:pt x="3213100" y="127000"/>
                  </a:lnTo>
                  <a:lnTo>
                    <a:pt x="6197600" y="127000"/>
                  </a:lnTo>
                  <a:lnTo>
                    <a:pt x="6197600" y="2971800"/>
                  </a:lnTo>
                  <a:close/>
                  <a:moveTo>
                    <a:pt x="3111500" y="127000"/>
                  </a:moveTo>
                  <a:lnTo>
                    <a:pt x="3111500" y="2971800"/>
                  </a:lnTo>
                  <a:lnTo>
                    <a:pt x="127000" y="2971800"/>
                  </a:lnTo>
                  <a:lnTo>
                    <a:pt x="127000" y="127000"/>
                  </a:lnTo>
                  <a:lnTo>
                    <a:pt x="3111500" y="127000"/>
                  </a:lnTo>
                  <a:close/>
                  <a:moveTo>
                    <a:pt x="127000" y="5905500"/>
                  </a:moveTo>
                  <a:lnTo>
                    <a:pt x="127000" y="3073400"/>
                  </a:lnTo>
                  <a:lnTo>
                    <a:pt x="3111500" y="3073400"/>
                  </a:lnTo>
                  <a:lnTo>
                    <a:pt x="3111500" y="5905500"/>
                  </a:lnTo>
                  <a:lnTo>
                    <a:pt x="127000" y="5905500"/>
                  </a:lnTo>
                  <a:close/>
                  <a:moveTo>
                    <a:pt x="3213100" y="5905500"/>
                  </a:moveTo>
                  <a:lnTo>
                    <a:pt x="3213100" y="3073400"/>
                  </a:lnTo>
                  <a:lnTo>
                    <a:pt x="6197600" y="3073400"/>
                  </a:lnTo>
                  <a:lnTo>
                    <a:pt x="6197600" y="5905500"/>
                  </a:lnTo>
                  <a:lnTo>
                    <a:pt x="3213100" y="5905500"/>
                  </a:lnTo>
                  <a:close/>
                </a:path>
              </a:pathLst>
            </a:custGeom>
            <a:solidFill>
              <a:srgbClr val="001A73"/>
            </a:solidFill>
          </p:spPr>
        </p:sp>
      </p:grpSp>
      <p:grpSp>
        <p:nvGrpSpPr>
          <p:cNvPr name="Group 12" id="12"/>
          <p:cNvGrpSpPr>
            <a:grpSpLocks noChangeAspect="true"/>
          </p:cNvGrpSpPr>
          <p:nvPr/>
        </p:nvGrpSpPr>
        <p:grpSpPr>
          <a:xfrm rot="0">
            <a:off x="9342572" y="3218996"/>
            <a:ext cx="6667500" cy="6359563"/>
            <a:chOff x="0" y="0"/>
            <a:chExt cx="6324600" cy="6032500"/>
          </a:xfrm>
        </p:grpSpPr>
        <p:sp>
          <p:nvSpPr>
            <p:cNvPr name="Freeform 13" id="13"/>
            <p:cNvSpPr/>
            <p:nvPr/>
          </p:nvSpPr>
          <p:spPr>
            <a:xfrm flipH="false" flipV="false" rot="0">
              <a:off x="127000" y="127000"/>
              <a:ext cx="2984500" cy="2844800"/>
            </a:xfrm>
            <a:custGeom>
              <a:avLst/>
              <a:gdLst/>
              <a:ahLst/>
              <a:cxnLst/>
              <a:rect r="r" b="b" t="t" l="l"/>
              <a:pathLst>
                <a:path h="2844800" w="2984500">
                  <a:moveTo>
                    <a:pt x="0" y="0"/>
                  </a:moveTo>
                  <a:lnTo>
                    <a:pt x="2984500" y="0"/>
                  </a:lnTo>
                  <a:lnTo>
                    <a:pt x="2984500" y="2844800"/>
                  </a:lnTo>
                  <a:lnTo>
                    <a:pt x="0" y="2844800"/>
                  </a:lnTo>
                  <a:close/>
                </a:path>
              </a:pathLst>
            </a:custGeom>
            <a:blipFill>
              <a:blip r:embed="rId10"/>
              <a:stretch>
                <a:fillRect l="0" t="-2455" r="0" b="-2455"/>
              </a:stretch>
            </a:blipFill>
          </p:spPr>
        </p:sp>
        <p:sp>
          <p:nvSpPr>
            <p:cNvPr name="Freeform 14" id="14"/>
            <p:cNvSpPr/>
            <p:nvPr/>
          </p:nvSpPr>
          <p:spPr>
            <a:xfrm flipH="false" flipV="false" rot="0">
              <a:off x="127000" y="3073400"/>
              <a:ext cx="2984500" cy="2844800"/>
            </a:xfrm>
            <a:custGeom>
              <a:avLst/>
              <a:gdLst/>
              <a:ahLst/>
              <a:cxnLst/>
              <a:rect r="r" b="b" t="t" l="l"/>
              <a:pathLst>
                <a:path h="2844800" w="2984500">
                  <a:moveTo>
                    <a:pt x="0" y="0"/>
                  </a:moveTo>
                  <a:lnTo>
                    <a:pt x="2984500" y="0"/>
                  </a:lnTo>
                  <a:lnTo>
                    <a:pt x="2984500" y="2844800"/>
                  </a:lnTo>
                  <a:lnTo>
                    <a:pt x="0" y="2844800"/>
                  </a:lnTo>
                  <a:close/>
                </a:path>
              </a:pathLst>
            </a:custGeom>
            <a:blipFill>
              <a:blip r:embed="rId11"/>
              <a:stretch>
                <a:fillRect l="0" t="-2455" r="0" b="-2455"/>
              </a:stretch>
            </a:blipFill>
          </p:spPr>
        </p:sp>
        <p:sp>
          <p:nvSpPr>
            <p:cNvPr name="Freeform 15" id="15"/>
            <p:cNvSpPr/>
            <p:nvPr/>
          </p:nvSpPr>
          <p:spPr>
            <a:xfrm flipH="false" flipV="false" rot="0">
              <a:off x="3213100" y="3073400"/>
              <a:ext cx="2984500" cy="2844800"/>
            </a:xfrm>
            <a:custGeom>
              <a:avLst/>
              <a:gdLst/>
              <a:ahLst/>
              <a:cxnLst/>
              <a:rect r="r" b="b" t="t" l="l"/>
              <a:pathLst>
                <a:path h="2844800" w="2984500">
                  <a:moveTo>
                    <a:pt x="0" y="0"/>
                  </a:moveTo>
                  <a:lnTo>
                    <a:pt x="2984500" y="0"/>
                  </a:lnTo>
                  <a:lnTo>
                    <a:pt x="2984500" y="2844800"/>
                  </a:lnTo>
                  <a:lnTo>
                    <a:pt x="0" y="2844800"/>
                  </a:lnTo>
                  <a:close/>
                </a:path>
              </a:pathLst>
            </a:custGeom>
            <a:blipFill>
              <a:blip r:embed="rId12"/>
              <a:stretch>
                <a:fillRect l="-33430" t="0" r="-33430" b="0"/>
              </a:stretch>
            </a:blipFill>
          </p:spPr>
        </p:sp>
        <p:sp>
          <p:nvSpPr>
            <p:cNvPr name="Freeform 16" id="16"/>
            <p:cNvSpPr/>
            <p:nvPr/>
          </p:nvSpPr>
          <p:spPr>
            <a:xfrm flipH="false" flipV="false" rot="0">
              <a:off x="3213100" y="127000"/>
              <a:ext cx="2984500" cy="2844800"/>
            </a:xfrm>
            <a:custGeom>
              <a:avLst/>
              <a:gdLst/>
              <a:ahLst/>
              <a:cxnLst/>
              <a:rect r="r" b="b" t="t" l="l"/>
              <a:pathLst>
                <a:path h="2844800" w="2984500">
                  <a:moveTo>
                    <a:pt x="0" y="0"/>
                  </a:moveTo>
                  <a:lnTo>
                    <a:pt x="2984500" y="0"/>
                  </a:lnTo>
                  <a:lnTo>
                    <a:pt x="2984500" y="2844800"/>
                  </a:lnTo>
                  <a:lnTo>
                    <a:pt x="0" y="2844800"/>
                  </a:lnTo>
                  <a:close/>
                </a:path>
              </a:pathLst>
            </a:custGeom>
            <a:blipFill>
              <a:blip r:embed="rId13"/>
              <a:stretch>
                <a:fillRect l="0" t="-2455" r="0" b="-2455"/>
              </a:stretch>
            </a:blipFill>
          </p:spPr>
        </p:sp>
        <p:sp>
          <p:nvSpPr>
            <p:cNvPr name="Freeform 17" id="17"/>
            <p:cNvSpPr/>
            <p:nvPr/>
          </p:nvSpPr>
          <p:spPr>
            <a:xfrm flipH="false" flipV="false" rot="0">
              <a:off x="0" y="0"/>
              <a:ext cx="6324600" cy="6032500"/>
            </a:xfrm>
            <a:custGeom>
              <a:avLst/>
              <a:gdLst/>
              <a:ahLst/>
              <a:cxnLst/>
              <a:rect r="r" b="b" t="t" l="l"/>
              <a:pathLst>
                <a:path h="6032500" w="6324600">
                  <a:moveTo>
                    <a:pt x="0" y="0"/>
                  </a:moveTo>
                  <a:lnTo>
                    <a:pt x="0" y="6032500"/>
                  </a:lnTo>
                  <a:lnTo>
                    <a:pt x="6324600" y="6032500"/>
                  </a:lnTo>
                  <a:lnTo>
                    <a:pt x="6324600" y="0"/>
                  </a:lnTo>
                  <a:lnTo>
                    <a:pt x="0" y="0"/>
                  </a:lnTo>
                  <a:close/>
                  <a:moveTo>
                    <a:pt x="6197600" y="2971800"/>
                  </a:moveTo>
                  <a:lnTo>
                    <a:pt x="3213100" y="2971800"/>
                  </a:lnTo>
                  <a:lnTo>
                    <a:pt x="3213100" y="127000"/>
                  </a:lnTo>
                  <a:lnTo>
                    <a:pt x="6197600" y="127000"/>
                  </a:lnTo>
                  <a:lnTo>
                    <a:pt x="6197600" y="2971800"/>
                  </a:lnTo>
                  <a:close/>
                  <a:moveTo>
                    <a:pt x="3111500" y="127000"/>
                  </a:moveTo>
                  <a:lnTo>
                    <a:pt x="3111500" y="2971800"/>
                  </a:lnTo>
                  <a:lnTo>
                    <a:pt x="127000" y="2971800"/>
                  </a:lnTo>
                  <a:lnTo>
                    <a:pt x="127000" y="127000"/>
                  </a:lnTo>
                  <a:lnTo>
                    <a:pt x="3111500" y="127000"/>
                  </a:lnTo>
                  <a:close/>
                  <a:moveTo>
                    <a:pt x="127000" y="5905500"/>
                  </a:moveTo>
                  <a:lnTo>
                    <a:pt x="127000" y="3073400"/>
                  </a:lnTo>
                  <a:lnTo>
                    <a:pt x="3111500" y="3073400"/>
                  </a:lnTo>
                  <a:lnTo>
                    <a:pt x="3111500" y="5905500"/>
                  </a:lnTo>
                  <a:lnTo>
                    <a:pt x="127000" y="5905500"/>
                  </a:lnTo>
                  <a:close/>
                  <a:moveTo>
                    <a:pt x="3213100" y="5905500"/>
                  </a:moveTo>
                  <a:lnTo>
                    <a:pt x="3213100" y="3073400"/>
                  </a:lnTo>
                  <a:lnTo>
                    <a:pt x="6197600" y="3073400"/>
                  </a:lnTo>
                  <a:lnTo>
                    <a:pt x="6197600" y="5905500"/>
                  </a:lnTo>
                  <a:lnTo>
                    <a:pt x="3213100" y="5905500"/>
                  </a:lnTo>
                  <a:close/>
                </a:path>
              </a:pathLst>
            </a:custGeom>
            <a:solidFill>
              <a:srgbClr val="D60033"/>
            </a:solidFill>
          </p:spPr>
        </p:sp>
      </p:grpSp>
      <p:sp>
        <p:nvSpPr>
          <p:cNvPr name="TextBox 18" id="18"/>
          <p:cNvSpPr txBox="true"/>
          <p:nvPr/>
        </p:nvSpPr>
        <p:spPr>
          <a:xfrm rot="-5400000">
            <a:off x="-3616274" y="4444950"/>
            <a:ext cx="8820082" cy="882683"/>
          </a:xfrm>
          <a:prstGeom prst="rect">
            <a:avLst/>
          </a:prstGeom>
        </p:spPr>
        <p:txBody>
          <a:bodyPr anchor="t" rtlCol="false" tIns="0" lIns="0" bIns="0" rIns="0">
            <a:spAutoFit/>
          </a:bodyPr>
          <a:lstStyle/>
          <a:p>
            <a:pPr algn="r">
              <a:lnSpc>
                <a:spcPts val="7000"/>
              </a:lnSpc>
            </a:pPr>
            <a:r>
              <a:rPr lang="en-US" b="true" sz="5000" spc="380">
                <a:solidFill>
                  <a:srgbClr val="001A73"/>
                </a:solidFill>
                <a:latin typeface="Arial Bold"/>
                <a:ea typeface="Arial Bold"/>
                <a:cs typeface="Arial Bold"/>
                <a:sym typeface="Arial Bold"/>
              </a:rPr>
              <a:t>VIE DES ASSOCIATIOINS</a:t>
            </a:r>
          </a:p>
        </p:txBody>
      </p:sp>
      <p:sp>
        <p:nvSpPr>
          <p:cNvPr name="TextBox 19" id="19"/>
          <p:cNvSpPr txBox="true"/>
          <p:nvPr/>
        </p:nvSpPr>
        <p:spPr>
          <a:xfrm rot="0">
            <a:off x="17145000" y="409575"/>
            <a:ext cx="96573" cy="295308"/>
          </a:xfrm>
          <a:prstGeom prst="rect">
            <a:avLst/>
          </a:prstGeom>
        </p:spPr>
        <p:txBody>
          <a:bodyPr anchor="t" rtlCol="false" tIns="0" lIns="0" bIns="0" rIns="0" wrap="none">
            <a:spAutoFit/>
          </a:bodyPr>
          <a:lstStyle/>
          <a:p>
            <a:pPr algn="ctr">
              <a:lnSpc>
                <a:spcPts val="2100"/>
              </a:lnSpc>
              <a:spcBef>
                <a:spcPct val="0"/>
              </a:spcBef>
            </a:pPr>
            <a:r>
              <a:rPr lang="en-US" sz="1500">
                <a:solidFill>
                  <a:srgbClr val="001A73"/>
                </a:solidFill>
                <a:latin typeface="Calibri (MS)"/>
                <a:ea typeface="Calibri (MS)"/>
                <a:cs typeface="Calibri (MS)"/>
                <a:sym typeface="Calibri (MS)"/>
              </a:rPr>
              <a:t>15</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2857500" y="2857500"/>
            <a:ext cx="11430000" cy="11706704"/>
          </a:xfrm>
          <a:custGeom>
            <a:avLst/>
            <a:gdLst/>
            <a:ahLst/>
            <a:cxnLst/>
            <a:rect r="r" b="b" t="t" l="l"/>
            <a:pathLst>
              <a:path h="11706704" w="11430000">
                <a:moveTo>
                  <a:pt x="0" y="0"/>
                </a:moveTo>
                <a:lnTo>
                  <a:pt x="11430000" y="0"/>
                </a:lnTo>
                <a:lnTo>
                  <a:pt x="11430000" y="11706704"/>
                </a:lnTo>
                <a:lnTo>
                  <a:pt x="0" y="11706704"/>
                </a:lnTo>
                <a:lnTo>
                  <a:pt x="0" y="0"/>
                </a:lnTo>
                <a:close/>
              </a:path>
            </a:pathLst>
          </a:custGeom>
          <a:blipFill>
            <a:blip r:embed="rId2">
              <a:alphaModFix amt="30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2382500" y="-2381250"/>
            <a:ext cx="8572500" cy="8780028"/>
          </a:xfrm>
          <a:custGeom>
            <a:avLst/>
            <a:gdLst/>
            <a:ahLst/>
            <a:cxnLst/>
            <a:rect r="r" b="b" t="t" l="l"/>
            <a:pathLst>
              <a:path h="8780028" w="8572500">
                <a:moveTo>
                  <a:pt x="0" y="0"/>
                </a:moveTo>
                <a:lnTo>
                  <a:pt x="8572500" y="0"/>
                </a:lnTo>
                <a:lnTo>
                  <a:pt x="8572500" y="8780028"/>
                </a:lnTo>
                <a:lnTo>
                  <a:pt x="0" y="8780028"/>
                </a:lnTo>
                <a:lnTo>
                  <a:pt x="0" y="0"/>
                </a:lnTo>
                <a:close/>
              </a:path>
            </a:pathLst>
          </a:custGeom>
          <a:blipFill>
            <a:blip r:embed="rId2">
              <a:alphaModFix amt="30000"/>
              <a:extLst>
                <a:ext uri="{96DAC541-7B7A-43D3-8B79-37D633B846F1}">
                  <asvg:svgBlip xmlns:asvg="http://schemas.microsoft.com/office/drawing/2016/SVG/main" r:embed="rId3"/>
                </a:ext>
              </a:extLst>
            </a:blip>
            <a:stretch>
              <a:fillRect l="0" t="0" r="0" b="0"/>
            </a:stretch>
          </a:blipFill>
        </p:spPr>
      </p:sp>
      <p:sp>
        <p:nvSpPr>
          <p:cNvPr name="AutoShape 4" id="4"/>
          <p:cNvSpPr/>
          <p:nvPr/>
        </p:nvSpPr>
        <p:spPr>
          <a:xfrm>
            <a:off x="1428750" y="476250"/>
            <a:ext cx="0" cy="4286250"/>
          </a:xfrm>
          <a:prstGeom prst="line">
            <a:avLst/>
          </a:prstGeom>
          <a:ln cap="flat" w="57150">
            <a:solidFill>
              <a:srgbClr val="D60033"/>
            </a:solidFill>
            <a:prstDash val="solid"/>
            <a:headEnd type="diamond" len="lg" w="lg"/>
            <a:tailEnd type="diamond" len="lg" w="lg"/>
          </a:ln>
        </p:spPr>
      </p:sp>
      <p:sp>
        <p:nvSpPr>
          <p:cNvPr name="Freeform 5" id="5"/>
          <p:cNvSpPr/>
          <p:nvPr/>
        </p:nvSpPr>
        <p:spPr>
          <a:xfrm flipH="false" flipV="false" rot="0">
            <a:off x="16231227" y="8536063"/>
            <a:ext cx="1905000" cy="1520536"/>
          </a:xfrm>
          <a:custGeom>
            <a:avLst/>
            <a:gdLst/>
            <a:ahLst/>
            <a:cxnLst/>
            <a:rect r="r" b="b" t="t" l="l"/>
            <a:pathLst>
              <a:path h="1520536" w="1905000">
                <a:moveTo>
                  <a:pt x="0" y="0"/>
                </a:moveTo>
                <a:lnTo>
                  <a:pt x="1905000" y="0"/>
                </a:lnTo>
                <a:lnTo>
                  <a:pt x="1905000" y="1520537"/>
                </a:lnTo>
                <a:lnTo>
                  <a:pt x="0" y="152053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6" id="6"/>
          <p:cNvGrpSpPr>
            <a:grpSpLocks noChangeAspect="true"/>
          </p:cNvGrpSpPr>
          <p:nvPr/>
        </p:nvGrpSpPr>
        <p:grpSpPr>
          <a:xfrm rot="0">
            <a:off x="2096582" y="476250"/>
            <a:ext cx="6667500" cy="6359563"/>
            <a:chOff x="0" y="0"/>
            <a:chExt cx="6324600" cy="6032500"/>
          </a:xfrm>
        </p:grpSpPr>
        <p:sp>
          <p:nvSpPr>
            <p:cNvPr name="Freeform 7" id="7"/>
            <p:cNvSpPr/>
            <p:nvPr/>
          </p:nvSpPr>
          <p:spPr>
            <a:xfrm flipH="false" flipV="false" rot="0">
              <a:off x="127000" y="127000"/>
              <a:ext cx="2984500" cy="2844800"/>
            </a:xfrm>
            <a:custGeom>
              <a:avLst/>
              <a:gdLst/>
              <a:ahLst/>
              <a:cxnLst/>
              <a:rect r="r" b="b" t="t" l="l"/>
              <a:pathLst>
                <a:path h="2844800" w="2984500">
                  <a:moveTo>
                    <a:pt x="0" y="0"/>
                  </a:moveTo>
                  <a:lnTo>
                    <a:pt x="2984500" y="0"/>
                  </a:lnTo>
                  <a:lnTo>
                    <a:pt x="2984500" y="2844800"/>
                  </a:lnTo>
                  <a:lnTo>
                    <a:pt x="0" y="2844800"/>
                  </a:lnTo>
                  <a:close/>
                </a:path>
              </a:pathLst>
            </a:custGeom>
            <a:blipFill>
              <a:blip r:embed="rId6"/>
              <a:stretch>
                <a:fillRect l="-17303" t="0" r="-17303" b="0"/>
              </a:stretch>
            </a:blipFill>
          </p:spPr>
        </p:sp>
        <p:sp>
          <p:nvSpPr>
            <p:cNvPr name="Freeform 8" id="8"/>
            <p:cNvSpPr/>
            <p:nvPr/>
          </p:nvSpPr>
          <p:spPr>
            <a:xfrm flipH="false" flipV="false" rot="0">
              <a:off x="127000" y="3073400"/>
              <a:ext cx="2984500" cy="2844800"/>
            </a:xfrm>
            <a:custGeom>
              <a:avLst/>
              <a:gdLst/>
              <a:ahLst/>
              <a:cxnLst/>
              <a:rect r="r" b="b" t="t" l="l"/>
              <a:pathLst>
                <a:path h="2844800" w="2984500">
                  <a:moveTo>
                    <a:pt x="0" y="0"/>
                  </a:moveTo>
                  <a:lnTo>
                    <a:pt x="2984500" y="0"/>
                  </a:lnTo>
                  <a:lnTo>
                    <a:pt x="2984500" y="2844800"/>
                  </a:lnTo>
                  <a:lnTo>
                    <a:pt x="0" y="2844800"/>
                  </a:lnTo>
                  <a:close/>
                </a:path>
              </a:pathLst>
            </a:custGeom>
            <a:blipFill>
              <a:blip r:embed="rId7"/>
              <a:stretch>
                <a:fillRect l="0" t="-2455" r="0" b="-2455"/>
              </a:stretch>
            </a:blipFill>
          </p:spPr>
        </p:sp>
        <p:sp>
          <p:nvSpPr>
            <p:cNvPr name="Freeform 9" id="9"/>
            <p:cNvSpPr/>
            <p:nvPr/>
          </p:nvSpPr>
          <p:spPr>
            <a:xfrm flipH="false" flipV="false" rot="0">
              <a:off x="3213100" y="3073400"/>
              <a:ext cx="2984500" cy="2844800"/>
            </a:xfrm>
            <a:custGeom>
              <a:avLst/>
              <a:gdLst/>
              <a:ahLst/>
              <a:cxnLst/>
              <a:rect r="r" b="b" t="t" l="l"/>
              <a:pathLst>
                <a:path h="2844800" w="2984500">
                  <a:moveTo>
                    <a:pt x="0" y="0"/>
                  </a:moveTo>
                  <a:lnTo>
                    <a:pt x="2984500" y="0"/>
                  </a:lnTo>
                  <a:lnTo>
                    <a:pt x="2984500" y="2844800"/>
                  </a:lnTo>
                  <a:lnTo>
                    <a:pt x="0" y="2844800"/>
                  </a:lnTo>
                  <a:close/>
                </a:path>
              </a:pathLst>
            </a:custGeom>
            <a:blipFill>
              <a:blip r:embed="rId8"/>
              <a:stretch>
                <a:fillRect l="0" t="-2455" r="0" b="-2455"/>
              </a:stretch>
            </a:blipFill>
          </p:spPr>
        </p:sp>
        <p:sp>
          <p:nvSpPr>
            <p:cNvPr name="Freeform 10" id="10"/>
            <p:cNvSpPr/>
            <p:nvPr/>
          </p:nvSpPr>
          <p:spPr>
            <a:xfrm flipH="false" flipV="false" rot="0">
              <a:off x="3213100" y="127000"/>
              <a:ext cx="2984500" cy="2844800"/>
            </a:xfrm>
            <a:custGeom>
              <a:avLst/>
              <a:gdLst/>
              <a:ahLst/>
              <a:cxnLst/>
              <a:rect r="r" b="b" t="t" l="l"/>
              <a:pathLst>
                <a:path h="2844800" w="2984500">
                  <a:moveTo>
                    <a:pt x="0" y="0"/>
                  </a:moveTo>
                  <a:lnTo>
                    <a:pt x="2984500" y="0"/>
                  </a:lnTo>
                  <a:lnTo>
                    <a:pt x="2984500" y="2844800"/>
                  </a:lnTo>
                  <a:lnTo>
                    <a:pt x="0" y="2844800"/>
                  </a:lnTo>
                  <a:close/>
                </a:path>
              </a:pathLst>
            </a:custGeom>
            <a:blipFill>
              <a:blip r:embed="rId9"/>
              <a:stretch>
                <a:fillRect l="0" t="-2455" r="0" b="-2455"/>
              </a:stretch>
            </a:blipFill>
          </p:spPr>
        </p:sp>
        <p:sp>
          <p:nvSpPr>
            <p:cNvPr name="Freeform 11" id="11"/>
            <p:cNvSpPr/>
            <p:nvPr/>
          </p:nvSpPr>
          <p:spPr>
            <a:xfrm flipH="false" flipV="false" rot="0">
              <a:off x="0" y="0"/>
              <a:ext cx="6324600" cy="6032500"/>
            </a:xfrm>
            <a:custGeom>
              <a:avLst/>
              <a:gdLst/>
              <a:ahLst/>
              <a:cxnLst/>
              <a:rect r="r" b="b" t="t" l="l"/>
              <a:pathLst>
                <a:path h="6032500" w="6324600">
                  <a:moveTo>
                    <a:pt x="0" y="0"/>
                  </a:moveTo>
                  <a:lnTo>
                    <a:pt x="0" y="6032500"/>
                  </a:lnTo>
                  <a:lnTo>
                    <a:pt x="6324600" y="6032500"/>
                  </a:lnTo>
                  <a:lnTo>
                    <a:pt x="6324600" y="0"/>
                  </a:lnTo>
                  <a:lnTo>
                    <a:pt x="0" y="0"/>
                  </a:lnTo>
                  <a:close/>
                  <a:moveTo>
                    <a:pt x="6197600" y="2971800"/>
                  </a:moveTo>
                  <a:lnTo>
                    <a:pt x="3213100" y="2971800"/>
                  </a:lnTo>
                  <a:lnTo>
                    <a:pt x="3213100" y="127000"/>
                  </a:lnTo>
                  <a:lnTo>
                    <a:pt x="6197600" y="127000"/>
                  </a:lnTo>
                  <a:lnTo>
                    <a:pt x="6197600" y="2971800"/>
                  </a:lnTo>
                  <a:close/>
                  <a:moveTo>
                    <a:pt x="3111500" y="127000"/>
                  </a:moveTo>
                  <a:lnTo>
                    <a:pt x="3111500" y="2971800"/>
                  </a:lnTo>
                  <a:lnTo>
                    <a:pt x="127000" y="2971800"/>
                  </a:lnTo>
                  <a:lnTo>
                    <a:pt x="127000" y="127000"/>
                  </a:lnTo>
                  <a:lnTo>
                    <a:pt x="3111500" y="127000"/>
                  </a:lnTo>
                  <a:close/>
                  <a:moveTo>
                    <a:pt x="127000" y="5905500"/>
                  </a:moveTo>
                  <a:lnTo>
                    <a:pt x="127000" y="3073400"/>
                  </a:lnTo>
                  <a:lnTo>
                    <a:pt x="3111500" y="3073400"/>
                  </a:lnTo>
                  <a:lnTo>
                    <a:pt x="3111500" y="5905500"/>
                  </a:lnTo>
                  <a:lnTo>
                    <a:pt x="127000" y="5905500"/>
                  </a:lnTo>
                  <a:close/>
                  <a:moveTo>
                    <a:pt x="3213100" y="5905500"/>
                  </a:moveTo>
                  <a:lnTo>
                    <a:pt x="3213100" y="3073400"/>
                  </a:lnTo>
                  <a:lnTo>
                    <a:pt x="6197600" y="3073400"/>
                  </a:lnTo>
                  <a:lnTo>
                    <a:pt x="6197600" y="5905500"/>
                  </a:lnTo>
                  <a:lnTo>
                    <a:pt x="3213100" y="5905500"/>
                  </a:lnTo>
                  <a:close/>
                </a:path>
              </a:pathLst>
            </a:custGeom>
            <a:solidFill>
              <a:srgbClr val="001A73"/>
            </a:solidFill>
          </p:spPr>
        </p:sp>
      </p:grpSp>
      <p:grpSp>
        <p:nvGrpSpPr>
          <p:cNvPr name="Group 12" id="12"/>
          <p:cNvGrpSpPr>
            <a:grpSpLocks noChangeAspect="true"/>
          </p:cNvGrpSpPr>
          <p:nvPr/>
        </p:nvGrpSpPr>
        <p:grpSpPr>
          <a:xfrm rot="0">
            <a:off x="9301658" y="3656032"/>
            <a:ext cx="6667500" cy="6359563"/>
            <a:chOff x="0" y="0"/>
            <a:chExt cx="6324600" cy="6032500"/>
          </a:xfrm>
        </p:grpSpPr>
        <p:sp>
          <p:nvSpPr>
            <p:cNvPr name="Freeform 13" id="13"/>
            <p:cNvSpPr/>
            <p:nvPr/>
          </p:nvSpPr>
          <p:spPr>
            <a:xfrm flipH="false" flipV="false" rot="0">
              <a:off x="127000" y="127000"/>
              <a:ext cx="2984500" cy="2844800"/>
            </a:xfrm>
            <a:custGeom>
              <a:avLst/>
              <a:gdLst/>
              <a:ahLst/>
              <a:cxnLst/>
              <a:rect r="r" b="b" t="t" l="l"/>
              <a:pathLst>
                <a:path h="2844800" w="2984500">
                  <a:moveTo>
                    <a:pt x="0" y="0"/>
                  </a:moveTo>
                  <a:lnTo>
                    <a:pt x="2984500" y="0"/>
                  </a:lnTo>
                  <a:lnTo>
                    <a:pt x="2984500" y="2844800"/>
                  </a:lnTo>
                  <a:lnTo>
                    <a:pt x="0" y="2844800"/>
                  </a:lnTo>
                  <a:close/>
                </a:path>
              </a:pathLst>
            </a:custGeom>
            <a:blipFill>
              <a:blip r:embed="rId10"/>
              <a:stretch>
                <a:fillRect l="0" t="-2455" r="0" b="-2455"/>
              </a:stretch>
            </a:blipFill>
          </p:spPr>
        </p:sp>
        <p:sp>
          <p:nvSpPr>
            <p:cNvPr name="Freeform 14" id="14"/>
            <p:cNvSpPr/>
            <p:nvPr/>
          </p:nvSpPr>
          <p:spPr>
            <a:xfrm flipH="false" flipV="false" rot="0">
              <a:off x="127000" y="3073400"/>
              <a:ext cx="2984500" cy="2844800"/>
            </a:xfrm>
            <a:custGeom>
              <a:avLst/>
              <a:gdLst/>
              <a:ahLst/>
              <a:cxnLst/>
              <a:rect r="r" b="b" t="t" l="l"/>
              <a:pathLst>
                <a:path h="2844800" w="2984500">
                  <a:moveTo>
                    <a:pt x="0" y="0"/>
                  </a:moveTo>
                  <a:lnTo>
                    <a:pt x="2984500" y="0"/>
                  </a:lnTo>
                  <a:lnTo>
                    <a:pt x="2984500" y="2844800"/>
                  </a:lnTo>
                  <a:lnTo>
                    <a:pt x="0" y="2844800"/>
                  </a:lnTo>
                  <a:close/>
                </a:path>
              </a:pathLst>
            </a:custGeom>
            <a:blipFill>
              <a:blip r:embed="rId11"/>
              <a:stretch>
                <a:fillRect l="0" t="-2455" r="0" b="-2455"/>
              </a:stretch>
            </a:blipFill>
          </p:spPr>
        </p:sp>
        <p:sp>
          <p:nvSpPr>
            <p:cNvPr name="Freeform 15" id="15"/>
            <p:cNvSpPr/>
            <p:nvPr/>
          </p:nvSpPr>
          <p:spPr>
            <a:xfrm flipH="false" flipV="false" rot="0">
              <a:off x="3213100" y="3073400"/>
              <a:ext cx="2984500" cy="2844800"/>
            </a:xfrm>
            <a:custGeom>
              <a:avLst/>
              <a:gdLst/>
              <a:ahLst/>
              <a:cxnLst/>
              <a:rect r="r" b="b" t="t" l="l"/>
              <a:pathLst>
                <a:path h="2844800" w="2984500">
                  <a:moveTo>
                    <a:pt x="0" y="0"/>
                  </a:moveTo>
                  <a:lnTo>
                    <a:pt x="2984500" y="0"/>
                  </a:lnTo>
                  <a:lnTo>
                    <a:pt x="2984500" y="2844800"/>
                  </a:lnTo>
                  <a:lnTo>
                    <a:pt x="0" y="2844800"/>
                  </a:lnTo>
                  <a:close/>
                </a:path>
              </a:pathLst>
            </a:custGeom>
            <a:blipFill>
              <a:blip r:embed="rId12"/>
              <a:stretch>
                <a:fillRect l="0" t="-2455" r="0" b="-2455"/>
              </a:stretch>
            </a:blipFill>
          </p:spPr>
        </p:sp>
        <p:sp>
          <p:nvSpPr>
            <p:cNvPr name="Freeform 16" id="16"/>
            <p:cNvSpPr/>
            <p:nvPr/>
          </p:nvSpPr>
          <p:spPr>
            <a:xfrm flipH="false" flipV="false" rot="0">
              <a:off x="3213100" y="127000"/>
              <a:ext cx="2984500" cy="2844800"/>
            </a:xfrm>
            <a:custGeom>
              <a:avLst/>
              <a:gdLst/>
              <a:ahLst/>
              <a:cxnLst/>
              <a:rect r="r" b="b" t="t" l="l"/>
              <a:pathLst>
                <a:path h="2844800" w="2984500">
                  <a:moveTo>
                    <a:pt x="0" y="0"/>
                  </a:moveTo>
                  <a:lnTo>
                    <a:pt x="2984500" y="0"/>
                  </a:lnTo>
                  <a:lnTo>
                    <a:pt x="2984500" y="2844800"/>
                  </a:lnTo>
                  <a:lnTo>
                    <a:pt x="0" y="2844800"/>
                  </a:lnTo>
                  <a:close/>
                </a:path>
              </a:pathLst>
            </a:custGeom>
            <a:blipFill>
              <a:blip r:embed="rId13"/>
              <a:stretch>
                <a:fillRect l="0" t="-2455" r="0" b="-2455"/>
              </a:stretch>
            </a:blipFill>
          </p:spPr>
        </p:sp>
        <p:sp>
          <p:nvSpPr>
            <p:cNvPr name="Freeform 17" id="17"/>
            <p:cNvSpPr/>
            <p:nvPr/>
          </p:nvSpPr>
          <p:spPr>
            <a:xfrm flipH="false" flipV="false" rot="0">
              <a:off x="0" y="0"/>
              <a:ext cx="6324600" cy="6032500"/>
            </a:xfrm>
            <a:custGeom>
              <a:avLst/>
              <a:gdLst/>
              <a:ahLst/>
              <a:cxnLst/>
              <a:rect r="r" b="b" t="t" l="l"/>
              <a:pathLst>
                <a:path h="6032500" w="6324600">
                  <a:moveTo>
                    <a:pt x="0" y="0"/>
                  </a:moveTo>
                  <a:lnTo>
                    <a:pt x="0" y="6032500"/>
                  </a:lnTo>
                  <a:lnTo>
                    <a:pt x="6324600" y="6032500"/>
                  </a:lnTo>
                  <a:lnTo>
                    <a:pt x="6324600" y="0"/>
                  </a:lnTo>
                  <a:lnTo>
                    <a:pt x="0" y="0"/>
                  </a:lnTo>
                  <a:close/>
                  <a:moveTo>
                    <a:pt x="6197600" y="2971800"/>
                  </a:moveTo>
                  <a:lnTo>
                    <a:pt x="3213100" y="2971800"/>
                  </a:lnTo>
                  <a:lnTo>
                    <a:pt x="3213100" y="127000"/>
                  </a:lnTo>
                  <a:lnTo>
                    <a:pt x="6197600" y="127000"/>
                  </a:lnTo>
                  <a:lnTo>
                    <a:pt x="6197600" y="2971800"/>
                  </a:lnTo>
                  <a:close/>
                  <a:moveTo>
                    <a:pt x="3111500" y="127000"/>
                  </a:moveTo>
                  <a:lnTo>
                    <a:pt x="3111500" y="2971800"/>
                  </a:lnTo>
                  <a:lnTo>
                    <a:pt x="127000" y="2971800"/>
                  </a:lnTo>
                  <a:lnTo>
                    <a:pt x="127000" y="127000"/>
                  </a:lnTo>
                  <a:lnTo>
                    <a:pt x="3111500" y="127000"/>
                  </a:lnTo>
                  <a:close/>
                  <a:moveTo>
                    <a:pt x="127000" y="5905500"/>
                  </a:moveTo>
                  <a:lnTo>
                    <a:pt x="127000" y="3073400"/>
                  </a:lnTo>
                  <a:lnTo>
                    <a:pt x="3111500" y="3073400"/>
                  </a:lnTo>
                  <a:lnTo>
                    <a:pt x="3111500" y="5905500"/>
                  </a:lnTo>
                  <a:lnTo>
                    <a:pt x="127000" y="5905500"/>
                  </a:lnTo>
                  <a:close/>
                  <a:moveTo>
                    <a:pt x="3213100" y="5905500"/>
                  </a:moveTo>
                  <a:lnTo>
                    <a:pt x="3213100" y="3073400"/>
                  </a:lnTo>
                  <a:lnTo>
                    <a:pt x="6197600" y="3073400"/>
                  </a:lnTo>
                  <a:lnTo>
                    <a:pt x="6197600" y="5905500"/>
                  </a:lnTo>
                  <a:lnTo>
                    <a:pt x="3213100" y="5905500"/>
                  </a:lnTo>
                  <a:close/>
                </a:path>
              </a:pathLst>
            </a:custGeom>
            <a:solidFill>
              <a:srgbClr val="D60033"/>
            </a:solidFill>
          </p:spPr>
        </p:sp>
      </p:grpSp>
      <p:sp>
        <p:nvSpPr>
          <p:cNvPr name="TextBox 18" id="18"/>
          <p:cNvSpPr txBox="true"/>
          <p:nvPr/>
        </p:nvSpPr>
        <p:spPr>
          <a:xfrm rot="-5400000">
            <a:off x="-3616274" y="4444950"/>
            <a:ext cx="8820082" cy="882683"/>
          </a:xfrm>
          <a:prstGeom prst="rect">
            <a:avLst/>
          </a:prstGeom>
        </p:spPr>
        <p:txBody>
          <a:bodyPr anchor="t" rtlCol="false" tIns="0" lIns="0" bIns="0" rIns="0">
            <a:spAutoFit/>
          </a:bodyPr>
          <a:lstStyle/>
          <a:p>
            <a:pPr algn="r">
              <a:lnSpc>
                <a:spcPts val="7000"/>
              </a:lnSpc>
            </a:pPr>
            <a:r>
              <a:rPr lang="en-US" b="true" sz="5000" spc="380">
                <a:solidFill>
                  <a:srgbClr val="001A73"/>
                </a:solidFill>
                <a:latin typeface="Arial Bold"/>
                <a:ea typeface="Arial Bold"/>
                <a:cs typeface="Arial Bold"/>
                <a:sym typeface="Arial Bold"/>
              </a:rPr>
              <a:t>NOS ASSOCIATIOINS</a:t>
            </a:r>
          </a:p>
        </p:txBody>
      </p:sp>
      <p:sp>
        <p:nvSpPr>
          <p:cNvPr name="TextBox 19" id="19"/>
          <p:cNvSpPr txBox="true"/>
          <p:nvPr/>
        </p:nvSpPr>
        <p:spPr>
          <a:xfrm rot="0">
            <a:off x="17145000" y="409575"/>
            <a:ext cx="96573" cy="295308"/>
          </a:xfrm>
          <a:prstGeom prst="rect">
            <a:avLst/>
          </a:prstGeom>
        </p:spPr>
        <p:txBody>
          <a:bodyPr anchor="t" rtlCol="false" tIns="0" lIns="0" bIns="0" rIns="0" wrap="none">
            <a:spAutoFit/>
          </a:bodyPr>
          <a:lstStyle/>
          <a:p>
            <a:pPr algn="ctr">
              <a:lnSpc>
                <a:spcPts val="2100"/>
              </a:lnSpc>
              <a:spcBef>
                <a:spcPct val="0"/>
              </a:spcBef>
            </a:pPr>
            <a:r>
              <a:rPr lang="en-US" sz="1500">
                <a:solidFill>
                  <a:srgbClr val="001A73"/>
                </a:solidFill>
                <a:latin typeface="Calibri (MS)"/>
                <a:ea typeface="Calibri (MS)"/>
                <a:cs typeface="Calibri (MS)"/>
                <a:sym typeface="Calibri (MS)"/>
              </a:rPr>
              <a:t>16</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2857500" y="2857500"/>
            <a:ext cx="11430000" cy="11706704"/>
          </a:xfrm>
          <a:custGeom>
            <a:avLst/>
            <a:gdLst/>
            <a:ahLst/>
            <a:cxnLst/>
            <a:rect r="r" b="b" t="t" l="l"/>
            <a:pathLst>
              <a:path h="11706704" w="11430000">
                <a:moveTo>
                  <a:pt x="0" y="0"/>
                </a:moveTo>
                <a:lnTo>
                  <a:pt x="11430000" y="0"/>
                </a:lnTo>
                <a:lnTo>
                  <a:pt x="11430000" y="11706704"/>
                </a:lnTo>
                <a:lnTo>
                  <a:pt x="0" y="11706704"/>
                </a:lnTo>
                <a:lnTo>
                  <a:pt x="0" y="0"/>
                </a:lnTo>
                <a:close/>
              </a:path>
            </a:pathLst>
          </a:custGeom>
          <a:blipFill>
            <a:blip r:embed="rId2">
              <a:alphaModFix amt="30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2382500" y="-2381250"/>
            <a:ext cx="8572500" cy="8780028"/>
          </a:xfrm>
          <a:custGeom>
            <a:avLst/>
            <a:gdLst/>
            <a:ahLst/>
            <a:cxnLst/>
            <a:rect r="r" b="b" t="t" l="l"/>
            <a:pathLst>
              <a:path h="8780028" w="8572500">
                <a:moveTo>
                  <a:pt x="0" y="0"/>
                </a:moveTo>
                <a:lnTo>
                  <a:pt x="8572500" y="0"/>
                </a:lnTo>
                <a:lnTo>
                  <a:pt x="8572500" y="8780028"/>
                </a:lnTo>
                <a:lnTo>
                  <a:pt x="0" y="8780028"/>
                </a:lnTo>
                <a:lnTo>
                  <a:pt x="0" y="0"/>
                </a:lnTo>
                <a:close/>
              </a:path>
            </a:pathLst>
          </a:custGeom>
          <a:blipFill>
            <a:blip r:embed="rId2">
              <a:alphaModFix amt="30000"/>
              <a:extLst>
                <a:ext uri="{96DAC541-7B7A-43D3-8B79-37D633B846F1}">
                  <asvg:svgBlip xmlns:asvg="http://schemas.microsoft.com/office/drawing/2016/SVG/main" r:embed="rId3"/>
                </a:ext>
              </a:extLst>
            </a:blip>
            <a:stretch>
              <a:fillRect l="0" t="0" r="0" b="0"/>
            </a:stretch>
          </a:blipFill>
        </p:spPr>
      </p:sp>
      <p:sp>
        <p:nvSpPr>
          <p:cNvPr name="AutoShape 4" id="4"/>
          <p:cNvSpPr/>
          <p:nvPr/>
        </p:nvSpPr>
        <p:spPr>
          <a:xfrm>
            <a:off x="1428750" y="476250"/>
            <a:ext cx="0" cy="4286250"/>
          </a:xfrm>
          <a:prstGeom prst="line">
            <a:avLst/>
          </a:prstGeom>
          <a:ln cap="flat" w="57150">
            <a:solidFill>
              <a:srgbClr val="D60033"/>
            </a:solidFill>
            <a:prstDash val="solid"/>
            <a:headEnd type="diamond" len="lg" w="lg"/>
            <a:tailEnd type="diamond" len="lg" w="lg"/>
          </a:ln>
        </p:spPr>
      </p:sp>
      <p:sp>
        <p:nvSpPr>
          <p:cNvPr name="Freeform 5" id="5"/>
          <p:cNvSpPr/>
          <p:nvPr/>
        </p:nvSpPr>
        <p:spPr>
          <a:xfrm flipH="false" flipV="false" rot="0">
            <a:off x="16231227" y="8536063"/>
            <a:ext cx="1905000" cy="1520536"/>
          </a:xfrm>
          <a:custGeom>
            <a:avLst/>
            <a:gdLst/>
            <a:ahLst/>
            <a:cxnLst/>
            <a:rect r="r" b="b" t="t" l="l"/>
            <a:pathLst>
              <a:path h="1520536" w="1905000">
                <a:moveTo>
                  <a:pt x="0" y="0"/>
                </a:moveTo>
                <a:lnTo>
                  <a:pt x="1905000" y="0"/>
                </a:lnTo>
                <a:lnTo>
                  <a:pt x="1905000" y="1520537"/>
                </a:lnTo>
                <a:lnTo>
                  <a:pt x="0" y="152053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6" id="6"/>
          <p:cNvGrpSpPr>
            <a:grpSpLocks noChangeAspect="true"/>
          </p:cNvGrpSpPr>
          <p:nvPr/>
        </p:nvGrpSpPr>
        <p:grpSpPr>
          <a:xfrm rot="0">
            <a:off x="2121019" y="476250"/>
            <a:ext cx="6667500" cy="6359563"/>
            <a:chOff x="0" y="0"/>
            <a:chExt cx="6324600" cy="6032500"/>
          </a:xfrm>
        </p:grpSpPr>
        <p:sp>
          <p:nvSpPr>
            <p:cNvPr name="Freeform 7" id="7"/>
            <p:cNvSpPr/>
            <p:nvPr/>
          </p:nvSpPr>
          <p:spPr>
            <a:xfrm flipH="false" flipV="false" rot="0">
              <a:off x="127000" y="127000"/>
              <a:ext cx="2984500" cy="2844800"/>
            </a:xfrm>
            <a:custGeom>
              <a:avLst/>
              <a:gdLst/>
              <a:ahLst/>
              <a:cxnLst/>
              <a:rect r="r" b="b" t="t" l="l"/>
              <a:pathLst>
                <a:path h="2844800" w="2984500">
                  <a:moveTo>
                    <a:pt x="0" y="0"/>
                  </a:moveTo>
                  <a:lnTo>
                    <a:pt x="2984500" y="0"/>
                  </a:lnTo>
                  <a:lnTo>
                    <a:pt x="2984500" y="2844800"/>
                  </a:lnTo>
                  <a:lnTo>
                    <a:pt x="0" y="2844800"/>
                  </a:lnTo>
                  <a:close/>
                </a:path>
              </a:pathLst>
            </a:custGeom>
            <a:blipFill>
              <a:blip r:embed="rId6"/>
              <a:stretch>
                <a:fillRect l="0" t="-2455" r="0" b="-2455"/>
              </a:stretch>
            </a:blipFill>
          </p:spPr>
        </p:sp>
        <p:sp>
          <p:nvSpPr>
            <p:cNvPr name="Freeform 8" id="8"/>
            <p:cNvSpPr/>
            <p:nvPr/>
          </p:nvSpPr>
          <p:spPr>
            <a:xfrm flipH="false" flipV="false" rot="0">
              <a:off x="127000" y="3073400"/>
              <a:ext cx="2984500" cy="2844800"/>
            </a:xfrm>
            <a:custGeom>
              <a:avLst/>
              <a:gdLst/>
              <a:ahLst/>
              <a:cxnLst/>
              <a:rect r="r" b="b" t="t" l="l"/>
              <a:pathLst>
                <a:path h="2844800" w="2984500">
                  <a:moveTo>
                    <a:pt x="0" y="0"/>
                  </a:moveTo>
                  <a:lnTo>
                    <a:pt x="2984500" y="0"/>
                  </a:lnTo>
                  <a:lnTo>
                    <a:pt x="2984500" y="2844800"/>
                  </a:lnTo>
                  <a:lnTo>
                    <a:pt x="0" y="2844800"/>
                  </a:lnTo>
                  <a:close/>
                </a:path>
              </a:pathLst>
            </a:custGeom>
            <a:blipFill>
              <a:blip r:embed="rId7"/>
              <a:stretch>
                <a:fillRect l="0" t="-2455" r="0" b="-2455"/>
              </a:stretch>
            </a:blipFill>
          </p:spPr>
        </p:sp>
        <p:sp>
          <p:nvSpPr>
            <p:cNvPr name="Freeform 9" id="9"/>
            <p:cNvSpPr/>
            <p:nvPr/>
          </p:nvSpPr>
          <p:spPr>
            <a:xfrm flipH="false" flipV="false" rot="0">
              <a:off x="3213100" y="3073400"/>
              <a:ext cx="2984500" cy="2844800"/>
            </a:xfrm>
            <a:custGeom>
              <a:avLst/>
              <a:gdLst/>
              <a:ahLst/>
              <a:cxnLst/>
              <a:rect r="r" b="b" t="t" l="l"/>
              <a:pathLst>
                <a:path h="2844800" w="2984500">
                  <a:moveTo>
                    <a:pt x="0" y="0"/>
                  </a:moveTo>
                  <a:lnTo>
                    <a:pt x="2984500" y="0"/>
                  </a:lnTo>
                  <a:lnTo>
                    <a:pt x="2984500" y="2844800"/>
                  </a:lnTo>
                  <a:lnTo>
                    <a:pt x="0" y="2844800"/>
                  </a:lnTo>
                  <a:close/>
                </a:path>
              </a:pathLst>
            </a:custGeom>
            <a:blipFill>
              <a:blip r:embed="rId8"/>
              <a:stretch>
                <a:fillRect l="0" t="-2455" r="0" b="-2455"/>
              </a:stretch>
            </a:blipFill>
          </p:spPr>
        </p:sp>
        <p:sp>
          <p:nvSpPr>
            <p:cNvPr name="Freeform 10" id="10"/>
            <p:cNvSpPr/>
            <p:nvPr/>
          </p:nvSpPr>
          <p:spPr>
            <a:xfrm flipH="false" flipV="false" rot="0">
              <a:off x="3213100" y="127000"/>
              <a:ext cx="2984500" cy="2844800"/>
            </a:xfrm>
            <a:custGeom>
              <a:avLst/>
              <a:gdLst/>
              <a:ahLst/>
              <a:cxnLst/>
              <a:rect r="r" b="b" t="t" l="l"/>
              <a:pathLst>
                <a:path h="2844800" w="2984500">
                  <a:moveTo>
                    <a:pt x="0" y="0"/>
                  </a:moveTo>
                  <a:lnTo>
                    <a:pt x="2984500" y="0"/>
                  </a:lnTo>
                  <a:lnTo>
                    <a:pt x="2984500" y="2844800"/>
                  </a:lnTo>
                  <a:lnTo>
                    <a:pt x="0" y="2844800"/>
                  </a:lnTo>
                  <a:close/>
                </a:path>
              </a:pathLst>
            </a:custGeom>
            <a:blipFill>
              <a:blip r:embed="rId9"/>
              <a:stretch>
                <a:fillRect l="0" t="-2455" r="0" b="-2455"/>
              </a:stretch>
            </a:blipFill>
          </p:spPr>
        </p:sp>
        <p:sp>
          <p:nvSpPr>
            <p:cNvPr name="Freeform 11" id="11"/>
            <p:cNvSpPr/>
            <p:nvPr/>
          </p:nvSpPr>
          <p:spPr>
            <a:xfrm flipH="false" flipV="false" rot="0">
              <a:off x="0" y="0"/>
              <a:ext cx="6324600" cy="6032500"/>
            </a:xfrm>
            <a:custGeom>
              <a:avLst/>
              <a:gdLst/>
              <a:ahLst/>
              <a:cxnLst/>
              <a:rect r="r" b="b" t="t" l="l"/>
              <a:pathLst>
                <a:path h="6032500" w="6324600">
                  <a:moveTo>
                    <a:pt x="0" y="0"/>
                  </a:moveTo>
                  <a:lnTo>
                    <a:pt x="0" y="6032500"/>
                  </a:lnTo>
                  <a:lnTo>
                    <a:pt x="6324600" y="6032500"/>
                  </a:lnTo>
                  <a:lnTo>
                    <a:pt x="6324600" y="0"/>
                  </a:lnTo>
                  <a:lnTo>
                    <a:pt x="0" y="0"/>
                  </a:lnTo>
                  <a:close/>
                  <a:moveTo>
                    <a:pt x="6197600" y="2971800"/>
                  </a:moveTo>
                  <a:lnTo>
                    <a:pt x="3213100" y="2971800"/>
                  </a:lnTo>
                  <a:lnTo>
                    <a:pt x="3213100" y="127000"/>
                  </a:lnTo>
                  <a:lnTo>
                    <a:pt x="6197600" y="127000"/>
                  </a:lnTo>
                  <a:lnTo>
                    <a:pt x="6197600" y="2971800"/>
                  </a:lnTo>
                  <a:close/>
                  <a:moveTo>
                    <a:pt x="3111500" y="127000"/>
                  </a:moveTo>
                  <a:lnTo>
                    <a:pt x="3111500" y="2971800"/>
                  </a:lnTo>
                  <a:lnTo>
                    <a:pt x="127000" y="2971800"/>
                  </a:lnTo>
                  <a:lnTo>
                    <a:pt x="127000" y="127000"/>
                  </a:lnTo>
                  <a:lnTo>
                    <a:pt x="3111500" y="127000"/>
                  </a:lnTo>
                  <a:close/>
                  <a:moveTo>
                    <a:pt x="127000" y="5905500"/>
                  </a:moveTo>
                  <a:lnTo>
                    <a:pt x="127000" y="3073400"/>
                  </a:lnTo>
                  <a:lnTo>
                    <a:pt x="3111500" y="3073400"/>
                  </a:lnTo>
                  <a:lnTo>
                    <a:pt x="3111500" y="5905500"/>
                  </a:lnTo>
                  <a:lnTo>
                    <a:pt x="127000" y="5905500"/>
                  </a:lnTo>
                  <a:close/>
                  <a:moveTo>
                    <a:pt x="3213100" y="5905500"/>
                  </a:moveTo>
                  <a:lnTo>
                    <a:pt x="3213100" y="3073400"/>
                  </a:lnTo>
                  <a:lnTo>
                    <a:pt x="6197600" y="3073400"/>
                  </a:lnTo>
                  <a:lnTo>
                    <a:pt x="6197600" y="5905500"/>
                  </a:lnTo>
                  <a:lnTo>
                    <a:pt x="3213100" y="5905500"/>
                  </a:lnTo>
                  <a:close/>
                </a:path>
              </a:pathLst>
            </a:custGeom>
            <a:solidFill>
              <a:srgbClr val="001A73"/>
            </a:solidFill>
          </p:spPr>
        </p:sp>
      </p:grpSp>
      <p:grpSp>
        <p:nvGrpSpPr>
          <p:cNvPr name="Group 12" id="12"/>
          <p:cNvGrpSpPr>
            <a:grpSpLocks noChangeAspect="true"/>
          </p:cNvGrpSpPr>
          <p:nvPr/>
        </p:nvGrpSpPr>
        <p:grpSpPr>
          <a:xfrm rot="0">
            <a:off x="9176123" y="3656032"/>
            <a:ext cx="6667500" cy="6359563"/>
            <a:chOff x="0" y="0"/>
            <a:chExt cx="6324600" cy="6032500"/>
          </a:xfrm>
        </p:grpSpPr>
        <p:sp>
          <p:nvSpPr>
            <p:cNvPr name="Freeform 13" id="13"/>
            <p:cNvSpPr/>
            <p:nvPr/>
          </p:nvSpPr>
          <p:spPr>
            <a:xfrm flipH="false" flipV="false" rot="0">
              <a:off x="127000" y="127000"/>
              <a:ext cx="2984500" cy="2844800"/>
            </a:xfrm>
            <a:custGeom>
              <a:avLst/>
              <a:gdLst/>
              <a:ahLst/>
              <a:cxnLst/>
              <a:rect r="r" b="b" t="t" l="l"/>
              <a:pathLst>
                <a:path h="2844800" w="2984500">
                  <a:moveTo>
                    <a:pt x="0" y="0"/>
                  </a:moveTo>
                  <a:lnTo>
                    <a:pt x="2984500" y="0"/>
                  </a:lnTo>
                  <a:lnTo>
                    <a:pt x="2984500" y="2844800"/>
                  </a:lnTo>
                  <a:lnTo>
                    <a:pt x="0" y="2844800"/>
                  </a:lnTo>
                  <a:close/>
                </a:path>
              </a:pathLst>
            </a:custGeom>
            <a:blipFill>
              <a:blip r:embed="rId10"/>
              <a:stretch>
                <a:fillRect l="0" t="-2455" r="0" b="-2455"/>
              </a:stretch>
            </a:blipFill>
          </p:spPr>
        </p:sp>
        <p:sp>
          <p:nvSpPr>
            <p:cNvPr name="Freeform 14" id="14"/>
            <p:cNvSpPr/>
            <p:nvPr/>
          </p:nvSpPr>
          <p:spPr>
            <a:xfrm flipH="false" flipV="false" rot="0">
              <a:off x="127000" y="3073400"/>
              <a:ext cx="2984500" cy="2844800"/>
            </a:xfrm>
            <a:custGeom>
              <a:avLst/>
              <a:gdLst/>
              <a:ahLst/>
              <a:cxnLst/>
              <a:rect r="r" b="b" t="t" l="l"/>
              <a:pathLst>
                <a:path h="2844800" w="2984500">
                  <a:moveTo>
                    <a:pt x="0" y="0"/>
                  </a:moveTo>
                  <a:lnTo>
                    <a:pt x="2984500" y="0"/>
                  </a:lnTo>
                  <a:lnTo>
                    <a:pt x="2984500" y="2844800"/>
                  </a:lnTo>
                  <a:lnTo>
                    <a:pt x="0" y="2844800"/>
                  </a:lnTo>
                  <a:close/>
                </a:path>
              </a:pathLst>
            </a:custGeom>
            <a:blipFill>
              <a:blip r:embed="rId11"/>
              <a:stretch>
                <a:fillRect l="0" t="-2455" r="0" b="-2455"/>
              </a:stretch>
            </a:blipFill>
          </p:spPr>
        </p:sp>
        <p:sp>
          <p:nvSpPr>
            <p:cNvPr name="Freeform 15" id="15"/>
            <p:cNvSpPr/>
            <p:nvPr/>
          </p:nvSpPr>
          <p:spPr>
            <a:xfrm flipH="false" flipV="false" rot="0">
              <a:off x="3213100" y="3073400"/>
              <a:ext cx="2984500" cy="2844800"/>
            </a:xfrm>
            <a:custGeom>
              <a:avLst/>
              <a:gdLst/>
              <a:ahLst/>
              <a:cxnLst/>
              <a:rect r="r" b="b" t="t" l="l"/>
              <a:pathLst>
                <a:path h="2844800" w="2984500">
                  <a:moveTo>
                    <a:pt x="0" y="0"/>
                  </a:moveTo>
                  <a:lnTo>
                    <a:pt x="2984500" y="0"/>
                  </a:lnTo>
                  <a:lnTo>
                    <a:pt x="2984500" y="2844800"/>
                  </a:lnTo>
                  <a:lnTo>
                    <a:pt x="0" y="2844800"/>
                  </a:lnTo>
                  <a:close/>
                </a:path>
              </a:pathLst>
            </a:custGeom>
            <a:blipFill>
              <a:blip r:embed="rId12"/>
              <a:stretch>
                <a:fillRect l="-10368" t="0" r="-10368" b="0"/>
              </a:stretch>
            </a:blipFill>
          </p:spPr>
        </p:sp>
        <p:sp>
          <p:nvSpPr>
            <p:cNvPr name="Freeform 16" id="16"/>
            <p:cNvSpPr/>
            <p:nvPr/>
          </p:nvSpPr>
          <p:spPr>
            <a:xfrm flipH="false" flipV="false" rot="0">
              <a:off x="3213100" y="127000"/>
              <a:ext cx="2984500" cy="2844800"/>
            </a:xfrm>
            <a:custGeom>
              <a:avLst/>
              <a:gdLst/>
              <a:ahLst/>
              <a:cxnLst/>
              <a:rect r="r" b="b" t="t" l="l"/>
              <a:pathLst>
                <a:path h="2844800" w="2984500">
                  <a:moveTo>
                    <a:pt x="0" y="0"/>
                  </a:moveTo>
                  <a:lnTo>
                    <a:pt x="2984500" y="0"/>
                  </a:lnTo>
                  <a:lnTo>
                    <a:pt x="2984500" y="2844800"/>
                  </a:lnTo>
                  <a:lnTo>
                    <a:pt x="0" y="2844800"/>
                  </a:lnTo>
                  <a:close/>
                </a:path>
              </a:pathLst>
            </a:custGeom>
            <a:blipFill>
              <a:blip r:embed="rId13"/>
              <a:stretch>
                <a:fillRect l="0" t="-2455" r="0" b="-2455"/>
              </a:stretch>
            </a:blipFill>
          </p:spPr>
        </p:sp>
        <p:sp>
          <p:nvSpPr>
            <p:cNvPr name="Freeform 17" id="17"/>
            <p:cNvSpPr/>
            <p:nvPr/>
          </p:nvSpPr>
          <p:spPr>
            <a:xfrm flipH="false" flipV="false" rot="0">
              <a:off x="0" y="0"/>
              <a:ext cx="6324600" cy="6032500"/>
            </a:xfrm>
            <a:custGeom>
              <a:avLst/>
              <a:gdLst/>
              <a:ahLst/>
              <a:cxnLst/>
              <a:rect r="r" b="b" t="t" l="l"/>
              <a:pathLst>
                <a:path h="6032500" w="6324600">
                  <a:moveTo>
                    <a:pt x="0" y="0"/>
                  </a:moveTo>
                  <a:lnTo>
                    <a:pt x="0" y="6032500"/>
                  </a:lnTo>
                  <a:lnTo>
                    <a:pt x="6324600" y="6032500"/>
                  </a:lnTo>
                  <a:lnTo>
                    <a:pt x="6324600" y="0"/>
                  </a:lnTo>
                  <a:lnTo>
                    <a:pt x="0" y="0"/>
                  </a:lnTo>
                  <a:close/>
                  <a:moveTo>
                    <a:pt x="6197600" y="2971800"/>
                  </a:moveTo>
                  <a:lnTo>
                    <a:pt x="3213100" y="2971800"/>
                  </a:lnTo>
                  <a:lnTo>
                    <a:pt x="3213100" y="127000"/>
                  </a:lnTo>
                  <a:lnTo>
                    <a:pt x="6197600" y="127000"/>
                  </a:lnTo>
                  <a:lnTo>
                    <a:pt x="6197600" y="2971800"/>
                  </a:lnTo>
                  <a:close/>
                  <a:moveTo>
                    <a:pt x="3111500" y="127000"/>
                  </a:moveTo>
                  <a:lnTo>
                    <a:pt x="3111500" y="2971800"/>
                  </a:lnTo>
                  <a:lnTo>
                    <a:pt x="127000" y="2971800"/>
                  </a:lnTo>
                  <a:lnTo>
                    <a:pt x="127000" y="127000"/>
                  </a:lnTo>
                  <a:lnTo>
                    <a:pt x="3111500" y="127000"/>
                  </a:lnTo>
                  <a:close/>
                  <a:moveTo>
                    <a:pt x="127000" y="5905500"/>
                  </a:moveTo>
                  <a:lnTo>
                    <a:pt x="127000" y="3073400"/>
                  </a:lnTo>
                  <a:lnTo>
                    <a:pt x="3111500" y="3073400"/>
                  </a:lnTo>
                  <a:lnTo>
                    <a:pt x="3111500" y="5905500"/>
                  </a:lnTo>
                  <a:lnTo>
                    <a:pt x="127000" y="5905500"/>
                  </a:lnTo>
                  <a:close/>
                  <a:moveTo>
                    <a:pt x="3213100" y="5905500"/>
                  </a:moveTo>
                  <a:lnTo>
                    <a:pt x="3213100" y="3073400"/>
                  </a:lnTo>
                  <a:lnTo>
                    <a:pt x="6197600" y="3073400"/>
                  </a:lnTo>
                  <a:lnTo>
                    <a:pt x="6197600" y="5905500"/>
                  </a:lnTo>
                  <a:lnTo>
                    <a:pt x="3213100" y="5905500"/>
                  </a:lnTo>
                  <a:close/>
                </a:path>
              </a:pathLst>
            </a:custGeom>
            <a:solidFill>
              <a:srgbClr val="D60033"/>
            </a:solidFill>
          </p:spPr>
        </p:sp>
      </p:grpSp>
      <p:sp>
        <p:nvSpPr>
          <p:cNvPr name="TextBox 18" id="18"/>
          <p:cNvSpPr txBox="true"/>
          <p:nvPr/>
        </p:nvSpPr>
        <p:spPr>
          <a:xfrm rot="-5400000">
            <a:off x="-3616274" y="4444950"/>
            <a:ext cx="8820082" cy="882683"/>
          </a:xfrm>
          <a:prstGeom prst="rect">
            <a:avLst/>
          </a:prstGeom>
        </p:spPr>
        <p:txBody>
          <a:bodyPr anchor="t" rtlCol="false" tIns="0" lIns="0" bIns="0" rIns="0">
            <a:spAutoFit/>
          </a:bodyPr>
          <a:lstStyle/>
          <a:p>
            <a:pPr algn="r">
              <a:lnSpc>
                <a:spcPts val="7000"/>
              </a:lnSpc>
            </a:pPr>
            <a:r>
              <a:rPr lang="en-US" b="true" sz="5000" spc="380">
                <a:solidFill>
                  <a:srgbClr val="001A73"/>
                </a:solidFill>
                <a:latin typeface="Arial Bold"/>
                <a:ea typeface="Arial Bold"/>
                <a:cs typeface="Arial Bold"/>
                <a:sym typeface="Arial Bold"/>
              </a:rPr>
              <a:t>VIE DES ASSOCIATIOINS</a:t>
            </a:r>
          </a:p>
        </p:txBody>
      </p:sp>
      <p:sp>
        <p:nvSpPr>
          <p:cNvPr name="TextBox 19" id="19"/>
          <p:cNvSpPr txBox="true"/>
          <p:nvPr/>
        </p:nvSpPr>
        <p:spPr>
          <a:xfrm rot="0">
            <a:off x="17145000" y="409575"/>
            <a:ext cx="96573" cy="295308"/>
          </a:xfrm>
          <a:prstGeom prst="rect">
            <a:avLst/>
          </a:prstGeom>
        </p:spPr>
        <p:txBody>
          <a:bodyPr anchor="t" rtlCol="false" tIns="0" lIns="0" bIns="0" rIns="0" wrap="none">
            <a:spAutoFit/>
          </a:bodyPr>
          <a:lstStyle/>
          <a:p>
            <a:pPr algn="ctr">
              <a:lnSpc>
                <a:spcPts val="2100"/>
              </a:lnSpc>
              <a:spcBef>
                <a:spcPct val="0"/>
              </a:spcBef>
            </a:pPr>
            <a:r>
              <a:rPr lang="en-US" sz="1500">
                <a:solidFill>
                  <a:srgbClr val="001A73"/>
                </a:solidFill>
                <a:latin typeface="Calibri (MS)"/>
                <a:ea typeface="Calibri (MS)"/>
                <a:cs typeface="Calibri (MS)"/>
                <a:sym typeface="Calibri (MS)"/>
              </a:rPr>
              <a:t>17</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2857500" y="2857500"/>
            <a:ext cx="11430000" cy="11706704"/>
          </a:xfrm>
          <a:custGeom>
            <a:avLst/>
            <a:gdLst/>
            <a:ahLst/>
            <a:cxnLst/>
            <a:rect r="r" b="b" t="t" l="l"/>
            <a:pathLst>
              <a:path h="11706704" w="11430000">
                <a:moveTo>
                  <a:pt x="0" y="0"/>
                </a:moveTo>
                <a:lnTo>
                  <a:pt x="11430000" y="0"/>
                </a:lnTo>
                <a:lnTo>
                  <a:pt x="11430000" y="11706704"/>
                </a:lnTo>
                <a:lnTo>
                  <a:pt x="0" y="11706704"/>
                </a:lnTo>
                <a:lnTo>
                  <a:pt x="0" y="0"/>
                </a:lnTo>
                <a:close/>
              </a:path>
            </a:pathLst>
          </a:custGeom>
          <a:blipFill>
            <a:blip r:embed="rId2">
              <a:alphaModFix amt="30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2382500" y="-2381250"/>
            <a:ext cx="8572500" cy="8780028"/>
          </a:xfrm>
          <a:custGeom>
            <a:avLst/>
            <a:gdLst/>
            <a:ahLst/>
            <a:cxnLst/>
            <a:rect r="r" b="b" t="t" l="l"/>
            <a:pathLst>
              <a:path h="8780028" w="8572500">
                <a:moveTo>
                  <a:pt x="0" y="0"/>
                </a:moveTo>
                <a:lnTo>
                  <a:pt x="8572500" y="0"/>
                </a:lnTo>
                <a:lnTo>
                  <a:pt x="8572500" y="8780028"/>
                </a:lnTo>
                <a:lnTo>
                  <a:pt x="0" y="8780028"/>
                </a:lnTo>
                <a:lnTo>
                  <a:pt x="0" y="0"/>
                </a:lnTo>
                <a:close/>
              </a:path>
            </a:pathLst>
          </a:custGeom>
          <a:blipFill>
            <a:blip r:embed="rId2">
              <a:alphaModFix amt="30000"/>
              <a:extLst>
                <a:ext uri="{96DAC541-7B7A-43D3-8B79-37D633B846F1}">
                  <asvg:svgBlip xmlns:asvg="http://schemas.microsoft.com/office/drawing/2016/SVG/main" r:embed="rId3"/>
                </a:ext>
              </a:extLst>
            </a:blip>
            <a:stretch>
              <a:fillRect l="0" t="0" r="0" b="0"/>
            </a:stretch>
          </a:blipFill>
        </p:spPr>
      </p:sp>
      <p:sp>
        <p:nvSpPr>
          <p:cNvPr name="AutoShape 4" id="4"/>
          <p:cNvSpPr/>
          <p:nvPr/>
        </p:nvSpPr>
        <p:spPr>
          <a:xfrm>
            <a:off x="1428750" y="476250"/>
            <a:ext cx="0" cy="4286250"/>
          </a:xfrm>
          <a:prstGeom prst="line">
            <a:avLst/>
          </a:prstGeom>
          <a:ln cap="flat" w="57150">
            <a:solidFill>
              <a:srgbClr val="D60033"/>
            </a:solidFill>
            <a:prstDash val="solid"/>
            <a:headEnd type="diamond" len="lg" w="lg"/>
            <a:tailEnd type="diamond" len="lg" w="lg"/>
          </a:ln>
        </p:spPr>
      </p:sp>
      <p:sp>
        <p:nvSpPr>
          <p:cNvPr name="Freeform 5" id="5"/>
          <p:cNvSpPr/>
          <p:nvPr/>
        </p:nvSpPr>
        <p:spPr>
          <a:xfrm flipH="false" flipV="false" rot="0">
            <a:off x="16231227" y="8536063"/>
            <a:ext cx="1905000" cy="1520536"/>
          </a:xfrm>
          <a:custGeom>
            <a:avLst/>
            <a:gdLst/>
            <a:ahLst/>
            <a:cxnLst/>
            <a:rect r="r" b="b" t="t" l="l"/>
            <a:pathLst>
              <a:path h="1520536" w="1905000">
                <a:moveTo>
                  <a:pt x="0" y="0"/>
                </a:moveTo>
                <a:lnTo>
                  <a:pt x="1905000" y="0"/>
                </a:lnTo>
                <a:lnTo>
                  <a:pt x="1905000" y="1520537"/>
                </a:lnTo>
                <a:lnTo>
                  <a:pt x="0" y="152053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6" id="6"/>
          <p:cNvGrpSpPr>
            <a:grpSpLocks noChangeAspect="true"/>
          </p:cNvGrpSpPr>
          <p:nvPr/>
        </p:nvGrpSpPr>
        <p:grpSpPr>
          <a:xfrm rot="0">
            <a:off x="2217402" y="476250"/>
            <a:ext cx="6667500" cy="6359563"/>
            <a:chOff x="0" y="0"/>
            <a:chExt cx="6324600" cy="6032500"/>
          </a:xfrm>
        </p:grpSpPr>
        <p:sp>
          <p:nvSpPr>
            <p:cNvPr name="Freeform 7" id="7"/>
            <p:cNvSpPr/>
            <p:nvPr/>
          </p:nvSpPr>
          <p:spPr>
            <a:xfrm flipH="false" flipV="false" rot="0">
              <a:off x="127000" y="127000"/>
              <a:ext cx="2984500" cy="2844800"/>
            </a:xfrm>
            <a:custGeom>
              <a:avLst/>
              <a:gdLst/>
              <a:ahLst/>
              <a:cxnLst/>
              <a:rect r="r" b="b" t="t" l="l"/>
              <a:pathLst>
                <a:path h="2844800" w="2984500">
                  <a:moveTo>
                    <a:pt x="0" y="0"/>
                  </a:moveTo>
                  <a:lnTo>
                    <a:pt x="2984500" y="0"/>
                  </a:lnTo>
                  <a:lnTo>
                    <a:pt x="2984500" y="2844800"/>
                  </a:lnTo>
                  <a:lnTo>
                    <a:pt x="0" y="2844800"/>
                  </a:lnTo>
                  <a:close/>
                </a:path>
              </a:pathLst>
            </a:custGeom>
            <a:blipFill>
              <a:blip r:embed="rId6"/>
              <a:stretch>
                <a:fillRect l="0" t="-2455" r="0" b="-2455"/>
              </a:stretch>
            </a:blipFill>
          </p:spPr>
        </p:sp>
        <p:sp>
          <p:nvSpPr>
            <p:cNvPr name="Freeform 8" id="8"/>
            <p:cNvSpPr/>
            <p:nvPr/>
          </p:nvSpPr>
          <p:spPr>
            <a:xfrm flipH="false" flipV="false" rot="0">
              <a:off x="127000" y="3073400"/>
              <a:ext cx="2984500" cy="2844800"/>
            </a:xfrm>
            <a:custGeom>
              <a:avLst/>
              <a:gdLst/>
              <a:ahLst/>
              <a:cxnLst/>
              <a:rect r="r" b="b" t="t" l="l"/>
              <a:pathLst>
                <a:path h="2844800" w="2984500">
                  <a:moveTo>
                    <a:pt x="0" y="0"/>
                  </a:moveTo>
                  <a:lnTo>
                    <a:pt x="2984500" y="0"/>
                  </a:lnTo>
                  <a:lnTo>
                    <a:pt x="2984500" y="2844800"/>
                  </a:lnTo>
                  <a:lnTo>
                    <a:pt x="0" y="2844800"/>
                  </a:lnTo>
                  <a:close/>
                </a:path>
              </a:pathLst>
            </a:custGeom>
            <a:blipFill>
              <a:blip r:embed="rId7"/>
              <a:stretch>
                <a:fillRect l="-21534" t="0" r="-21534" b="0"/>
              </a:stretch>
            </a:blipFill>
          </p:spPr>
        </p:sp>
        <p:sp>
          <p:nvSpPr>
            <p:cNvPr name="Freeform 9" id="9"/>
            <p:cNvSpPr/>
            <p:nvPr/>
          </p:nvSpPr>
          <p:spPr>
            <a:xfrm flipH="false" flipV="false" rot="0">
              <a:off x="3213100" y="3073400"/>
              <a:ext cx="2984500" cy="2844800"/>
            </a:xfrm>
            <a:custGeom>
              <a:avLst/>
              <a:gdLst/>
              <a:ahLst/>
              <a:cxnLst/>
              <a:rect r="r" b="b" t="t" l="l"/>
              <a:pathLst>
                <a:path h="2844800" w="2984500">
                  <a:moveTo>
                    <a:pt x="0" y="0"/>
                  </a:moveTo>
                  <a:lnTo>
                    <a:pt x="2984500" y="0"/>
                  </a:lnTo>
                  <a:lnTo>
                    <a:pt x="2984500" y="2844800"/>
                  </a:lnTo>
                  <a:lnTo>
                    <a:pt x="0" y="2844800"/>
                  </a:lnTo>
                  <a:close/>
                </a:path>
              </a:pathLst>
            </a:custGeom>
            <a:blipFill>
              <a:blip r:embed="rId8"/>
              <a:stretch>
                <a:fillRect l="0" t="-2455" r="0" b="-2455"/>
              </a:stretch>
            </a:blipFill>
          </p:spPr>
        </p:sp>
        <p:sp>
          <p:nvSpPr>
            <p:cNvPr name="Freeform 10" id="10"/>
            <p:cNvSpPr/>
            <p:nvPr/>
          </p:nvSpPr>
          <p:spPr>
            <a:xfrm flipH="false" flipV="false" rot="0">
              <a:off x="3213100" y="127000"/>
              <a:ext cx="2984500" cy="2844800"/>
            </a:xfrm>
            <a:custGeom>
              <a:avLst/>
              <a:gdLst/>
              <a:ahLst/>
              <a:cxnLst/>
              <a:rect r="r" b="b" t="t" l="l"/>
              <a:pathLst>
                <a:path h="2844800" w="2984500">
                  <a:moveTo>
                    <a:pt x="0" y="0"/>
                  </a:moveTo>
                  <a:lnTo>
                    <a:pt x="2984500" y="0"/>
                  </a:lnTo>
                  <a:lnTo>
                    <a:pt x="2984500" y="2844800"/>
                  </a:lnTo>
                  <a:lnTo>
                    <a:pt x="0" y="2844800"/>
                  </a:lnTo>
                  <a:close/>
                </a:path>
              </a:pathLst>
            </a:custGeom>
            <a:blipFill>
              <a:blip r:embed="rId9"/>
              <a:stretch>
                <a:fillRect l="0" t="-2455" r="0" b="-2455"/>
              </a:stretch>
            </a:blipFill>
          </p:spPr>
        </p:sp>
        <p:sp>
          <p:nvSpPr>
            <p:cNvPr name="Freeform 11" id="11"/>
            <p:cNvSpPr/>
            <p:nvPr/>
          </p:nvSpPr>
          <p:spPr>
            <a:xfrm flipH="false" flipV="false" rot="0">
              <a:off x="0" y="0"/>
              <a:ext cx="6324600" cy="6032500"/>
            </a:xfrm>
            <a:custGeom>
              <a:avLst/>
              <a:gdLst/>
              <a:ahLst/>
              <a:cxnLst/>
              <a:rect r="r" b="b" t="t" l="l"/>
              <a:pathLst>
                <a:path h="6032500" w="6324600">
                  <a:moveTo>
                    <a:pt x="0" y="0"/>
                  </a:moveTo>
                  <a:lnTo>
                    <a:pt x="0" y="6032500"/>
                  </a:lnTo>
                  <a:lnTo>
                    <a:pt x="6324600" y="6032500"/>
                  </a:lnTo>
                  <a:lnTo>
                    <a:pt x="6324600" y="0"/>
                  </a:lnTo>
                  <a:lnTo>
                    <a:pt x="0" y="0"/>
                  </a:lnTo>
                  <a:close/>
                  <a:moveTo>
                    <a:pt x="6197600" y="2971800"/>
                  </a:moveTo>
                  <a:lnTo>
                    <a:pt x="3213100" y="2971800"/>
                  </a:lnTo>
                  <a:lnTo>
                    <a:pt x="3213100" y="127000"/>
                  </a:lnTo>
                  <a:lnTo>
                    <a:pt x="6197600" y="127000"/>
                  </a:lnTo>
                  <a:lnTo>
                    <a:pt x="6197600" y="2971800"/>
                  </a:lnTo>
                  <a:close/>
                  <a:moveTo>
                    <a:pt x="3111500" y="127000"/>
                  </a:moveTo>
                  <a:lnTo>
                    <a:pt x="3111500" y="2971800"/>
                  </a:lnTo>
                  <a:lnTo>
                    <a:pt x="127000" y="2971800"/>
                  </a:lnTo>
                  <a:lnTo>
                    <a:pt x="127000" y="127000"/>
                  </a:lnTo>
                  <a:lnTo>
                    <a:pt x="3111500" y="127000"/>
                  </a:lnTo>
                  <a:close/>
                  <a:moveTo>
                    <a:pt x="127000" y="5905500"/>
                  </a:moveTo>
                  <a:lnTo>
                    <a:pt x="127000" y="3073400"/>
                  </a:lnTo>
                  <a:lnTo>
                    <a:pt x="3111500" y="3073400"/>
                  </a:lnTo>
                  <a:lnTo>
                    <a:pt x="3111500" y="5905500"/>
                  </a:lnTo>
                  <a:lnTo>
                    <a:pt x="127000" y="5905500"/>
                  </a:lnTo>
                  <a:close/>
                  <a:moveTo>
                    <a:pt x="3213100" y="5905500"/>
                  </a:moveTo>
                  <a:lnTo>
                    <a:pt x="3213100" y="3073400"/>
                  </a:lnTo>
                  <a:lnTo>
                    <a:pt x="6197600" y="3073400"/>
                  </a:lnTo>
                  <a:lnTo>
                    <a:pt x="6197600" y="5905500"/>
                  </a:lnTo>
                  <a:lnTo>
                    <a:pt x="3213100" y="5905500"/>
                  </a:lnTo>
                  <a:close/>
                </a:path>
              </a:pathLst>
            </a:custGeom>
            <a:solidFill>
              <a:srgbClr val="001A73"/>
            </a:solidFill>
          </p:spPr>
        </p:sp>
      </p:grpSp>
      <p:grpSp>
        <p:nvGrpSpPr>
          <p:cNvPr name="Group 12" id="12"/>
          <p:cNvGrpSpPr>
            <a:grpSpLocks noChangeAspect="true"/>
          </p:cNvGrpSpPr>
          <p:nvPr/>
        </p:nvGrpSpPr>
        <p:grpSpPr>
          <a:xfrm rot="0">
            <a:off x="9295622" y="3038038"/>
            <a:ext cx="6667500" cy="6359563"/>
            <a:chOff x="0" y="0"/>
            <a:chExt cx="6324600" cy="6032500"/>
          </a:xfrm>
        </p:grpSpPr>
        <p:sp>
          <p:nvSpPr>
            <p:cNvPr name="Freeform 13" id="13"/>
            <p:cNvSpPr/>
            <p:nvPr/>
          </p:nvSpPr>
          <p:spPr>
            <a:xfrm flipH="false" flipV="false" rot="0">
              <a:off x="127000" y="127000"/>
              <a:ext cx="2984500" cy="2844800"/>
            </a:xfrm>
            <a:custGeom>
              <a:avLst/>
              <a:gdLst/>
              <a:ahLst/>
              <a:cxnLst/>
              <a:rect r="r" b="b" t="t" l="l"/>
              <a:pathLst>
                <a:path h="2844800" w="2984500">
                  <a:moveTo>
                    <a:pt x="0" y="0"/>
                  </a:moveTo>
                  <a:lnTo>
                    <a:pt x="2984500" y="0"/>
                  </a:lnTo>
                  <a:lnTo>
                    <a:pt x="2984500" y="2844800"/>
                  </a:lnTo>
                  <a:lnTo>
                    <a:pt x="0" y="2844800"/>
                  </a:lnTo>
                  <a:close/>
                </a:path>
              </a:pathLst>
            </a:custGeom>
            <a:blipFill>
              <a:blip r:embed="rId10"/>
              <a:stretch>
                <a:fillRect l="-2066" t="0" r="-98078" b="0"/>
              </a:stretch>
            </a:blipFill>
          </p:spPr>
        </p:sp>
        <p:sp>
          <p:nvSpPr>
            <p:cNvPr name="Freeform 14" id="14"/>
            <p:cNvSpPr/>
            <p:nvPr/>
          </p:nvSpPr>
          <p:spPr>
            <a:xfrm flipH="false" flipV="false" rot="0">
              <a:off x="127000" y="3073400"/>
              <a:ext cx="2984500" cy="2844800"/>
            </a:xfrm>
            <a:custGeom>
              <a:avLst/>
              <a:gdLst/>
              <a:ahLst/>
              <a:cxnLst/>
              <a:rect r="r" b="b" t="t" l="l"/>
              <a:pathLst>
                <a:path h="2844800" w="2984500">
                  <a:moveTo>
                    <a:pt x="0" y="0"/>
                  </a:moveTo>
                  <a:lnTo>
                    <a:pt x="2984500" y="0"/>
                  </a:lnTo>
                  <a:lnTo>
                    <a:pt x="2984500" y="2844800"/>
                  </a:lnTo>
                  <a:lnTo>
                    <a:pt x="0" y="2844800"/>
                  </a:lnTo>
                  <a:close/>
                </a:path>
              </a:pathLst>
            </a:custGeom>
            <a:blipFill>
              <a:blip r:embed="rId11"/>
              <a:stretch>
                <a:fillRect l="0" t="-2455" r="0" b="-2455"/>
              </a:stretch>
            </a:blipFill>
          </p:spPr>
        </p:sp>
        <p:sp>
          <p:nvSpPr>
            <p:cNvPr name="Freeform 15" id="15"/>
            <p:cNvSpPr/>
            <p:nvPr/>
          </p:nvSpPr>
          <p:spPr>
            <a:xfrm flipH="false" flipV="false" rot="0">
              <a:off x="3213100" y="3073400"/>
              <a:ext cx="2984500" cy="2844800"/>
            </a:xfrm>
            <a:custGeom>
              <a:avLst/>
              <a:gdLst/>
              <a:ahLst/>
              <a:cxnLst/>
              <a:rect r="r" b="b" t="t" l="l"/>
              <a:pathLst>
                <a:path h="2844800" w="2984500">
                  <a:moveTo>
                    <a:pt x="0" y="0"/>
                  </a:moveTo>
                  <a:lnTo>
                    <a:pt x="2984500" y="0"/>
                  </a:lnTo>
                  <a:lnTo>
                    <a:pt x="2984500" y="2844800"/>
                  </a:lnTo>
                  <a:lnTo>
                    <a:pt x="0" y="2844800"/>
                  </a:lnTo>
                  <a:close/>
                </a:path>
              </a:pathLst>
            </a:custGeom>
            <a:blipFill>
              <a:blip r:embed="rId12"/>
              <a:stretch>
                <a:fillRect l="-10328" t="0" r="-10328" b="0"/>
              </a:stretch>
            </a:blipFill>
          </p:spPr>
        </p:sp>
        <p:sp>
          <p:nvSpPr>
            <p:cNvPr name="Freeform 16" id="16"/>
            <p:cNvSpPr/>
            <p:nvPr/>
          </p:nvSpPr>
          <p:spPr>
            <a:xfrm flipH="false" flipV="false" rot="0">
              <a:off x="3213100" y="127000"/>
              <a:ext cx="2984500" cy="2844800"/>
            </a:xfrm>
            <a:custGeom>
              <a:avLst/>
              <a:gdLst/>
              <a:ahLst/>
              <a:cxnLst/>
              <a:rect r="r" b="b" t="t" l="l"/>
              <a:pathLst>
                <a:path h="2844800" w="2984500">
                  <a:moveTo>
                    <a:pt x="0" y="0"/>
                  </a:moveTo>
                  <a:lnTo>
                    <a:pt x="2984500" y="0"/>
                  </a:lnTo>
                  <a:lnTo>
                    <a:pt x="2984500" y="2844800"/>
                  </a:lnTo>
                  <a:lnTo>
                    <a:pt x="0" y="2844800"/>
                  </a:lnTo>
                  <a:close/>
                </a:path>
              </a:pathLst>
            </a:custGeom>
            <a:blipFill>
              <a:blip r:embed="rId13"/>
              <a:stretch>
                <a:fillRect l="0" t="-2455" r="0" b="-2455"/>
              </a:stretch>
            </a:blipFill>
          </p:spPr>
        </p:sp>
        <p:sp>
          <p:nvSpPr>
            <p:cNvPr name="Freeform 17" id="17"/>
            <p:cNvSpPr/>
            <p:nvPr/>
          </p:nvSpPr>
          <p:spPr>
            <a:xfrm flipH="false" flipV="false" rot="0">
              <a:off x="0" y="0"/>
              <a:ext cx="6324600" cy="6032500"/>
            </a:xfrm>
            <a:custGeom>
              <a:avLst/>
              <a:gdLst/>
              <a:ahLst/>
              <a:cxnLst/>
              <a:rect r="r" b="b" t="t" l="l"/>
              <a:pathLst>
                <a:path h="6032500" w="6324600">
                  <a:moveTo>
                    <a:pt x="0" y="0"/>
                  </a:moveTo>
                  <a:lnTo>
                    <a:pt x="0" y="6032500"/>
                  </a:lnTo>
                  <a:lnTo>
                    <a:pt x="6324600" y="6032500"/>
                  </a:lnTo>
                  <a:lnTo>
                    <a:pt x="6324600" y="0"/>
                  </a:lnTo>
                  <a:lnTo>
                    <a:pt x="0" y="0"/>
                  </a:lnTo>
                  <a:close/>
                  <a:moveTo>
                    <a:pt x="6197600" y="2971800"/>
                  </a:moveTo>
                  <a:lnTo>
                    <a:pt x="3213100" y="2971800"/>
                  </a:lnTo>
                  <a:lnTo>
                    <a:pt x="3213100" y="127000"/>
                  </a:lnTo>
                  <a:lnTo>
                    <a:pt x="6197600" y="127000"/>
                  </a:lnTo>
                  <a:lnTo>
                    <a:pt x="6197600" y="2971800"/>
                  </a:lnTo>
                  <a:close/>
                  <a:moveTo>
                    <a:pt x="3111500" y="127000"/>
                  </a:moveTo>
                  <a:lnTo>
                    <a:pt x="3111500" y="2971800"/>
                  </a:lnTo>
                  <a:lnTo>
                    <a:pt x="127000" y="2971800"/>
                  </a:lnTo>
                  <a:lnTo>
                    <a:pt x="127000" y="127000"/>
                  </a:lnTo>
                  <a:lnTo>
                    <a:pt x="3111500" y="127000"/>
                  </a:lnTo>
                  <a:close/>
                  <a:moveTo>
                    <a:pt x="127000" y="5905500"/>
                  </a:moveTo>
                  <a:lnTo>
                    <a:pt x="127000" y="3073400"/>
                  </a:lnTo>
                  <a:lnTo>
                    <a:pt x="3111500" y="3073400"/>
                  </a:lnTo>
                  <a:lnTo>
                    <a:pt x="3111500" y="5905500"/>
                  </a:lnTo>
                  <a:lnTo>
                    <a:pt x="127000" y="5905500"/>
                  </a:lnTo>
                  <a:close/>
                  <a:moveTo>
                    <a:pt x="3213100" y="5905500"/>
                  </a:moveTo>
                  <a:lnTo>
                    <a:pt x="3213100" y="3073400"/>
                  </a:lnTo>
                  <a:lnTo>
                    <a:pt x="6197600" y="3073400"/>
                  </a:lnTo>
                  <a:lnTo>
                    <a:pt x="6197600" y="5905500"/>
                  </a:lnTo>
                  <a:lnTo>
                    <a:pt x="3213100" y="5905500"/>
                  </a:lnTo>
                  <a:close/>
                </a:path>
              </a:pathLst>
            </a:custGeom>
            <a:solidFill>
              <a:srgbClr val="D60033"/>
            </a:solidFill>
          </p:spPr>
        </p:sp>
      </p:grpSp>
      <p:sp>
        <p:nvSpPr>
          <p:cNvPr name="TextBox 18" id="18"/>
          <p:cNvSpPr txBox="true"/>
          <p:nvPr/>
        </p:nvSpPr>
        <p:spPr>
          <a:xfrm rot="0">
            <a:off x="17145000" y="409575"/>
            <a:ext cx="96573" cy="295308"/>
          </a:xfrm>
          <a:prstGeom prst="rect">
            <a:avLst/>
          </a:prstGeom>
        </p:spPr>
        <p:txBody>
          <a:bodyPr anchor="t" rtlCol="false" tIns="0" lIns="0" bIns="0" rIns="0" wrap="none">
            <a:spAutoFit/>
          </a:bodyPr>
          <a:lstStyle/>
          <a:p>
            <a:pPr algn="ctr">
              <a:lnSpc>
                <a:spcPts val="2100"/>
              </a:lnSpc>
              <a:spcBef>
                <a:spcPct val="0"/>
              </a:spcBef>
            </a:pPr>
            <a:r>
              <a:rPr lang="en-US" sz="1500">
                <a:solidFill>
                  <a:srgbClr val="001A73"/>
                </a:solidFill>
                <a:latin typeface="Calibri (MS)"/>
                <a:ea typeface="Calibri (MS)"/>
                <a:cs typeface="Calibri (MS)"/>
                <a:sym typeface="Calibri (MS)"/>
              </a:rPr>
              <a:t>18</a:t>
            </a:r>
          </a:p>
        </p:txBody>
      </p:sp>
      <p:sp>
        <p:nvSpPr>
          <p:cNvPr name="TextBox 19" id="19"/>
          <p:cNvSpPr txBox="true"/>
          <p:nvPr/>
        </p:nvSpPr>
        <p:spPr>
          <a:xfrm rot="-5400000">
            <a:off x="-3616274" y="4444950"/>
            <a:ext cx="8820082" cy="882683"/>
          </a:xfrm>
          <a:prstGeom prst="rect">
            <a:avLst/>
          </a:prstGeom>
        </p:spPr>
        <p:txBody>
          <a:bodyPr anchor="t" rtlCol="false" tIns="0" lIns="0" bIns="0" rIns="0">
            <a:spAutoFit/>
          </a:bodyPr>
          <a:lstStyle/>
          <a:p>
            <a:pPr algn="r">
              <a:lnSpc>
                <a:spcPts val="7000"/>
              </a:lnSpc>
            </a:pPr>
            <a:r>
              <a:rPr lang="en-US" b="true" sz="5000" spc="380">
                <a:solidFill>
                  <a:srgbClr val="001A73"/>
                </a:solidFill>
                <a:latin typeface="Arial Bold"/>
                <a:ea typeface="Arial Bold"/>
                <a:cs typeface="Arial Bold"/>
                <a:sym typeface="Arial Bold"/>
              </a:rPr>
              <a:t>VIE DES ASSOCIATIOINS</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5400000">
            <a:off x="-2364522" y="3193198"/>
            <a:ext cx="6316579" cy="882683"/>
          </a:xfrm>
          <a:prstGeom prst="rect">
            <a:avLst/>
          </a:prstGeom>
        </p:spPr>
        <p:txBody>
          <a:bodyPr anchor="t" rtlCol="false" tIns="0" lIns="0" bIns="0" rIns="0">
            <a:spAutoFit/>
          </a:bodyPr>
          <a:lstStyle/>
          <a:p>
            <a:pPr algn="r">
              <a:lnSpc>
                <a:spcPts val="7000"/>
              </a:lnSpc>
            </a:pPr>
            <a:r>
              <a:rPr lang="en-US" b="true" sz="5000" spc="380">
                <a:solidFill>
                  <a:srgbClr val="001A73"/>
                </a:solidFill>
                <a:latin typeface="Arial Bold"/>
                <a:ea typeface="Arial Bold"/>
                <a:cs typeface="Arial Bold"/>
                <a:sym typeface="Arial Bold"/>
              </a:rPr>
              <a:t>NOS MISSIONS</a:t>
            </a:r>
          </a:p>
        </p:txBody>
      </p:sp>
      <p:sp>
        <p:nvSpPr>
          <p:cNvPr name="Freeform 3" id="3"/>
          <p:cNvSpPr/>
          <p:nvPr/>
        </p:nvSpPr>
        <p:spPr>
          <a:xfrm flipH="false" flipV="false" rot="0">
            <a:off x="-2857500" y="2857500"/>
            <a:ext cx="11430000" cy="11706704"/>
          </a:xfrm>
          <a:custGeom>
            <a:avLst/>
            <a:gdLst/>
            <a:ahLst/>
            <a:cxnLst/>
            <a:rect r="r" b="b" t="t" l="l"/>
            <a:pathLst>
              <a:path h="11706704" w="11430000">
                <a:moveTo>
                  <a:pt x="0" y="0"/>
                </a:moveTo>
                <a:lnTo>
                  <a:pt x="11430000" y="0"/>
                </a:lnTo>
                <a:lnTo>
                  <a:pt x="11430000" y="11706704"/>
                </a:lnTo>
                <a:lnTo>
                  <a:pt x="0" y="11706704"/>
                </a:lnTo>
                <a:lnTo>
                  <a:pt x="0" y="0"/>
                </a:lnTo>
                <a:close/>
              </a:path>
            </a:pathLst>
          </a:custGeom>
          <a:blipFill>
            <a:blip r:embed="rId2">
              <a:alphaModFix amt="30000"/>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12382500" y="-2381250"/>
            <a:ext cx="8572500" cy="8780028"/>
          </a:xfrm>
          <a:custGeom>
            <a:avLst/>
            <a:gdLst/>
            <a:ahLst/>
            <a:cxnLst/>
            <a:rect r="r" b="b" t="t" l="l"/>
            <a:pathLst>
              <a:path h="8780028" w="8572500">
                <a:moveTo>
                  <a:pt x="0" y="0"/>
                </a:moveTo>
                <a:lnTo>
                  <a:pt x="8572500" y="0"/>
                </a:lnTo>
                <a:lnTo>
                  <a:pt x="8572500" y="8780028"/>
                </a:lnTo>
                <a:lnTo>
                  <a:pt x="0" y="8780028"/>
                </a:lnTo>
                <a:lnTo>
                  <a:pt x="0" y="0"/>
                </a:lnTo>
                <a:close/>
              </a:path>
            </a:pathLst>
          </a:custGeom>
          <a:blipFill>
            <a:blip r:embed="rId2">
              <a:alphaModFix amt="30000"/>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0">
            <a:off x="9186862" y="7212708"/>
            <a:ext cx="7315200" cy="3074292"/>
          </a:xfrm>
          <a:custGeom>
            <a:avLst/>
            <a:gdLst/>
            <a:ahLst/>
            <a:cxnLst/>
            <a:rect r="r" b="b" t="t" l="l"/>
            <a:pathLst>
              <a:path h="3074292" w="7315200">
                <a:moveTo>
                  <a:pt x="0" y="0"/>
                </a:moveTo>
                <a:lnTo>
                  <a:pt x="7315200" y="0"/>
                </a:lnTo>
                <a:lnTo>
                  <a:pt x="7315200" y="3074292"/>
                </a:lnTo>
                <a:lnTo>
                  <a:pt x="0" y="307429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16231227" y="8536063"/>
            <a:ext cx="1905000" cy="1520536"/>
          </a:xfrm>
          <a:custGeom>
            <a:avLst/>
            <a:gdLst/>
            <a:ahLst/>
            <a:cxnLst/>
            <a:rect r="r" b="b" t="t" l="l"/>
            <a:pathLst>
              <a:path h="1520536" w="1905000">
                <a:moveTo>
                  <a:pt x="0" y="0"/>
                </a:moveTo>
                <a:lnTo>
                  <a:pt x="1905000" y="0"/>
                </a:lnTo>
                <a:lnTo>
                  <a:pt x="1905000" y="1520537"/>
                </a:lnTo>
                <a:lnTo>
                  <a:pt x="0" y="152053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7" id="7"/>
          <p:cNvSpPr txBox="true"/>
          <p:nvPr/>
        </p:nvSpPr>
        <p:spPr>
          <a:xfrm rot="0">
            <a:off x="4965453" y="1562100"/>
            <a:ext cx="52692" cy="529590"/>
          </a:xfrm>
          <a:prstGeom prst="rect">
            <a:avLst/>
          </a:prstGeom>
        </p:spPr>
        <p:txBody>
          <a:bodyPr anchor="t" rtlCol="false" tIns="0" lIns="0" bIns="0" rIns="0">
            <a:spAutoFit/>
          </a:bodyPr>
          <a:lstStyle/>
          <a:p>
            <a:pPr algn="l">
              <a:lnSpc>
                <a:spcPts val="4500"/>
              </a:lnSpc>
            </a:pPr>
            <a:r>
              <a:rPr lang="en-US" b="true" sz="1800">
                <a:solidFill>
                  <a:srgbClr val="FE4229"/>
                </a:solidFill>
                <a:latin typeface="Calibri (MS) Bold"/>
                <a:ea typeface="Calibri (MS) Bold"/>
                <a:cs typeface="Calibri (MS) Bold"/>
                <a:sym typeface="Calibri (MS) Bold"/>
              </a:rPr>
              <a:t> </a:t>
            </a:r>
          </a:p>
        </p:txBody>
      </p:sp>
      <p:sp>
        <p:nvSpPr>
          <p:cNvPr name="TextBox 8" id="8"/>
          <p:cNvSpPr txBox="true"/>
          <p:nvPr/>
        </p:nvSpPr>
        <p:spPr>
          <a:xfrm rot="0">
            <a:off x="1918692" y="419100"/>
            <a:ext cx="12351783" cy="1400175"/>
          </a:xfrm>
          <a:prstGeom prst="rect">
            <a:avLst/>
          </a:prstGeom>
        </p:spPr>
        <p:txBody>
          <a:bodyPr anchor="t" rtlCol="false" tIns="0" lIns="0" bIns="0" rIns="0">
            <a:spAutoFit/>
          </a:bodyPr>
          <a:lstStyle/>
          <a:p>
            <a:pPr algn="ctr">
              <a:lnSpc>
                <a:spcPts val="3599"/>
              </a:lnSpc>
            </a:pPr>
            <a:r>
              <a:rPr lang="en-US" b="true" sz="2999">
                <a:solidFill>
                  <a:srgbClr val="FFC600"/>
                </a:solidFill>
                <a:latin typeface="Calibri (MS) Bold"/>
                <a:ea typeface="Calibri (MS) Bold"/>
                <a:cs typeface="Calibri (MS) Bold"/>
                <a:sym typeface="Calibri (MS) Bold"/>
              </a:rPr>
              <a:t>4 missions définies par l’article L211-3 </a:t>
            </a:r>
          </a:p>
          <a:p>
            <a:pPr algn="ctr">
              <a:lnSpc>
                <a:spcPts val="3599"/>
              </a:lnSpc>
            </a:pPr>
            <a:r>
              <a:rPr lang="en-US" b="true" sz="2999">
                <a:solidFill>
                  <a:srgbClr val="FFC600"/>
                </a:solidFill>
                <a:latin typeface="Calibri (MS) Bold"/>
                <a:ea typeface="Calibri (MS) Bold"/>
                <a:cs typeface="Calibri (MS) Bold"/>
                <a:sym typeface="Calibri (MS) Bold"/>
              </a:rPr>
              <a:t>du Code de l’Action Sociale et des Familles (CASF)</a:t>
            </a:r>
          </a:p>
          <a:p>
            <a:pPr algn="ctr">
              <a:lnSpc>
                <a:spcPts val="3599"/>
              </a:lnSpc>
            </a:pPr>
            <a:r>
              <a:rPr lang="en-US" b="true" sz="2999">
                <a:solidFill>
                  <a:srgbClr val="FFC600"/>
                </a:solidFill>
                <a:latin typeface="Calibri (MS) Bold"/>
                <a:ea typeface="Calibri (MS) Bold"/>
                <a:cs typeface="Calibri (MS) Bold"/>
                <a:sym typeface="Calibri (MS) Bold"/>
              </a:rPr>
              <a:t>pour améliorer la vie des familles  </a:t>
            </a:r>
          </a:p>
        </p:txBody>
      </p:sp>
      <p:grpSp>
        <p:nvGrpSpPr>
          <p:cNvPr name="Group 9" id="9"/>
          <p:cNvGrpSpPr/>
          <p:nvPr/>
        </p:nvGrpSpPr>
        <p:grpSpPr>
          <a:xfrm rot="0">
            <a:off x="3142433" y="2091690"/>
            <a:ext cx="11338472" cy="4517174"/>
            <a:chOff x="0" y="0"/>
            <a:chExt cx="15117963" cy="6022899"/>
          </a:xfrm>
        </p:grpSpPr>
        <p:sp>
          <p:nvSpPr>
            <p:cNvPr name="Freeform 10" id="10"/>
            <p:cNvSpPr/>
            <p:nvPr/>
          </p:nvSpPr>
          <p:spPr>
            <a:xfrm flipH="false" flipV="false" rot="0">
              <a:off x="0" y="0"/>
              <a:ext cx="1339436" cy="1371861"/>
            </a:xfrm>
            <a:custGeom>
              <a:avLst/>
              <a:gdLst/>
              <a:ahLst/>
              <a:cxnLst/>
              <a:rect r="r" b="b" t="t" l="l"/>
              <a:pathLst>
                <a:path h="1371861" w="1339436">
                  <a:moveTo>
                    <a:pt x="0" y="0"/>
                  </a:moveTo>
                  <a:lnTo>
                    <a:pt x="1339436" y="0"/>
                  </a:lnTo>
                  <a:lnTo>
                    <a:pt x="1339436" y="1371861"/>
                  </a:lnTo>
                  <a:lnTo>
                    <a:pt x="0" y="137186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1" id="11"/>
            <p:cNvSpPr/>
            <p:nvPr/>
          </p:nvSpPr>
          <p:spPr>
            <a:xfrm flipH="false" flipV="false" rot="0">
              <a:off x="0" y="1639588"/>
              <a:ext cx="1339436" cy="1371861"/>
            </a:xfrm>
            <a:custGeom>
              <a:avLst/>
              <a:gdLst/>
              <a:ahLst/>
              <a:cxnLst/>
              <a:rect r="r" b="b" t="t" l="l"/>
              <a:pathLst>
                <a:path h="1371861" w="1339436">
                  <a:moveTo>
                    <a:pt x="0" y="0"/>
                  </a:moveTo>
                  <a:lnTo>
                    <a:pt x="1339436" y="0"/>
                  </a:lnTo>
                  <a:lnTo>
                    <a:pt x="1339436" y="1371862"/>
                  </a:lnTo>
                  <a:lnTo>
                    <a:pt x="0" y="137186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2" id="12"/>
            <p:cNvSpPr/>
            <p:nvPr/>
          </p:nvSpPr>
          <p:spPr>
            <a:xfrm flipH="false" flipV="false" rot="0">
              <a:off x="0" y="3279176"/>
              <a:ext cx="1339436" cy="1371861"/>
            </a:xfrm>
            <a:custGeom>
              <a:avLst/>
              <a:gdLst/>
              <a:ahLst/>
              <a:cxnLst/>
              <a:rect r="r" b="b" t="t" l="l"/>
              <a:pathLst>
                <a:path h="1371861" w="1339436">
                  <a:moveTo>
                    <a:pt x="0" y="0"/>
                  </a:moveTo>
                  <a:lnTo>
                    <a:pt x="1339436" y="0"/>
                  </a:lnTo>
                  <a:lnTo>
                    <a:pt x="1339436" y="1371862"/>
                  </a:lnTo>
                  <a:lnTo>
                    <a:pt x="0" y="137186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3" id="13"/>
            <p:cNvSpPr/>
            <p:nvPr/>
          </p:nvSpPr>
          <p:spPr>
            <a:xfrm flipH="false" flipV="false" rot="0">
              <a:off x="0" y="4651038"/>
              <a:ext cx="1339436" cy="1371861"/>
            </a:xfrm>
            <a:custGeom>
              <a:avLst/>
              <a:gdLst/>
              <a:ahLst/>
              <a:cxnLst/>
              <a:rect r="r" b="b" t="t" l="l"/>
              <a:pathLst>
                <a:path h="1371861" w="1339436">
                  <a:moveTo>
                    <a:pt x="0" y="0"/>
                  </a:moveTo>
                  <a:lnTo>
                    <a:pt x="1339436" y="0"/>
                  </a:lnTo>
                  <a:lnTo>
                    <a:pt x="1339436" y="1371861"/>
                  </a:lnTo>
                  <a:lnTo>
                    <a:pt x="0" y="137186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14" id="14"/>
            <p:cNvSpPr txBox="true"/>
            <p:nvPr/>
          </p:nvSpPr>
          <p:spPr>
            <a:xfrm rot="0">
              <a:off x="1339436" y="257902"/>
              <a:ext cx="13778528" cy="5656927"/>
            </a:xfrm>
            <a:prstGeom prst="rect">
              <a:avLst/>
            </a:prstGeom>
          </p:spPr>
          <p:txBody>
            <a:bodyPr anchor="t" rtlCol="false" tIns="0" lIns="0" bIns="0" rIns="0">
              <a:spAutoFit/>
            </a:bodyPr>
            <a:lstStyle/>
            <a:p>
              <a:pPr algn="just">
                <a:lnSpc>
                  <a:spcPts val="2794"/>
                </a:lnSpc>
              </a:pPr>
              <a:r>
                <a:rPr lang="en-US" sz="1995" spc="27">
                  <a:solidFill>
                    <a:srgbClr val="001A73"/>
                  </a:solidFill>
                  <a:latin typeface="Calibri (MS)"/>
                  <a:ea typeface="Calibri (MS)"/>
                  <a:cs typeface="Calibri (MS)"/>
                  <a:sym typeface="Calibri (MS)"/>
                </a:rPr>
                <a:t>Donner un avis aux pouvoirs publics sur les questions d’ordre familial et leur proposer des</a:t>
              </a:r>
              <a:r>
                <a:rPr lang="en-US" sz="1995" spc="27">
                  <a:solidFill>
                    <a:srgbClr val="000000"/>
                  </a:solidFill>
                  <a:latin typeface="Calibri (MS)"/>
                  <a:ea typeface="Calibri (MS)"/>
                  <a:cs typeface="Calibri (MS)"/>
                  <a:sym typeface="Calibri (MS)"/>
                </a:rPr>
                <a:t> </a:t>
              </a:r>
              <a:r>
                <a:rPr lang="en-US" sz="1995" spc="27">
                  <a:solidFill>
                    <a:srgbClr val="001A73"/>
                  </a:solidFill>
                  <a:latin typeface="Calibri (MS)"/>
                  <a:ea typeface="Calibri (MS)"/>
                  <a:cs typeface="Calibri (MS)"/>
                  <a:sym typeface="Calibri (MS)"/>
                </a:rPr>
                <a:t>mesures</a:t>
              </a:r>
              <a:r>
                <a:rPr lang="en-US" sz="1995" spc="27">
                  <a:solidFill>
                    <a:srgbClr val="000000"/>
                  </a:solidFill>
                  <a:latin typeface="Calibri (MS)"/>
                  <a:ea typeface="Calibri (MS)"/>
                  <a:cs typeface="Calibri (MS)"/>
                  <a:sym typeface="Calibri (MS)"/>
                </a:rPr>
                <a:t> </a:t>
              </a:r>
              <a:r>
                <a:rPr lang="en-US" sz="1995" spc="27">
                  <a:solidFill>
                    <a:srgbClr val="001A73"/>
                  </a:solidFill>
                  <a:latin typeface="Calibri (MS)"/>
                  <a:ea typeface="Calibri (MS)"/>
                  <a:cs typeface="Calibri (MS)"/>
                  <a:sym typeface="Calibri (MS)"/>
                </a:rPr>
                <a:t>qui</a:t>
              </a:r>
              <a:r>
                <a:rPr lang="en-US" sz="1995" spc="27">
                  <a:solidFill>
                    <a:srgbClr val="000000"/>
                  </a:solidFill>
                  <a:latin typeface="Calibri (MS)"/>
                  <a:ea typeface="Calibri (MS)"/>
                  <a:cs typeface="Calibri (MS)"/>
                  <a:sym typeface="Calibri (MS)"/>
                </a:rPr>
                <a:t> </a:t>
              </a:r>
              <a:r>
                <a:rPr lang="en-US" sz="1995" spc="27">
                  <a:solidFill>
                    <a:srgbClr val="001A73"/>
                  </a:solidFill>
                  <a:latin typeface="Calibri (MS)"/>
                  <a:ea typeface="Calibri (MS)"/>
                  <a:cs typeface="Calibri (MS)"/>
                  <a:sym typeface="Calibri (MS)"/>
                </a:rPr>
                <a:t>paraissent</a:t>
              </a:r>
              <a:r>
                <a:rPr lang="en-US" sz="1995" spc="27">
                  <a:solidFill>
                    <a:srgbClr val="000000"/>
                  </a:solidFill>
                  <a:latin typeface="Calibri (MS)"/>
                  <a:ea typeface="Calibri (MS)"/>
                  <a:cs typeface="Calibri (MS)"/>
                  <a:sym typeface="Calibri (MS)"/>
                </a:rPr>
                <a:t> </a:t>
              </a:r>
              <a:r>
                <a:rPr lang="en-US" sz="1995" spc="27">
                  <a:solidFill>
                    <a:srgbClr val="001A73"/>
                  </a:solidFill>
                  <a:latin typeface="Calibri (MS)"/>
                  <a:ea typeface="Calibri (MS)"/>
                  <a:cs typeface="Calibri (MS)"/>
                  <a:sym typeface="Calibri (MS)"/>
                </a:rPr>
                <a:t>conformes</a:t>
              </a:r>
              <a:r>
                <a:rPr lang="en-US" sz="1995" spc="27">
                  <a:solidFill>
                    <a:srgbClr val="000000"/>
                  </a:solidFill>
                  <a:latin typeface="Calibri (MS)"/>
                  <a:ea typeface="Calibri (MS)"/>
                  <a:cs typeface="Calibri (MS)"/>
                  <a:sym typeface="Calibri (MS)"/>
                </a:rPr>
                <a:t> </a:t>
              </a:r>
              <a:r>
                <a:rPr lang="en-US" sz="1995" spc="27">
                  <a:solidFill>
                    <a:srgbClr val="001A73"/>
                  </a:solidFill>
                  <a:latin typeface="Calibri (MS)"/>
                  <a:ea typeface="Calibri (MS)"/>
                  <a:cs typeface="Calibri (MS)"/>
                  <a:sym typeface="Calibri (MS)"/>
                </a:rPr>
                <a:t>aux</a:t>
              </a:r>
              <a:r>
                <a:rPr lang="en-US" sz="1995" spc="27">
                  <a:solidFill>
                    <a:srgbClr val="000000"/>
                  </a:solidFill>
                  <a:latin typeface="Calibri (MS)"/>
                  <a:ea typeface="Calibri (MS)"/>
                  <a:cs typeface="Calibri (MS)"/>
                  <a:sym typeface="Calibri (MS)"/>
                </a:rPr>
                <a:t> </a:t>
              </a:r>
              <a:r>
                <a:rPr lang="en-US" sz="1995" spc="27">
                  <a:solidFill>
                    <a:srgbClr val="001A73"/>
                  </a:solidFill>
                  <a:latin typeface="Calibri (MS)"/>
                  <a:ea typeface="Calibri (MS)"/>
                  <a:cs typeface="Calibri (MS)"/>
                  <a:sym typeface="Calibri (MS)"/>
                </a:rPr>
                <a:t>intérêts</a:t>
              </a:r>
              <a:r>
                <a:rPr lang="en-US" sz="1995" spc="27">
                  <a:solidFill>
                    <a:srgbClr val="000000"/>
                  </a:solidFill>
                  <a:latin typeface="Calibri (MS)"/>
                  <a:ea typeface="Calibri (MS)"/>
                  <a:cs typeface="Calibri (MS)"/>
                  <a:sym typeface="Calibri (MS)"/>
                </a:rPr>
                <a:t> </a:t>
              </a:r>
              <a:r>
                <a:rPr lang="en-US" sz="1995" spc="27">
                  <a:solidFill>
                    <a:srgbClr val="001A73"/>
                  </a:solidFill>
                  <a:latin typeface="Calibri (MS)"/>
                  <a:ea typeface="Calibri (MS)"/>
                  <a:cs typeface="Calibri (MS)"/>
                  <a:sym typeface="Calibri (MS)"/>
                </a:rPr>
                <a:t>matériels</a:t>
              </a:r>
              <a:r>
                <a:rPr lang="en-US" sz="1995" spc="27">
                  <a:solidFill>
                    <a:srgbClr val="000000"/>
                  </a:solidFill>
                  <a:latin typeface="Calibri (MS)"/>
                  <a:ea typeface="Calibri (MS)"/>
                  <a:cs typeface="Calibri (MS)"/>
                  <a:sym typeface="Calibri (MS)"/>
                </a:rPr>
                <a:t> </a:t>
              </a:r>
              <a:r>
                <a:rPr lang="en-US" sz="1995" spc="27">
                  <a:solidFill>
                    <a:srgbClr val="001A73"/>
                  </a:solidFill>
                  <a:latin typeface="Calibri (MS)"/>
                  <a:ea typeface="Calibri (MS)"/>
                  <a:cs typeface="Calibri (MS)"/>
                  <a:sym typeface="Calibri (MS)"/>
                </a:rPr>
                <a:t>et</a:t>
              </a:r>
              <a:r>
                <a:rPr lang="en-US" sz="1995" spc="27">
                  <a:solidFill>
                    <a:srgbClr val="000000"/>
                  </a:solidFill>
                  <a:latin typeface="Calibri (MS)"/>
                  <a:ea typeface="Calibri (MS)"/>
                  <a:cs typeface="Calibri (MS)"/>
                  <a:sym typeface="Calibri (MS)"/>
                </a:rPr>
                <a:t> </a:t>
              </a:r>
              <a:r>
                <a:rPr lang="en-US" sz="1995" spc="27">
                  <a:solidFill>
                    <a:srgbClr val="001A73"/>
                  </a:solidFill>
                  <a:latin typeface="Calibri (MS)"/>
                  <a:ea typeface="Calibri (MS)"/>
                  <a:cs typeface="Calibri (MS)"/>
                  <a:sym typeface="Calibri (MS)"/>
                </a:rPr>
                <a:t>moraux</a:t>
              </a:r>
              <a:r>
                <a:rPr lang="en-US" sz="1995" spc="27">
                  <a:solidFill>
                    <a:srgbClr val="000000"/>
                  </a:solidFill>
                  <a:latin typeface="Calibri (MS)"/>
                  <a:ea typeface="Calibri (MS)"/>
                  <a:cs typeface="Calibri (MS)"/>
                  <a:sym typeface="Calibri (MS)"/>
                </a:rPr>
                <a:t> </a:t>
              </a:r>
              <a:r>
                <a:rPr lang="en-US" sz="1995" spc="27">
                  <a:solidFill>
                    <a:srgbClr val="001A73"/>
                  </a:solidFill>
                  <a:latin typeface="Calibri (MS)"/>
                  <a:ea typeface="Calibri (MS)"/>
                  <a:cs typeface="Calibri (MS)"/>
                  <a:sym typeface="Calibri (MS)"/>
                </a:rPr>
                <a:t>des</a:t>
              </a:r>
              <a:r>
                <a:rPr lang="en-US" sz="1995" spc="27">
                  <a:solidFill>
                    <a:srgbClr val="000000"/>
                  </a:solidFill>
                  <a:latin typeface="Calibri (MS)"/>
                  <a:ea typeface="Calibri (MS)"/>
                  <a:cs typeface="Calibri (MS)"/>
                  <a:sym typeface="Calibri (MS)"/>
                </a:rPr>
                <a:t> </a:t>
              </a:r>
              <a:r>
                <a:rPr lang="en-US" sz="1995" spc="27">
                  <a:solidFill>
                    <a:srgbClr val="001A73"/>
                  </a:solidFill>
                  <a:latin typeface="Calibri (MS)"/>
                  <a:ea typeface="Calibri (MS)"/>
                  <a:cs typeface="Calibri (MS)"/>
                  <a:sym typeface="Calibri (MS)"/>
                </a:rPr>
                <a:t>familles.</a:t>
              </a:r>
            </a:p>
            <a:p>
              <a:pPr algn="just">
                <a:lnSpc>
                  <a:spcPts val="2794"/>
                </a:lnSpc>
              </a:pPr>
            </a:p>
            <a:p>
              <a:pPr algn="just">
                <a:lnSpc>
                  <a:spcPts val="2794"/>
                </a:lnSpc>
              </a:pPr>
              <a:r>
                <a:rPr lang="en-US" sz="1995" spc="27">
                  <a:solidFill>
                    <a:srgbClr val="001A73"/>
                  </a:solidFill>
                  <a:latin typeface="Calibri (MS)"/>
                  <a:ea typeface="Calibri (MS)"/>
                  <a:cs typeface="Calibri (MS)"/>
                  <a:sym typeface="Calibri (MS)"/>
                </a:rPr>
                <a:t>Représenter officiellement auprès des pouvoirs publics l’ensemble des familles et, notamment, désigner ou proposer les représentants des familles aux divers conseils, assemblées ou autres organismes institués par l’Etat, le département et la commune.</a:t>
              </a:r>
            </a:p>
            <a:p>
              <a:pPr algn="just">
                <a:lnSpc>
                  <a:spcPts val="2794"/>
                </a:lnSpc>
              </a:pPr>
            </a:p>
            <a:p>
              <a:pPr algn="just">
                <a:lnSpc>
                  <a:spcPts val="2794"/>
                </a:lnSpc>
              </a:pPr>
              <a:r>
                <a:rPr lang="en-US" sz="1995" spc="27">
                  <a:solidFill>
                    <a:srgbClr val="001A73"/>
                  </a:solidFill>
                  <a:latin typeface="Calibri (MS)"/>
                  <a:ea typeface="Calibri (MS)"/>
                  <a:cs typeface="Calibri (MS)"/>
                  <a:sym typeface="Calibri (MS)"/>
                </a:rPr>
                <a:t>Gérer tout service d’intérêt familial dont les pouvoirs publics estiment devoir lui confier </a:t>
              </a:r>
            </a:p>
            <a:p>
              <a:pPr algn="just">
                <a:lnSpc>
                  <a:spcPts val="2794"/>
                </a:lnSpc>
              </a:pPr>
              <a:r>
                <a:rPr lang="en-US" sz="1995" spc="27">
                  <a:solidFill>
                    <a:srgbClr val="001A73"/>
                  </a:solidFill>
                  <a:latin typeface="Calibri (MS)"/>
                  <a:ea typeface="Calibri (MS)"/>
                  <a:cs typeface="Calibri (MS)"/>
                  <a:sym typeface="Calibri (MS)"/>
                </a:rPr>
                <a:t>la charge.</a:t>
              </a:r>
            </a:p>
            <a:p>
              <a:pPr algn="just">
                <a:lnSpc>
                  <a:spcPts val="2794"/>
                </a:lnSpc>
              </a:pPr>
            </a:p>
            <a:p>
              <a:pPr algn="just">
                <a:lnSpc>
                  <a:spcPts val="2794"/>
                </a:lnSpc>
              </a:pPr>
              <a:r>
                <a:rPr lang="en-US" sz="1995" spc="27">
                  <a:solidFill>
                    <a:srgbClr val="001A73"/>
                  </a:solidFill>
                  <a:latin typeface="Calibri (MS)"/>
                  <a:ea typeface="Calibri (MS)"/>
                  <a:cs typeface="Calibri (MS)"/>
                  <a:sym typeface="Calibri (MS)"/>
                </a:rPr>
                <a:t>Exercer devant toutes les juridictions, l’action civile relativement aux faits de nature à nuire aux intérêts matériels et moraux des familles.</a:t>
              </a:r>
            </a:p>
          </p:txBody>
        </p:sp>
      </p:grpSp>
      <p:sp>
        <p:nvSpPr>
          <p:cNvPr name="TextBox 15" id="15"/>
          <p:cNvSpPr txBox="true"/>
          <p:nvPr/>
        </p:nvSpPr>
        <p:spPr>
          <a:xfrm rot="0">
            <a:off x="17145000" y="390525"/>
            <a:ext cx="133668" cy="394715"/>
          </a:xfrm>
          <a:prstGeom prst="rect">
            <a:avLst/>
          </a:prstGeom>
        </p:spPr>
        <p:txBody>
          <a:bodyPr anchor="t" rtlCol="false" tIns="0" lIns="0" bIns="0" rIns="0" wrap="none">
            <a:spAutoFit/>
          </a:bodyPr>
          <a:lstStyle/>
          <a:p>
            <a:pPr algn="ctr">
              <a:lnSpc>
                <a:spcPts val="2904"/>
              </a:lnSpc>
              <a:spcBef>
                <a:spcPct val="0"/>
              </a:spcBef>
            </a:pPr>
            <a:r>
              <a:rPr lang="en-US" sz="2074">
                <a:solidFill>
                  <a:srgbClr val="000000"/>
                </a:solidFill>
                <a:latin typeface="Calibri (MS)"/>
                <a:ea typeface="Calibri (MS)"/>
                <a:cs typeface="Calibri (MS)"/>
                <a:sym typeface="Calibri (MS)"/>
              </a:rPr>
              <a:t>19</a:t>
            </a:r>
          </a:p>
        </p:txBody>
      </p:sp>
      <p:sp>
        <p:nvSpPr>
          <p:cNvPr name="AutoShape 16" id="16"/>
          <p:cNvSpPr/>
          <p:nvPr/>
        </p:nvSpPr>
        <p:spPr>
          <a:xfrm>
            <a:off x="1428750" y="476250"/>
            <a:ext cx="0" cy="4286250"/>
          </a:xfrm>
          <a:prstGeom prst="line">
            <a:avLst/>
          </a:prstGeom>
          <a:ln cap="flat" w="57150">
            <a:solidFill>
              <a:srgbClr val="FFC600"/>
            </a:solidFill>
            <a:prstDash val="solid"/>
            <a:headEnd type="diamond" len="lg" w="lg"/>
            <a:tailEnd type="diamond" len="lg" w="lg"/>
          </a:ln>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2519881" y="-4588228"/>
            <a:ext cx="26778281" cy="18759059"/>
            <a:chOff x="0" y="0"/>
            <a:chExt cx="35704374" cy="25012079"/>
          </a:xfrm>
        </p:grpSpPr>
        <p:grpSp>
          <p:nvGrpSpPr>
            <p:cNvPr name="Group 3" id="3"/>
            <p:cNvGrpSpPr/>
            <p:nvPr/>
          </p:nvGrpSpPr>
          <p:grpSpPr>
            <a:xfrm rot="0">
              <a:off x="16152555" y="6117638"/>
              <a:ext cx="12239600" cy="13716000"/>
              <a:chOff x="0" y="0"/>
              <a:chExt cx="2417699" cy="2709333"/>
            </a:xfrm>
          </p:grpSpPr>
          <p:sp>
            <p:nvSpPr>
              <p:cNvPr name="Freeform 4" id="4"/>
              <p:cNvSpPr/>
              <p:nvPr/>
            </p:nvSpPr>
            <p:spPr>
              <a:xfrm flipH="false" flipV="false" rot="0">
                <a:off x="0" y="0"/>
                <a:ext cx="2417699" cy="2709333"/>
              </a:xfrm>
              <a:custGeom>
                <a:avLst/>
                <a:gdLst/>
                <a:ahLst/>
                <a:cxnLst/>
                <a:rect r="r" b="b" t="t" l="l"/>
                <a:pathLst>
                  <a:path h="2709333" w="2417699">
                    <a:moveTo>
                      <a:pt x="30361" y="0"/>
                    </a:moveTo>
                    <a:lnTo>
                      <a:pt x="2387337" y="0"/>
                    </a:lnTo>
                    <a:cubicBezTo>
                      <a:pt x="2404105" y="0"/>
                      <a:pt x="2417699" y="13593"/>
                      <a:pt x="2417699" y="30361"/>
                    </a:cubicBezTo>
                    <a:lnTo>
                      <a:pt x="2417699" y="2678972"/>
                    </a:lnTo>
                    <a:cubicBezTo>
                      <a:pt x="2417699" y="2695740"/>
                      <a:pt x="2404105" y="2709333"/>
                      <a:pt x="2387337" y="2709333"/>
                    </a:cubicBezTo>
                    <a:lnTo>
                      <a:pt x="30361" y="2709333"/>
                    </a:lnTo>
                    <a:cubicBezTo>
                      <a:pt x="13593" y="2709333"/>
                      <a:pt x="0" y="2695740"/>
                      <a:pt x="0" y="2678972"/>
                    </a:cubicBezTo>
                    <a:lnTo>
                      <a:pt x="0" y="30361"/>
                    </a:lnTo>
                    <a:cubicBezTo>
                      <a:pt x="0" y="13593"/>
                      <a:pt x="13593" y="0"/>
                      <a:pt x="30361" y="0"/>
                    </a:cubicBezTo>
                    <a:close/>
                  </a:path>
                </a:pathLst>
              </a:custGeom>
              <a:solidFill>
                <a:srgbClr val="00BF6F">
                  <a:alpha val="29804"/>
                </a:srgbClr>
              </a:solidFill>
            </p:spPr>
          </p:sp>
          <p:sp>
            <p:nvSpPr>
              <p:cNvPr name="TextBox 5" id="5"/>
              <p:cNvSpPr txBox="true"/>
              <p:nvPr/>
            </p:nvSpPr>
            <p:spPr>
              <a:xfrm>
                <a:off x="0" y="-76200"/>
                <a:ext cx="2417699" cy="2785533"/>
              </a:xfrm>
              <a:prstGeom prst="rect">
                <a:avLst/>
              </a:prstGeom>
            </p:spPr>
            <p:txBody>
              <a:bodyPr anchor="ctr" rtlCol="false" tIns="50800" lIns="50800" bIns="50800" rIns="50800"/>
              <a:lstStyle/>
              <a:p>
                <a:pPr algn="ctr">
                  <a:lnSpc>
                    <a:spcPts val="2659"/>
                  </a:lnSpc>
                </a:pPr>
              </a:p>
            </p:txBody>
          </p:sp>
        </p:grpSp>
        <p:sp>
          <p:nvSpPr>
            <p:cNvPr name="Freeform 6" id="6"/>
            <p:cNvSpPr/>
            <p:nvPr/>
          </p:nvSpPr>
          <p:spPr>
            <a:xfrm flipH="false" flipV="false" rot="0">
              <a:off x="0" y="1705896"/>
              <a:ext cx="20335373" cy="20827663"/>
            </a:xfrm>
            <a:custGeom>
              <a:avLst/>
              <a:gdLst/>
              <a:ahLst/>
              <a:cxnLst/>
              <a:rect r="r" b="b" t="t" l="l"/>
              <a:pathLst>
                <a:path h="20827663" w="20335373">
                  <a:moveTo>
                    <a:pt x="0" y="0"/>
                  </a:moveTo>
                  <a:lnTo>
                    <a:pt x="20335373" y="0"/>
                  </a:lnTo>
                  <a:lnTo>
                    <a:pt x="20335373" y="20827663"/>
                  </a:lnTo>
                  <a:lnTo>
                    <a:pt x="0" y="20827663"/>
                  </a:lnTo>
                  <a:lnTo>
                    <a:pt x="0" y="0"/>
                  </a:lnTo>
                  <a:close/>
                </a:path>
              </a:pathLst>
            </a:custGeom>
            <a:blipFill>
              <a:blip r:embed="rId2">
                <a:alphaModFix amt="39000"/>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false" flipV="false" rot="0">
              <a:off x="21079936" y="0"/>
              <a:ext cx="14624439" cy="14978475"/>
            </a:xfrm>
            <a:custGeom>
              <a:avLst/>
              <a:gdLst/>
              <a:ahLst/>
              <a:cxnLst/>
              <a:rect r="r" b="b" t="t" l="l"/>
              <a:pathLst>
                <a:path h="14978475" w="14624439">
                  <a:moveTo>
                    <a:pt x="0" y="0"/>
                  </a:moveTo>
                  <a:lnTo>
                    <a:pt x="14624438" y="0"/>
                  </a:lnTo>
                  <a:lnTo>
                    <a:pt x="14624438" y="14978475"/>
                  </a:lnTo>
                  <a:lnTo>
                    <a:pt x="0" y="14978475"/>
                  </a:lnTo>
                  <a:lnTo>
                    <a:pt x="0" y="0"/>
                  </a:lnTo>
                  <a:close/>
                </a:path>
              </a:pathLst>
            </a:custGeom>
            <a:blipFill>
              <a:blip r:embed="rId4">
                <a:alphaModFix amt="50000"/>
                <a:extLst>
                  <a:ext uri="{96DAC541-7B7A-43D3-8B79-37D633B846F1}">
                    <asvg:svgBlip xmlns:asvg="http://schemas.microsoft.com/office/drawing/2016/SVG/main" r:embed="rId5"/>
                  </a:ext>
                </a:extLst>
              </a:blip>
              <a:stretch>
                <a:fillRect l="0" t="0" r="0" b="0"/>
              </a:stretch>
            </a:blipFill>
          </p:spPr>
        </p:sp>
        <p:sp>
          <p:nvSpPr>
            <p:cNvPr name="Freeform 8" id="8"/>
            <p:cNvSpPr/>
            <p:nvPr/>
          </p:nvSpPr>
          <p:spPr>
            <a:xfrm flipH="false" flipV="false" rot="0">
              <a:off x="3681089" y="16475299"/>
              <a:ext cx="2239980" cy="3358338"/>
            </a:xfrm>
            <a:custGeom>
              <a:avLst/>
              <a:gdLst/>
              <a:ahLst/>
              <a:cxnLst/>
              <a:rect r="r" b="b" t="t" l="l"/>
              <a:pathLst>
                <a:path h="3358338" w="2239980">
                  <a:moveTo>
                    <a:pt x="0" y="0"/>
                  </a:moveTo>
                  <a:lnTo>
                    <a:pt x="2239980" y="0"/>
                  </a:lnTo>
                  <a:lnTo>
                    <a:pt x="2239980" y="3358339"/>
                  </a:lnTo>
                  <a:lnTo>
                    <a:pt x="0" y="3358339"/>
                  </a:lnTo>
                  <a:lnTo>
                    <a:pt x="0" y="0"/>
                  </a:lnTo>
                  <a:close/>
                </a:path>
              </a:pathLst>
            </a:custGeom>
            <a:blipFill>
              <a:blip r:embed="rId6"/>
              <a:stretch>
                <a:fillRect l="0" t="0" r="0" b="0"/>
              </a:stretch>
            </a:blipFill>
          </p:spPr>
        </p:sp>
        <p:sp>
          <p:nvSpPr>
            <p:cNvPr name="AutoShape 9" id="9"/>
            <p:cNvSpPr/>
            <p:nvPr/>
          </p:nvSpPr>
          <p:spPr>
            <a:xfrm>
              <a:off x="16968178" y="6651098"/>
              <a:ext cx="0" cy="8986062"/>
            </a:xfrm>
            <a:prstGeom prst="line">
              <a:avLst/>
            </a:prstGeom>
            <a:ln cap="flat" w="76200">
              <a:solidFill>
                <a:srgbClr val="FFFFFF"/>
              </a:solidFill>
              <a:prstDash val="solid"/>
              <a:headEnd type="diamond" len="lg" w="lg"/>
              <a:tailEnd type="diamond" len="lg" w="lg"/>
            </a:ln>
          </p:spPr>
        </p:sp>
        <p:sp>
          <p:nvSpPr>
            <p:cNvPr name="Freeform 10" id="10"/>
            <p:cNvSpPr/>
            <p:nvPr/>
          </p:nvSpPr>
          <p:spPr>
            <a:xfrm flipH="false" flipV="false" rot="0">
              <a:off x="16214891" y="14734750"/>
              <a:ext cx="6839429" cy="10277329"/>
            </a:xfrm>
            <a:custGeom>
              <a:avLst/>
              <a:gdLst/>
              <a:ahLst/>
              <a:cxnLst/>
              <a:rect r="r" b="b" t="t" l="l"/>
              <a:pathLst>
                <a:path h="10277329" w="6839429">
                  <a:moveTo>
                    <a:pt x="0" y="0"/>
                  </a:moveTo>
                  <a:lnTo>
                    <a:pt x="6839430" y="0"/>
                  </a:lnTo>
                  <a:lnTo>
                    <a:pt x="6839430" y="10277329"/>
                  </a:lnTo>
                  <a:lnTo>
                    <a:pt x="0" y="10277329"/>
                  </a:lnTo>
                  <a:lnTo>
                    <a:pt x="0" y="0"/>
                  </a:lnTo>
                  <a:close/>
                </a:path>
              </a:pathLst>
            </a:custGeom>
            <a:blipFill>
              <a:blip r:embed="rId7">
                <a:alphaModFix amt="70000"/>
                <a:extLst>
                  <a:ext uri="{96DAC541-7B7A-43D3-8B79-37D633B846F1}">
                    <asvg:svgBlip xmlns:asvg="http://schemas.microsoft.com/office/drawing/2016/SVG/main" r:embed="rId8"/>
                  </a:ext>
                </a:extLst>
              </a:blip>
              <a:stretch>
                <a:fillRect l="-49138" t="-1652" r="0" b="0"/>
              </a:stretch>
            </a:blipFill>
          </p:spPr>
        </p:sp>
        <p:sp>
          <p:nvSpPr>
            <p:cNvPr name="TextBox 11" id="11"/>
            <p:cNvSpPr txBox="true"/>
            <p:nvPr/>
          </p:nvSpPr>
          <p:spPr>
            <a:xfrm rot="0">
              <a:off x="17471317" y="6498698"/>
              <a:ext cx="9067671" cy="11116734"/>
            </a:xfrm>
            <a:prstGeom prst="rect">
              <a:avLst/>
            </a:prstGeom>
          </p:spPr>
          <p:txBody>
            <a:bodyPr anchor="t" rtlCol="false" tIns="0" lIns="0" bIns="0" rIns="0">
              <a:spAutoFit/>
            </a:bodyPr>
            <a:lstStyle/>
            <a:p>
              <a:pPr algn="just">
                <a:lnSpc>
                  <a:spcPts val="4759"/>
                </a:lnSpc>
              </a:pPr>
              <a:r>
                <a:rPr lang="en-US" sz="2799" b="true">
                  <a:solidFill>
                    <a:srgbClr val="001A73">
                      <a:alpha val="80000"/>
                    </a:srgbClr>
                  </a:solidFill>
                  <a:latin typeface="Arial Bold"/>
                  <a:ea typeface="Arial Bold"/>
                  <a:cs typeface="Arial Bold"/>
                  <a:sym typeface="Arial Bold"/>
                </a:rPr>
                <a:t>Mot de la Présidente</a:t>
              </a:r>
            </a:p>
            <a:p>
              <a:pPr algn="just" marL="604519" indent="-302260" lvl="1">
                <a:lnSpc>
                  <a:spcPts val="4759"/>
                </a:lnSpc>
                <a:buFont typeface="Arial"/>
                <a:buChar char="•"/>
              </a:pPr>
              <a:r>
                <a:rPr lang="en-US" b="true" sz="2799">
                  <a:solidFill>
                    <a:srgbClr val="00BF6F">
                      <a:alpha val="80000"/>
                    </a:srgbClr>
                  </a:solidFill>
                  <a:latin typeface="Arial Bold"/>
                  <a:ea typeface="Arial Bold"/>
                  <a:cs typeface="Arial Bold"/>
                  <a:sym typeface="Arial Bold"/>
                </a:rPr>
                <a:t>Rapport Moral et d’Orientation</a:t>
              </a:r>
            </a:p>
            <a:p>
              <a:pPr algn="just">
                <a:lnSpc>
                  <a:spcPts val="4759"/>
                </a:lnSpc>
              </a:pPr>
              <a:r>
                <a:rPr lang="en-US" sz="2799" b="true">
                  <a:solidFill>
                    <a:srgbClr val="001A73">
                      <a:alpha val="80000"/>
                    </a:srgbClr>
                  </a:solidFill>
                  <a:latin typeface="Arial Bold"/>
                  <a:ea typeface="Arial Bold"/>
                  <a:cs typeface="Arial Bold"/>
                  <a:sym typeface="Arial Bold"/>
                </a:rPr>
                <a:t>L’Udaf 64 en bref</a:t>
              </a:r>
            </a:p>
            <a:p>
              <a:pPr algn="just">
                <a:lnSpc>
                  <a:spcPts val="4759"/>
                </a:lnSpc>
              </a:pPr>
              <a:r>
                <a:rPr lang="en-US" sz="2799" b="true">
                  <a:solidFill>
                    <a:srgbClr val="001A73">
                      <a:alpha val="80000"/>
                    </a:srgbClr>
                  </a:solidFill>
                  <a:latin typeface="Arial Bold"/>
                  <a:ea typeface="Arial Bold"/>
                  <a:cs typeface="Arial Bold"/>
                  <a:sym typeface="Arial Bold"/>
                </a:rPr>
                <a:t>Organigrammes</a:t>
              </a:r>
            </a:p>
            <a:p>
              <a:pPr algn="just" marL="604519" indent="-302260" lvl="1">
                <a:lnSpc>
                  <a:spcPts val="4759"/>
                </a:lnSpc>
                <a:buFont typeface="Arial"/>
                <a:buChar char="•"/>
              </a:pPr>
              <a:r>
                <a:rPr lang="en-US" b="true" sz="2799">
                  <a:solidFill>
                    <a:srgbClr val="00BF6F">
                      <a:alpha val="80000"/>
                    </a:srgbClr>
                  </a:solidFill>
                  <a:latin typeface="Arial Bold"/>
                  <a:ea typeface="Arial Bold"/>
                  <a:cs typeface="Arial Bold"/>
                  <a:sym typeface="Arial Bold"/>
                </a:rPr>
                <a:t>La Gouvernance</a:t>
              </a:r>
            </a:p>
            <a:p>
              <a:pPr algn="just" marL="604519" indent="-302260" lvl="1">
                <a:lnSpc>
                  <a:spcPts val="4759"/>
                </a:lnSpc>
                <a:buFont typeface="Arial"/>
                <a:buChar char="•"/>
              </a:pPr>
              <a:r>
                <a:rPr lang="en-US" b="true" sz="2799">
                  <a:solidFill>
                    <a:srgbClr val="00BF6F">
                      <a:alpha val="80000"/>
                    </a:srgbClr>
                  </a:solidFill>
                  <a:latin typeface="Arial Bold"/>
                  <a:ea typeface="Arial Bold"/>
                  <a:cs typeface="Arial Bold"/>
                  <a:sym typeface="Arial Bold"/>
                </a:rPr>
                <a:t>Les Services</a:t>
              </a:r>
            </a:p>
            <a:p>
              <a:pPr algn="just">
                <a:lnSpc>
                  <a:spcPts val="4759"/>
                </a:lnSpc>
              </a:pPr>
              <a:r>
                <a:rPr lang="en-US" sz="2799" b="true">
                  <a:solidFill>
                    <a:srgbClr val="001A73">
                      <a:alpha val="80000"/>
                    </a:srgbClr>
                  </a:solidFill>
                  <a:latin typeface="Arial Bold"/>
                  <a:ea typeface="Arial Bold"/>
                  <a:cs typeface="Arial Bold"/>
                  <a:sym typeface="Arial Bold"/>
                </a:rPr>
                <a:t>Nos Associations</a:t>
              </a:r>
            </a:p>
            <a:p>
              <a:pPr algn="just" marL="604519" indent="-302260" lvl="1">
                <a:lnSpc>
                  <a:spcPts val="4759"/>
                </a:lnSpc>
                <a:buFont typeface="Arial"/>
                <a:buChar char="•"/>
              </a:pPr>
              <a:r>
                <a:rPr lang="en-US" b="true" sz="2799">
                  <a:solidFill>
                    <a:srgbClr val="00BF6F">
                      <a:alpha val="80000"/>
                    </a:srgbClr>
                  </a:solidFill>
                  <a:latin typeface="Arial Bold"/>
                  <a:ea typeface="Arial Bold"/>
                  <a:cs typeface="Arial Bold"/>
                  <a:sym typeface="Arial Bold"/>
                </a:rPr>
                <a:t>La vie de nos associations</a:t>
              </a:r>
            </a:p>
            <a:p>
              <a:pPr algn="just">
                <a:lnSpc>
                  <a:spcPts val="4759"/>
                </a:lnSpc>
              </a:pPr>
              <a:r>
                <a:rPr lang="en-US" sz="2799" b="true">
                  <a:solidFill>
                    <a:srgbClr val="001A73">
                      <a:alpha val="80000"/>
                    </a:srgbClr>
                  </a:solidFill>
                  <a:latin typeface="Arial Bold"/>
                  <a:ea typeface="Arial Bold"/>
                  <a:cs typeface="Arial Bold"/>
                  <a:sym typeface="Arial Bold"/>
                </a:rPr>
                <a:t>Nos Missions</a:t>
              </a:r>
            </a:p>
            <a:p>
              <a:pPr algn="just">
                <a:lnSpc>
                  <a:spcPts val="4759"/>
                </a:lnSpc>
              </a:pPr>
              <a:r>
                <a:rPr lang="en-US" sz="2799" b="true">
                  <a:solidFill>
                    <a:srgbClr val="001A73">
                      <a:alpha val="80000"/>
                    </a:srgbClr>
                  </a:solidFill>
                  <a:latin typeface="Arial Bold"/>
                  <a:ea typeface="Arial Bold"/>
                  <a:cs typeface="Arial Bold"/>
                  <a:sym typeface="Arial Bold"/>
                </a:rPr>
                <a:t>Représentation &amp; Vie Institutionnelle</a:t>
              </a:r>
            </a:p>
            <a:p>
              <a:pPr algn="just">
                <a:lnSpc>
                  <a:spcPts val="4759"/>
                </a:lnSpc>
              </a:pPr>
              <a:r>
                <a:rPr lang="en-US" sz="2799" b="true">
                  <a:solidFill>
                    <a:srgbClr val="001A73">
                      <a:alpha val="80000"/>
                    </a:srgbClr>
                  </a:solidFill>
                  <a:latin typeface="Arial Bold"/>
                  <a:ea typeface="Arial Bold"/>
                  <a:cs typeface="Arial Bold"/>
                  <a:sym typeface="Arial Bold"/>
                </a:rPr>
                <a:t>Nos Représentations</a:t>
              </a:r>
            </a:p>
            <a:p>
              <a:pPr algn="just">
                <a:lnSpc>
                  <a:spcPts val="4759"/>
                </a:lnSpc>
              </a:pPr>
              <a:r>
                <a:rPr lang="en-US" sz="2799" b="true">
                  <a:solidFill>
                    <a:srgbClr val="001A73">
                      <a:alpha val="80000"/>
                    </a:srgbClr>
                  </a:solidFill>
                  <a:latin typeface="Arial Bold"/>
                  <a:ea typeface="Arial Bold"/>
                  <a:cs typeface="Arial Bold"/>
                  <a:sym typeface="Arial Bold"/>
                </a:rPr>
                <a:t>Temps Forts de l’année 2025</a:t>
              </a:r>
            </a:p>
            <a:p>
              <a:pPr algn="just">
                <a:lnSpc>
                  <a:spcPts val="4759"/>
                </a:lnSpc>
              </a:pPr>
              <a:r>
                <a:rPr lang="en-US" sz="2799" b="true">
                  <a:solidFill>
                    <a:srgbClr val="001A73">
                      <a:alpha val="80000"/>
                    </a:srgbClr>
                  </a:solidFill>
                  <a:latin typeface="Arial Bold"/>
                  <a:ea typeface="Arial Bold"/>
                  <a:cs typeface="Arial Bold"/>
                  <a:sym typeface="Arial Bold"/>
                </a:rPr>
                <a:t>Services aux Familles et aux personnes vulnérables</a:t>
              </a:r>
            </a:p>
          </p:txBody>
        </p:sp>
        <p:sp>
          <p:nvSpPr>
            <p:cNvPr name="Freeform 12" id="12"/>
            <p:cNvSpPr/>
            <p:nvPr/>
          </p:nvSpPr>
          <p:spPr>
            <a:xfrm flipH="false" flipV="false" rot="0">
              <a:off x="25001477" y="17499056"/>
              <a:ext cx="2540000" cy="2027382"/>
            </a:xfrm>
            <a:custGeom>
              <a:avLst/>
              <a:gdLst/>
              <a:ahLst/>
              <a:cxnLst/>
              <a:rect r="r" b="b" t="t" l="l"/>
              <a:pathLst>
                <a:path h="2027382" w="2540000">
                  <a:moveTo>
                    <a:pt x="0" y="0"/>
                  </a:moveTo>
                  <a:lnTo>
                    <a:pt x="2540000" y="0"/>
                  </a:lnTo>
                  <a:lnTo>
                    <a:pt x="2540000" y="2027381"/>
                  </a:lnTo>
                  <a:lnTo>
                    <a:pt x="0" y="2027381"/>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grpSp>
      <p:sp>
        <p:nvSpPr>
          <p:cNvPr name="TextBox 13" id="13"/>
          <p:cNvSpPr txBox="true"/>
          <p:nvPr/>
        </p:nvSpPr>
        <p:spPr>
          <a:xfrm rot="-5400000">
            <a:off x="-1422454" y="4912864"/>
            <a:ext cx="4778483" cy="882650"/>
          </a:xfrm>
          <a:prstGeom prst="rect">
            <a:avLst/>
          </a:prstGeom>
        </p:spPr>
        <p:txBody>
          <a:bodyPr anchor="t" rtlCol="false" tIns="0" lIns="0" bIns="0" rIns="0">
            <a:spAutoFit/>
          </a:bodyPr>
          <a:lstStyle/>
          <a:p>
            <a:pPr algn="r">
              <a:lnSpc>
                <a:spcPts val="7000"/>
              </a:lnSpc>
            </a:pPr>
            <a:r>
              <a:rPr lang="en-US" b="true" sz="5000">
                <a:solidFill>
                  <a:srgbClr val="001A73"/>
                </a:solidFill>
                <a:latin typeface="Arial Bold"/>
                <a:ea typeface="Arial Bold"/>
                <a:cs typeface="Arial Bold"/>
                <a:sym typeface="Arial Bold"/>
              </a:rPr>
              <a:t>S O M M A I R E</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2857500" y="2857500"/>
            <a:ext cx="11430000" cy="11706704"/>
          </a:xfrm>
          <a:custGeom>
            <a:avLst/>
            <a:gdLst/>
            <a:ahLst/>
            <a:cxnLst/>
            <a:rect r="r" b="b" t="t" l="l"/>
            <a:pathLst>
              <a:path h="11706704" w="11430000">
                <a:moveTo>
                  <a:pt x="0" y="0"/>
                </a:moveTo>
                <a:lnTo>
                  <a:pt x="11430000" y="0"/>
                </a:lnTo>
                <a:lnTo>
                  <a:pt x="11430000" y="11706704"/>
                </a:lnTo>
                <a:lnTo>
                  <a:pt x="0" y="11706704"/>
                </a:lnTo>
                <a:lnTo>
                  <a:pt x="0" y="0"/>
                </a:lnTo>
                <a:close/>
              </a:path>
            </a:pathLst>
          </a:custGeom>
          <a:blipFill>
            <a:blip r:embed="rId2">
              <a:alphaModFix amt="30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2382500" y="-2381250"/>
            <a:ext cx="8572500" cy="8780028"/>
          </a:xfrm>
          <a:custGeom>
            <a:avLst/>
            <a:gdLst/>
            <a:ahLst/>
            <a:cxnLst/>
            <a:rect r="r" b="b" t="t" l="l"/>
            <a:pathLst>
              <a:path h="8780028" w="8572500">
                <a:moveTo>
                  <a:pt x="0" y="0"/>
                </a:moveTo>
                <a:lnTo>
                  <a:pt x="8572500" y="0"/>
                </a:lnTo>
                <a:lnTo>
                  <a:pt x="8572500" y="8780028"/>
                </a:lnTo>
                <a:lnTo>
                  <a:pt x="0" y="8780028"/>
                </a:lnTo>
                <a:lnTo>
                  <a:pt x="0" y="0"/>
                </a:lnTo>
                <a:close/>
              </a:path>
            </a:pathLst>
          </a:custGeom>
          <a:blipFill>
            <a:blip r:embed="rId2">
              <a:alphaModFix amt="30000"/>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4914748" y="157096"/>
            <a:ext cx="8940678" cy="9784599"/>
          </a:xfrm>
          <a:custGeom>
            <a:avLst/>
            <a:gdLst/>
            <a:ahLst/>
            <a:cxnLst/>
            <a:rect r="r" b="b" t="t" l="l"/>
            <a:pathLst>
              <a:path h="9784599" w="8940678">
                <a:moveTo>
                  <a:pt x="0" y="0"/>
                </a:moveTo>
                <a:lnTo>
                  <a:pt x="8940677" y="0"/>
                </a:lnTo>
                <a:lnTo>
                  <a:pt x="8940677" y="9784599"/>
                </a:lnTo>
                <a:lnTo>
                  <a:pt x="0" y="9784599"/>
                </a:lnTo>
                <a:lnTo>
                  <a:pt x="0" y="0"/>
                </a:lnTo>
                <a:close/>
              </a:path>
            </a:pathLst>
          </a:custGeom>
          <a:blipFill>
            <a:blip r:embed="rId4"/>
            <a:stretch>
              <a:fillRect l="0" t="0" r="0" b="0"/>
            </a:stretch>
          </a:blipFill>
        </p:spPr>
      </p:sp>
      <p:sp>
        <p:nvSpPr>
          <p:cNvPr name="Freeform 5" id="5"/>
          <p:cNvSpPr/>
          <p:nvPr/>
        </p:nvSpPr>
        <p:spPr>
          <a:xfrm flipH="false" flipV="false" rot="0">
            <a:off x="16231227" y="8536063"/>
            <a:ext cx="1905000" cy="1520536"/>
          </a:xfrm>
          <a:custGeom>
            <a:avLst/>
            <a:gdLst/>
            <a:ahLst/>
            <a:cxnLst/>
            <a:rect r="r" b="b" t="t" l="l"/>
            <a:pathLst>
              <a:path h="1520536" w="1905000">
                <a:moveTo>
                  <a:pt x="0" y="0"/>
                </a:moveTo>
                <a:lnTo>
                  <a:pt x="1905000" y="0"/>
                </a:lnTo>
                <a:lnTo>
                  <a:pt x="1905000" y="1520537"/>
                </a:lnTo>
                <a:lnTo>
                  <a:pt x="0" y="152053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AutoShape 6" id="6"/>
          <p:cNvSpPr/>
          <p:nvPr/>
        </p:nvSpPr>
        <p:spPr>
          <a:xfrm>
            <a:off x="2485873" y="476250"/>
            <a:ext cx="0" cy="4286250"/>
          </a:xfrm>
          <a:prstGeom prst="line">
            <a:avLst/>
          </a:prstGeom>
          <a:ln cap="flat" w="57150">
            <a:solidFill>
              <a:srgbClr val="33D4FF"/>
            </a:solidFill>
            <a:prstDash val="solid"/>
            <a:headEnd type="diamond" len="lg" w="lg"/>
            <a:tailEnd type="diamond" len="lg" w="lg"/>
          </a:ln>
        </p:spPr>
      </p:sp>
      <p:sp>
        <p:nvSpPr>
          <p:cNvPr name="TextBox 7" id="7"/>
          <p:cNvSpPr txBox="true"/>
          <p:nvPr/>
        </p:nvSpPr>
        <p:spPr>
          <a:xfrm rot="-5400000">
            <a:off x="-3835400" y="4664076"/>
            <a:ext cx="9258300" cy="882650"/>
          </a:xfrm>
          <a:prstGeom prst="rect">
            <a:avLst/>
          </a:prstGeom>
        </p:spPr>
        <p:txBody>
          <a:bodyPr anchor="t" rtlCol="false" tIns="0" lIns="0" bIns="0" rIns="0">
            <a:spAutoFit/>
          </a:bodyPr>
          <a:lstStyle/>
          <a:p>
            <a:pPr algn="r">
              <a:lnSpc>
                <a:spcPts val="7000"/>
              </a:lnSpc>
            </a:pPr>
            <a:r>
              <a:rPr lang="en-US" b="true" sz="5000" spc="380">
                <a:solidFill>
                  <a:srgbClr val="001A73"/>
                </a:solidFill>
                <a:latin typeface="Arial Bold"/>
                <a:ea typeface="Arial Bold"/>
                <a:cs typeface="Arial Bold"/>
                <a:sym typeface="Arial Bold"/>
              </a:rPr>
              <a:t>REPRÉSENTATION &amp;</a:t>
            </a:r>
          </a:p>
        </p:txBody>
      </p:sp>
      <p:sp>
        <p:nvSpPr>
          <p:cNvPr name="TextBox 8" id="8"/>
          <p:cNvSpPr txBox="true"/>
          <p:nvPr/>
        </p:nvSpPr>
        <p:spPr>
          <a:xfrm rot="0">
            <a:off x="7822553" y="4455671"/>
            <a:ext cx="2492716" cy="996950"/>
          </a:xfrm>
          <a:prstGeom prst="rect">
            <a:avLst/>
          </a:prstGeom>
        </p:spPr>
        <p:txBody>
          <a:bodyPr anchor="t" rtlCol="false" tIns="0" lIns="0" bIns="0" rIns="0">
            <a:spAutoFit/>
          </a:bodyPr>
          <a:lstStyle/>
          <a:p>
            <a:pPr algn="ctr">
              <a:lnSpc>
                <a:spcPts val="4000"/>
              </a:lnSpc>
              <a:spcBef>
                <a:spcPct val="0"/>
              </a:spcBef>
            </a:pPr>
            <a:r>
              <a:rPr lang="en-US" b="true" sz="2000" spc="104">
                <a:solidFill>
                  <a:srgbClr val="FFFFFF"/>
                </a:solidFill>
                <a:latin typeface="Calibri (MS) Bold"/>
                <a:ea typeface="Calibri (MS) Bold"/>
                <a:cs typeface="Calibri (MS) Bold"/>
                <a:sym typeface="Calibri (MS) Bold"/>
              </a:rPr>
              <a:t>3026 </a:t>
            </a:r>
            <a:r>
              <a:rPr lang="en-US" b="true" sz="2000" spc="104">
                <a:solidFill>
                  <a:srgbClr val="FFFFFF"/>
                </a:solidFill>
                <a:latin typeface="Calibri (MS) Bold"/>
                <a:ea typeface="Calibri (MS) Bold"/>
                <a:cs typeface="Calibri (MS) Bold"/>
                <a:sym typeface="Calibri (MS) Bold"/>
              </a:rPr>
              <a:t>heures de bénévolat déclarées</a:t>
            </a:r>
          </a:p>
        </p:txBody>
      </p:sp>
      <p:sp>
        <p:nvSpPr>
          <p:cNvPr name="TextBox 9" id="9"/>
          <p:cNvSpPr txBox="true"/>
          <p:nvPr/>
        </p:nvSpPr>
        <p:spPr>
          <a:xfrm rot="0">
            <a:off x="5097768" y="7290787"/>
            <a:ext cx="1670920" cy="793750"/>
          </a:xfrm>
          <a:prstGeom prst="rect">
            <a:avLst/>
          </a:prstGeom>
        </p:spPr>
        <p:txBody>
          <a:bodyPr anchor="t" rtlCol="false" tIns="0" lIns="0" bIns="0" rIns="0">
            <a:spAutoFit/>
          </a:bodyPr>
          <a:lstStyle/>
          <a:p>
            <a:pPr algn="ctr">
              <a:lnSpc>
                <a:spcPts val="2000"/>
              </a:lnSpc>
            </a:pPr>
            <a:r>
              <a:rPr lang="en-US" b="true" sz="2000" spc="104">
                <a:solidFill>
                  <a:srgbClr val="FFFFFF"/>
                </a:solidFill>
                <a:latin typeface="Calibri (MS) Bold"/>
                <a:ea typeface="Calibri (MS) Bold"/>
                <a:cs typeface="Calibri (MS) Bold"/>
                <a:sym typeface="Calibri (MS) Bold"/>
              </a:rPr>
              <a:t>50 représentants familiaux</a:t>
            </a:r>
          </a:p>
        </p:txBody>
      </p:sp>
      <p:sp>
        <p:nvSpPr>
          <p:cNvPr name="TextBox 10" id="10"/>
          <p:cNvSpPr txBox="true"/>
          <p:nvPr/>
        </p:nvSpPr>
        <p:spPr>
          <a:xfrm rot="0">
            <a:off x="8233451" y="8313977"/>
            <a:ext cx="1670920" cy="793750"/>
          </a:xfrm>
          <a:prstGeom prst="rect">
            <a:avLst/>
          </a:prstGeom>
        </p:spPr>
        <p:txBody>
          <a:bodyPr anchor="t" rtlCol="false" tIns="0" lIns="0" bIns="0" rIns="0">
            <a:spAutoFit/>
          </a:bodyPr>
          <a:lstStyle/>
          <a:p>
            <a:pPr algn="ctr">
              <a:lnSpc>
                <a:spcPts val="2000"/>
              </a:lnSpc>
            </a:pPr>
            <a:r>
              <a:rPr lang="en-US" b="true" sz="2000" spc="104">
                <a:solidFill>
                  <a:srgbClr val="FFFFFF"/>
                </a:solidFill>
                <a:latin typeface="Calibri (MS) Bold"/>
                <a:ea typeface="Calibri (MS) Bold"/>
                <a:cs typeface="Calibri (MS) Bold"/>
                <a:sym typeface="Calibri (MS) Bold"/>
              </a:rPr>
              <a:t>26 représentants en CCAS</a:t>
            </a:r>
          </a:p>
        </p:txBody>
      </p:sp>
      <p:sp>
        <p:nvSpPr>
          <p:cNvPr name="TextBox 11" id="11"/>
          <p:cNvSpPr txBox="true"/>
          <p:nvPr/>
        </p:nvSpPr>
        <p:spPr>
          <a:xfrm rot="0">
            <a:off x="11591925" y="7089787"/>
            <a:ext cx="1670920" cy="793750"/>
          </a:xfrm>
          <a:prstGeom prst="rect">
            <a:avLst/>
          </a:prstGeom>
        </p:spPr>
        <p:txBody>
          <a:bodyPr anchor="t" rtlCol="false" tIns="0" lIns="0" bIns="0" rIns="0">
            <a:spAutoFit/>
          </a:bodyPr>
          <a:lstStyle/>
          <a:p>
            <a:pPr algn="ctr">
              <a:lnSpc>
                <a:spcPts val="2000"/>
              </a:lnSpc>
            </a:pPr>
            <a:r>
              <a:rPr lang="en-US" b="true" sz="2000" spc="104">
                <a:solidFill>
                  <a:srgbClr val="FFFFFF"/>
                </a:solidFill>
                <a:latin typeface="Calibri (MS) Bold"/>
                <a:ea typeface="Calibri (MS) Bold"/>
                <a:cs typeface="Calibri (MS) Bold"/>
                <a:sym typeface="Calibri (MS) Bold"/>
              </a:rPr>
              <a:t>2 représentants en CIAS</a:t>
            </a:r>
          </a:p>
        </p:txBody>
      </p:sp>
      <p:sp>
        <p:nvSpPr>
          <p:cNvPr name="TextBox 12" id="12"/>
          <p:cNvSpPr txBox="true"/>
          <p:nvPr/>
        </p:nvSpPr>
        <p:spPr>
          <a:xfrm rot="0">
            <a:off x="8345645" y="797076"/>
            <a:ext cx="1969625" cy="546100"/>
          </a:xfrm>
          <a:prstGeom prst="rect">
            <a:avLst/>
          </a:prstGeom>
        </p:spPr>
        <p:txBody>
          <a:bodyPr anchor="t" rtlCol="false" tIns="0" lIns="0" bIns="0" rIns="0">
            <a:spAutoFit/>
          </a:bodyPr>
          <a:lstStyle/>
          <a:p>
            <a:pPr algn="ctr">
              <a:lnSpc>
                <a:spcPts val="2000"/>
              </a:lnSpc>
            </a:pPr>
            <a:r>
              <a:rPr lang="en-US" b="true" sz="2000" spc="104">
                <a:solidFill>
                  <a:srgbClr val="FFFFFF"/>
                </a:solidFill>
                <a:latin typeface="Calibri (MS) Bold"/>
                <a:ea typeface="Calibri (MS) Bold"/>
                <a:cs typeface="Calibri (MS) Bold"/>
                <a:sym typeface="Calibri (MS) Bold"/>
              </a:rPr>
              <a:t>18</a:t>
            </a:r>
          </a:p>
          <a:p>
            <a:pPr algn="ctr">
              <a:lnSpc>
                <a:spcPts val="2000"/>
              </a:lnSpc>
            </a:pPr>
            <a:r>
              <a:rPr lang="en-US" b="true" sz="2000" spc="104">
                <a:solidFill>
                  <a:srgbClr val="FFFFFF"/>
                </a:solidFill>
                <a:latin typeface="Calibri (MS) Bold"/>
                <a:ea typeface="Calibri (MS) Bold"/>
                <a:cs typeface="Calibri (MS) Bold"/>
                <a:sym typeface="Calibri (MS) Bold"/>
              </a:rPr>
              <a:t>administrateurs</a:t>
            </a:r>
          </a:p>
        </p:txBody>
      </p:sp>
      <p:sp>
        <p:nvSpPr>
          <p:cNvPr name="TextBox 13" id="13"/>
          <p:cNvSpPr txBox="true"/>
          <p:nvPr/>
        </p:nvSpPr>
        <p:spPr>
          <a:xfrm rot="0">
            <a:off x="5235296" y="1740051"/>
            <a:ext cx="1670920" cy="793750"/>
          </a:xfrm>
          <a:prstGeom prst="rect">
            <a:avLst/>
          </a:prstGeom>
        </p:spPr>
        <p:txBody>
          <a:bodyPr anchor="t" rtlCol="false" tIns="0" lIns="0" bIns="0" rIns="0">
            <a:spAutoFit/>
          </a:bodyPr>
          <a:lstStyle/>
          <a:p>
            <a:pPr algn="ctr">
              <a:lnSpc>
                <a:spcPts val="2000"/>
              </a:lnSpc>
            </a:pPr>
            <a:r>
              <a:rPr lang="en-US" b="true" sz="2000" spc="104">
                <a:solidFill>
                  <a:srgbClr val="FFFFFF"/>
                </a:solidFill>
                <a:latin typeface="Calibri (MS) Bold"/>
                <a:ea typeface="Calibri (MS) Bold"/>
                <a:cs typeface="Calibri (MS) Bold"/>
                <a:sym typeface="Calibri (MS) Bold"/>
              </a:rPr>
              <a:t>8</a:t>
            </a:r>
          </a:p>
          <a:p>
            <a:pPr algn="ctr">
              <a:lnSpc>
                <a:spcPts val="2000"/>
              </a:lnSpc>
            </a:pPr>
            <a:r>
              <a:rPr lang="en-US" b="true" sz="2000" spc="104">
                <a:solidFill>
                  <a:srgbClr val="FFFFFF"/>
                </a:solidFill>
                <a:latin typeface="Calibri (MS) Bold"/>
                <a:ea typeface="Calibri (MS) Bold"/>
                <a:cs typeface="Calibri (MS) Bold"/>
                <a:sym typeface="Calibri (MS) Bold"/>
              </a:rPr>
              <a:t>membres </a:t>
            </a:r>
          </a:p>
          <a:p>
            <a:pPr algn="ctr">
              <a:lnSpc>
                <a:spcPts val="2000"/>
              </a:lnSpc>
            </a:pPr>
            <a:r>
              <a:rPr lang="en-US" b="true" sz="2000" spc="104">
                <a:solidFill>
                  <a:srgbClr val="FFFFFF"/>
                </a:solidFill>
                <a:latin typeface="Calibri (MS) Bold"/>
                <a:ea typeface="Calibri (MS) Bold"/>
                <a:cs typeface="Calibri (MS) Bold"/>
                <a:sym typeface="Calibri (MS) Bold"/>
              </a:rPr>
              <a:t>au bureau</a:t>
            </a:r>
          </a:p>
        </p:txBody>
      </p:sp>
      <p:sp>
        <p:nvSpPr>
          <p:cNvPr name="TextBox 14" id="14"/>
          <p:cNvSpPr txBox="true"/>
          <p:nvPr/>
        </p:nvSpPr>
        <p:spPr>
          <a:xfrm rot="0">
            <a:off x="10226628" y="9261965"/>
            <a:ext cx="3990737" cy="492125"/>
          </a:xfrm>
          <a:prstGeom prst="rect">
            <a:avLst/>
          </a:prstGeom>
        </p:spPr>
        <p:txBody>
          <a:bodyPr anchor="t" rtlCol="false" tIns="0" lIns="0" bIns="0" rIns="0">
            <a:spAutoFit/>
          </a:bodyPr>
          <a:lstStyle/>
          <a:p>
            <a:pPr algn="ctr">
              <a:lnSpc>
                <a:spcPts val="4000"/>
              </a:lnSpc>
              <a:spcBef>
                <a:spcPct val="0"/>
              </a:spcBef>
            </a:pPr>
            <a:r>
              <a:rPr lang="en-US" sz="2000" spc="104">
                <a:solidFill>
                  <a:srgbClr val="001A73"/>
                </a:solidFill>
                <a:latin typeface="Calibri (MS)"/>
                <a:ea typeface="Calibri (MS)"/>
                <a:cs typeface="Calibri (MS)"/>
                <a:sym typeface="Calibri (MS)"/>
              </a:rPr>
              <a:t>Source : Rézo &amp; RézoContributions</a:t>
            </a:r>
          </a:p>
        </p:txBody>
      </p:sp>
      <p:sp>
        <p:nvSpPr>
          <p:cNvPr name="TextBox 15" id="15"/>
          <p:cNvSpPr txBox="true"/>
          <p:nvPr/>
        </p:nvSpPr>
        <p:spPr>
          <a:xfrm rot="0">
            <a:off x="17145000" y="419100"/>
            <a:ext cx="190500" cy="282651"/>
          </a:xfrm>
          <a:prstGeom prst="rect">
            <a:avLst/>
          </a:prstGeom>
        </p:spPr>
        <p:txBody>
          <a:bodyPr anchor="t" rtlCol="false" tIns="0" lIns="0" bIns="0" rIns="0" wrap="none">
            <a:spAutoFit/>
          </a:bodyPr>
          <a:lstStyle/>
          <a:p>
            <a:pPr algn="ctr">
              <a:lnSpc>
                <a:spcPts val="2071"/>
              </a:lnSpc>
              <a:spcBef>
                <a:spcPct val="0"/>
              </a:spcBef>
            </a:pPr>
            <a:r>
              <a:rPr lang="en-US" sz="1479">
                <a:solidFill>
                  <a:srgbClr val="001A73"/>
                </a:solidFill>
                <a:latin typeface="Calibri (MS)"/>
                <a:ea typeface="Calibri (MS)"/>
                <a:cs typeface="Calibri (MS)"/>
                <a:sym typeface="Calibri (MS)"/>
              </a:rPr>
              <a:t>20</a:t>
            </a:r>
          </a:p>
        </p:txBody>
      </p:sp>
      <p:sp>
        <p:nvSpPr>
          <p:cNvPr name="TextBox 16" id="16"/>
          <p:cNvSpPr txBox="true"/>
          <p:nvPr/>
        </p:nvSpPr>
        <p:spPr>
          <a:xfrm rot="0">
            <a:off x="11681123" y="1457902"/>
            <a:ext cx="1985882" cy="793750"/>
          </a:xfrm>
          <a:prstGeom prst="rect">
            <a:avLst/>
          </a:prstGeom>
        </p:spPr>
        <p:txBody>
          <a:bodyPr anchor="t" rtlCol="false" tIns="0" lIns="0" bIns="0" rIns="0">
            <a:spAutoFit/>
          </a:bodyPr>
          <a:lstStyle/>
          <a:p>
            <a:pPr algn="ctr">
              <a:lnSpc>
                <a:spcPts val="2000"/>
              </a:lnSpc>
            </a:pPr>
            <a:r>
              <a:rPr lang="en-US" b="true" sz="2000" spc="104">
                <a:solidFill>
                  <a:srgbClr val="FFFFFF"/>
                </a:solidFill>
                <a:latin typeface="Calibri (MS) Bold"/>
                <a:ea typeface="Calibri (MS) Bold"/>
                <a:cs typeface="Calibri (MS) Bold"/>
                <a:sym typeface="Calibri (MS) Bold"/>
              </a:rPr>
              <a:t>3 administrateurs à l’Uraf NA*</a:t>
            </a:r>
          </a:p>
        </p:txBody>
      </p:sp>
      <p:sp>
        <p:nvSpPr>
          <p:cNvPr name="TextBox 17" id="17"/>
          <p:cNvSpPr txBox="true"/>
          <p:nvPr/>
        </p:nvSpPr>
        <p:spPr>
          <a:xfrm rot="0">
            <a:off x="11681123" y="2251652"/>
            <a:ext cx="1985882" cy="793750"/>
          </a:xfrm>
          <a:prstGeom prst="rect">
            <a:avLst/>
          </a:prstGeom>
        </p:spPr>
        <p:txBody>
          <a:bodyPr anchor="t" rtlCol="false" tIns="0" lIns="0" bIns="0" rIns="0">
            <a:spAutoFit/>
          </a:bodyPr>
          <a:lstStyle/>
          <a:p>
            <a:pPr algn="ctr">
              <a:lnSpc>
                <a:spcPts val="2000"/>
              </a:lnSpc>
            </a:pPr>
            <a:r>
              <a:rPr lang="en-US" b="true" sz="2000" spc="104">
                <a:solidFill>
                  <a:srgbClr val="FFFFFF"/>
                </a:solidFill>
                <a:latin typeface="Calibri (MS) Bold"/>
                <a:ea typeface="Calibri (MS) Bold"/>
                <a:cs typeface="Calibri (MS) Bold"/>
                <a:sym typeface="Calibri (MS) Bold"/>
              </a:rPr>
              <a:t>1 administratrice en CAA à Unaf**</a:t>
            </a:r>
          </a:p>
        </p:txBody>
      </p:sp>
      <p:grpSp>
        <p:nvGrpSpPr>
          <p:cNvPr name="Group 18" id="18"/>
          <p:cNvGrpSpPr/>
          <p:nvPr/>
        </p:nvGrpSpPr>
        <p:grpSpPr>
          <a:xfrm rot="0">
            <a:off x="10999806" y="3605785"/>
            <a:ext cx="3128917" cy="401954"/>
            <a:chOff x="0" y="0"/>
            <a:chExt cx="4171889" cy="535939"/>
          </a:xfrm>
        </p:grpSpPr>
        <p:sp>
          <p:nvSpPr>
            <p:cNvPr name="TextBox 19" id="19"/>
            <p:cNvSpPr txBox="true"/>
            <p:nvPr/>
          </p:nvSpPr>
          <p:spPr>
            <a:xfrm rot="0">
              <a:off x="0" y="175471"/>
              <a:ext cx="4171889" cy="360468"/>
            </a:xfrm>
            <a:prstGeom prst="rect">
              <a:avLst/>
            </a:prstGeom>
          </p:spPr>
          <p:txBody>
            <a:bodyPr anchor="t" rtlCol="false" tIns="0" lIns="0" bIns="0" rIns="0">
              <a:spAutoFit/>
            </a:bodyPr>
            <a:lstStyle/>
            <a:p>
              <a:pPr algn="l">
                <a:lnSpc>
                  <a:spcPts val="2600"/>
                </a:lnSpc>
                <a:spcBef>
                  <a:spcPct val="0"/>
                </a:spcBef>
              </a:pPr>
              <a:r>
                <a:rPr lang="en-US" sz="1300" spc="67">
                  <a:solidFill>
                    <a:srgbClr val="001A73"/>
                  </a:solidFill>
                  <a:latin typeface="Source Sans Pro"/>
                  <a:ea typeface="Source Sans Pro"/>
                  <a:cs typeface="Source Sans Pro"/>
                  <a:sym typeface="Source Sans Pro"/>
                </a:rPr>
                <a:t>** Comission d’arbitrage et d’Agréement</a:t>
              </a:r>
            </a:p>
          </p:txBody>
        </p:sp>
        <p:sp>
          <p:nvSpPr>
            <p:cNvPr name="TextBox 20" id="20"/>
            <p:cNvSpPr txBox="true"/>
            <p:nvPr/>
          </p:nvSpPr>
          <p:spPr>
            <a:xfrm rot="0">
              <a:off x="0" y="-104775"/>
              <a:ext cx="2651687" cy="360468"/>
            </a:xfrm>
            <a:prstGeom prst="rect">
              <a:avLst/>
            </a:prstGeom>
          </p:spPr>
          <p:txBody>
            <a:bodyPr anchor="t" rtlCol="false" tIns="0" lIns="0" bIns="0" rIns="0">
              <a:spAutoFit/>
            </a:bodyPr>
            <a:lstStyle/>
            <a:p>
              <a:pPr algn="l">
                <a:lnSpc>
                  <a:spcPts val="2600"/>
                </a:lnSpc>
                <a:spcBef>
                  <a:spcPct val="0"/>
                </a:spcBef>
              </a:pPr>
              <a:r>
                <a:rPr lang="en-US" sz="1300" spc="67">
                  <a:solidFill>
                    <a:srgbClr val="001A73"/>
                  </a:solidFill>
                  <a:latin typeface="Source Sans Pro"/>
                  <a:ea typeface="Source Sans Pro"/>
                  <a:cs typeface="Source Sans Pro"/>
                  <a:sym typeface="Source Sans Pro"/>
                </a:rPr>
                <a:t>* Uraf Nouvelle-Aquitaine</a:t>
              </a:r>
            </a:p>
          </p:txBody>
        </p:sp>
      </p:grpSp>
      <p:sp>
        <p:nvSpPr>
          <p:cNvPr name="TextBox 21" id="21"/>
          <p:cNvSpPr txBox="true"/>
          <p:nvPr/>
        </p:nvSpPr>
        <p:spPr>
          <a:xfrm rot="-5400000">
            <a:off x="-3137206" y="4844150"/>
            <a:ext cx="9542250" cy="882650"/>
          </a:xfrm>
          <a:prstGeom prst="rect">
            <a:avLst/>
          </a:prstGeom>
        </p:spPr>
        <p:txBody>
          <a:bodyPr anchor="t" rtlCol="false" tIns="0" lIns="0" bIns="0" rIns="0">
            <a:spAutoFit/>
          </a:bodyPr>
          <a:lstStyle/>
          <a:p>
            <a:pPr algn="r">
              <a:lnSpc>
                <a:spcPts val="7000"/>
              </a:lnSpc>
            </a:pPr>
            <a:r>
              <a:rPr lang="en-US" b="true" sz="5000" spc="380">
                <a:solidFill>
                  <a:srgbClr val="001A73"/>
                </a:solidFill>
                <a:latin typeface="Arial Bold"/>
                <a:ea typeface="Arial Bold"/>
                <a:cs typeface="Arial Bold"/>
                <a:sym typeface="Arial Bold"/>
              </a:rPr>
              <a:t>VIE INSTITUTIONNELLE</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2857500" y="2857500"/>
            <a:ext cx="11430000" cy="11706704"/>
          </a:xfrm>
          <a:custGeom>
            <a:avLst/>
            <a:gdLst/>
            <a:ahLst/>
            <a:cxnLst/>
            <a:rect r="r" b="b" t="t" l="l"/>
            <a:pathLst>
              <a:path h="11706704" w="11430000">
                <a:moveTo>
                  <a:pt x="0" y="0"/>
                </a:moveTo>
                <a:lnTo>
                  <a:pt x="11430000" y="0"/>
                </a:lnTo>
                <a:lnTo>
                  <a:pt x="11430000" y="11706704"/>
                </a:lnTo>
                <a:lnTo>
                  <a:pt x="0" y="11706704"/>
                </a:lnTo>
                <a:lnTo>
                  <a:pt x="0" y="0"/>
                </a:lnTo>
                <a:close/>
              </a:path>
            </a:pathLst>
          </a:custGeom>
          <a:blipFill>
            <a:blip r:embed="rId2">
              <a:alphaModFix amt="30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2382500" y="-2381250"/>
            <a:ext cx="8572500" cy="8780028"/>
          </a:xfrm>
          <a:custGeom>
            <a:avLst/>
            <a:gdLst/>
            <a:ahLst/>
            <a:cxnLst/>
            <a:rect r="r" b="b" t="t" l="l"/>
            <a:pathLst>
              <a:path h="8780028" w="8572500">
                <a:moveTo>
                  <a:pt x="0" y="0"/>
                </a:moveTo>
                <a:lnTo>
                  <a:pt x="8572500" y="0"/>
                </a:lnTo>
                <a:lnTo>
                  <a:pt x="8572500" y="8780028"/>
                </a:lnTo>
                <a:lnTo>
                  <a:pt x="0" y="8780028"/>
                </a:lnTo>
                <a:lnTo>
                  <a:pt x="0" y="0"/>
                </a:lnTo>
                <a:close/>
              </a:path>
            </a:pathLst>
          </a:custGeom>
          <a:blipFill>
            <a:blip r:embed="rId2">
              <a:alphaModFix amt="30000"/>
              <a:extLst>
                <a:ext uri="{96DAC541-7B7A-43D3-8B79-37D633B846F1}">
                  <asvg:svgBlip xmlns:asvg="http://schemas.microsoft.com/office/drawing/2016/SVG/main" r:embed="rId3"/>
                </a:ext>
              </a:extLst>
            </a:blip>
            <a:stretch>
              <a:fillRect l="0" t="0" r="0" b="0"/>
            </a:stretch>
          </a:blipFill>
        </p:spPr>
      </p:sp>
      <p:grpSp>
        <p:nvGrpSpPr>
          <p:cNvPr name="Group 4" id="4"/>
          <p:cNvGrpSpPr/>
          <p:nvPr/>
        </p:nvGrpSpPr>
        <p:grpSpPr>
          <a:xfrm rot="0">
            <a:off x="5958658" y="1395126"/>
            <a:ext cx="3981701" cy="7431274"/>
            <a:chOff x="0" y="0"/>
            <a:chExt cx="5308935" cy="9908365"/>
          </a:xfrm>
        </p:grpSpPr>
        <p:grpSp>
          <p:nvGrpSpPr>
            <p:cNvPr name="Group 5" id="5"/>
            <p:cNvGrpSpPr/>
            <p:nvPr/>
          </p:nvGrpSpPr>
          <p:grpSpPr>
            <a:xfrm rot="-5400000">
              <a:off x="-2057314" y="2542117"/>
              <a:ext cx="9652497" cy="5080000"/>
              <a:chOff x="0" y="0"/>
              <a:chExt cx="1232766" cy="648791"/>
            </a:xfrm>
          </p:grpSpPr>
          <p:sp>
            <p:nvSpPr>
              <p:cNvPr name="Freeform 6" id="6"/>
              <p:cNvSpPr/>
              <p:nvPr/>
            </p:nvSpPr>
            <p:spPr>
              <a:xfrm flipH="false" flipV="false" rot="0">
                <a:off x="2837" y="0"/>
                <a:ext cx="1227092" cy="648791"/>
              </a:xfrm>
              <a:custGeom>
                <a:avLst/>
                <a:gdLst/>
                <a:ahLst/>
                <a:cxnLst/>
                <a:rect r="r" b="b" t="t" l="l"/>
                <a:pathLst>
                  <a:path h="648791" w="1227092">
                    <a:moveTo>
                      <a:pt x="211057" y="0"/>
                    </a:moveTo>
                    <a:lnTo>
                      <a:pt x="1219235" y="0"/>
                    </a:lnTo>
                    <a:cubicBezTo>
                      <a:pt x="1221735" y="0"/>
                      <a:pt x="1224086" y="1190"/>
                      <a:pt x="1225567" y="3205"/>
                    </a:cubicBezTo>
                    <a:cubicBezTo>
                      <a:pt x="1227047" y="5220"/>
                      <a:pt x="1227480" y="7819"/>
                      <a:pt x="1226733" y="10205"/>
                    </a:cubicBezTo>
                    <a:lnTo>
                      <a:pt x="1029926" y="638586"/>
                    </a:lnTo>
                    <a:cubicBezTo>
                      <a:pt x="1028024" y="644658"/>
                      <a:pt x="1022398" y="648791"/>
                      <a:pt x="1016035" y="648791"/>
                    </a:cubicBezTo>
                    <a:lnTo>
                      <a:pt x="7857" y="648791"/>
                    </a:lnTo>
                    <a:cubicBezTo>
                      <a:pt x="5357" y="648791"/>
                      <a:pt x="3006" y="647601"/>
                      <a:pt x="1525" y="645586"/>
                    </a:cubicBezTo>
                    <a:cubicBezTo>
                      <a:pt x="45" y="643571"/>
                      <a:pt x="-388" y="640972"/>
                      <a:pt x="359" y="638586"/>
                    </a:cubicBezTo>
                    <a:lnTo>
                      <a:pt x="197167" y="10205"/>
                    </a:lnTo>
                    <a:cubicBezTo>
                      <a:pt x="199069" y="4133"/>
                      <a:pt x="204694" y="0"/>
                      <a:pt x="211057" y="0"/>
                    </a:cubicBezTo>
                    <a:close/>
                  </a:path>
                </a:pathLst>
              </a:custGeom>
              <a:solidFill>
                <a:srgbClr val="D60033">
                  <a:alpha val="71765"/>
                </a:srgbClr>
              </a:solidFill>
            </p:spPr>
          </p:sp>
          <p:sp>
            <p:nvSpPr>
              <p:cNvPr name="TextBox 7" id="7"/>
              <p:cNvSpPr txBox="true"/>
              <p:nvPr/>
            </p:nvSpPr>
            <p:spPr>
              <a:xfrm>
                <a:off x="101600" y="-38100"/>
                <a:ext cx="1029566" cy="686891"/>
              </a:xfrm>
              <a:prstGeom prst="rect">
                <a:avLst/>
              </a:prstGeom>
            </p:spPr>
            <p:txBody>
              <a:bodyPr anchor="ctr" rtlCol="false" tIns="50800" lIns="50800" bIns="50800" rIns="50800"/>
              <a:lstStyle/>
              <a:p>
                <a:pPr algn="ctr">
                  <a:lnSpc>
                    <a:spcPts val="3079"/>
                  </a:lnSpc>
                </a:pPr>
              </a:p>
            </p:txBody>
          </p:sp>
        </p:grpSp>
        <p:grpSp>
          <p:nvGrpSpPr>
            <p:cNvPr name="Group 8" id="8"/>
            <p:cNvGrpSpPr/>
            <p:nvPr/>
          </p:nvGrpSpPr>
          <p:grpSpPr>
            <a:xfrm rot="-5400000">
              <a:off x="-2286249" y="2286249"/>
              <a:ext cx="9652497" cy="5080000"/>
              <a:chOff x="0" y="0"/>
              <a:chExt cx="1232766" cy="648791"/>
            </a:xfrm>
          </p:grpSpPr>
          <p:sp>
            <p:nvSpPr>
              <p:cNvPr name="Freeform 9" id="9"/>
              <p:cNvSpPr/>
              <p:nvPr/>
            </p:nvSpPr>
            <p:spPr>
              <a:xfrm flipH="false" flipV="false" rot="0">
                <a:off x="2837" y="0"/>
                <a:ext cx="1227092" cy="648791"/>
              </a:xfrm>
              <a:custGeom>
                <a:avLst/>
                <a:gdLst/>
                <a:ahLst/>
                <a:cxnLst/>
                <a:rect r="r" b="b" t="t" l="l"/>
                <a:pathLst>
                  <a:path h="648791" w="1227092">
                    <a:moveTo>
                      <a:pt x="211057" y="0"/>
                    </a:moveTo>
                    <a:lnTo>
                      <a:pt x="1219235" y="0"/>
                    </a:lnTo>
                    <a:cubicBezTo>
                      <a:pt x="1221735" y="0"/>
                      <a:pt x="1224086" y="1190"/>
                      <a:pt x="1225567" y="3205"/>
                    </a:cubicBezTo>
                    <a:cubicBezTo>
                      <a:pt x="1227047" y="5220"/>
                      <a:pt x="1227480" y="7819"/>
                      <a:pt x="1226733" y="10205"/>
                    </a:cubicBezTo>
                    <a:lnTo>
                      <a:pt x="1029926" y="638586"/>
                    </a:lnTo>
                    <a:cubicBezTo>
                      <a:pt x="1028024" y="644658"/>
                      <a:pt x="1022398" y="648791"/>
                      <a:pt x="1016035" y="648791"/>
                    </a:cubicBezTo>
                    <a:lnTo>
                      <a:pt x="7857" y="648791"/>
                    </a:lnTo>
                    <a:cubicBezTo>
                      <a:pt x="5357" y="648791"/>
                      <a:pt x="3006" y="647601"/>
                      <a:pt x="1525" y="645586"/>
                    </a:cubicBezTo>
                    <a:cubicBezTo>
                      <a:pt x="45" y="643571"/>
                      <a:pt x="-388" y="640972"/>
                      <a:pt x="359" y="638586"/>
                    </a:cubicBezTo>
                    <a:lnTo>
                      <a:pt x="197167" y="10205"/>
                    </a:lnTo>
                    <a:cubicBezTo>
                      <a:pt x="199069" y="4133"/>
                      <a:pt x="204694" y="0"/>
                      <a:pt x="211057" y="0"/>
                    </a:cubicBezTo>
                    <a:close/>
                  </a:path>
                </a:pathLst>
              </a:custGeom>
              <a:solidFill>
                <a:srgbClr val="D60033"/>
              </a:solidFill>
            </p:spPr>
          </p:sp>
          <p:sp>
            <p:nvSpPr>
              <p:cNvPr name="TextBox 10" id="10"/>
              <p:cNvSpPr txBox="true"/>
              <p:nvPr/>
            </p:nvSpPr>
            <p:spPr>
              <a:xfrm>
                <a:off x="101600" y="-38100"/>
                <a:ext cx="1029566" cy="686891"/>
              </a:xfrm>
              <a:prstGeom prst="rect">
                <a:avLst/>
              </a:prstGeom>
            </p:spPr>
            <p:txBody>
              <a:bodyPr anchor="ctr" rtlCol="false" tIns="50800" lIns="50800" bIns="50800" rIns="50800"/>
              <a:lstStyle/>
              <a:p>
                <a:pPr algn="ctr">
                  <a:lnSpc>
                    <a:spcPts val="3079"/>
                  </a:lnSpc>
                </a:pPr>
              </a:p>
            </p:txBody>
          </p:sp>
        </p:grpSp>
        <p:grpSp>
          <p:nvGrpSpPr>
            <p:cNvPr name="Group 11" id="11"/>
            <p:cNvGrpSpPr>
              <a:grpSpLocks noChangeAspect="true"/>
            </p:cNvGrpSpPr>
            <p:nvPr/>
          </p:nvGrpSpPr>
          <p:grpSpPr>
            <a:xfrm rot="0">
              <a:off x="3264537" y="1415433"/>
              <a:ext cx="1719695" cy="1719695"/>
              <a:chOff x="0" y="0"/>
              <a:chExt cx="495300" cy="495300"/>
            </a:xfrm>
          </p:grpSpPr>
          <p:sp>
            <p:nvSpPr>
              <p:cNvPr name="Freeform 12" id="12"/>
              <p:cNvSpPr/>
              <p:nvPr/>
            </p:nvSpPr>
            <p:spPr>
              <a:xfrm flipH="false" flipV="false" rot="0">
                <a:off x="0" y="0"/>
                <a:ext cx="495300" cy="495300"/>
              </a:xfrm>
              <a:custGeom>
                <a:avLst/>
                <a:gdLst/>
                <a:ahLst/>
                <a:cxnLst/>
                <a:rect r="r" b="b" t="t" l="l"/>
                <a:pathLst>
                  <a:path h="495300" w="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D60033"/>
              </a:solidFill>
            </p:spPr>
          </p:sp>
          <p:sp>
            <p:nvSpPr>
              <p:cNvPr name="Freeform 13" id="13"/>
              <p:cNvSpPr/>
              <p:nvPr/>
            </p:nvSpPr>
            <p:spPr>
              <a:xfrm flipH="false" flipV="false" rot="0">
                <a:off x="38100" y="38100"/>
                <a:ext cx="419100" cy="419100"/>
              </a:xfrm>
              <a:custGeom>
                <a:avLst/>
                <a:gdLst/>
                <a:ahLst/>
                <a:cxnLst/>
                <a:rect r="r" b="b" t="t" l="l"/>
                <a:pathLst>
                  <a:path h="419100" w="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FFFFFF"/>
              </a:solidFill>
            </p:spPr>
          </p:sp>
        </p:grpSp>
        <p:sp>
          <p:nvSpPr>
            <p:cNvPr name="Freeform 14" id="14"/>
            <p:cNvSpPr/>
            <p:nvPr/>
          </p:nvSpPr>
          <p:spPr>
            <a:xfrm flipH="false" flipV="false" rot="0">
              <a:off x="3621319" y="1785534"/>
              <a:ext cx="1006131" cy="901860"/>
            </a:xfrm>
            <a:custGeom>
              <a:avLst/>
              <a:gdLst/>
              <a:ahLst/>
              <a:cxnLst/>
              <a:rect r="r" b="b" t="t" l="l"/>
              <a:pathLst>
                <a:path h="901860" w="1006131">
                  <a:moveTo>
                    <a:pt x="0" y="0"/>
                  </a:moveTo>
                  <a:lnTo>
                    <a:pt x="1006132" y="0"/>
                  </a:lnTo>
                  <a:lnTo>
                    <a:pt x="1006132" y="901859"/>
                  </a:lnTo>
                  <a:lnTo>
                    <a:pt x="0" y="90185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AutoShape 15" id="15"/>
            <p:cNvSpPr/>
            <p:nvPr/>
          </p:nvSpPr>
          <p:spPr>
            <a:xfrm>
              <a:off x="1477760" y="8057240"/>
              <a:ext cx="3594908" cy="1083742"/>
            </a:xfrm>
            <a:prstGeom prst="line">
              <a:avLst/>
            </a:prstGeom>
            <a:ln cap="flat" w="50800">
              <a:solidFill>
                <a:srgbClr val="FFFFFF"/>
              </a:solidFill>
              <a:prstDash val="solid"/>
              <a:headEnd type="diamond" len="lg" w="lg"/>
              <a:tailEnd type="diamond" len="lg" w="lg"/>
            </a:ln>
          </p:spPr>
        </p:sp>
      </p:grpSp>
      <p:grpSp>
        <p:nvGrpSpPr>
          <p:cNvPr name="Group 16" id="16"/>
          <p:cNvGrpSpPr/>
          <p:nvPr/>
        </p:nvGrpSpPr>
        <p:grpSpPr>
          <a:xfrm rot="0">
            <a:off x="9922786" y="1395126"/>
            <a:ext cx="3981701" cy="7431274"/>
            <a:chOff x="0" y="0"/>
            <a:chExt cx="5308935" cy="9908365"/>
          </a:xfrm>
        </p:grpSpPr>
        <p:grpSp>
          <p:nvGrpSpPr>
            <p:cNvPr name="Group 17" id="17"/>
            <p:cNvGrpSpPr/>
            <p:nvPr/>
          </p:nvGrpSpPr>
          <p:grpSpPr>
            <a:xfrm rot="-5400000">
              <a:off x="-2057314" y="2542117"/>
              <a:ext cx="9652497" cy="5080000"/>
              <a:chOff x="0" y="0"/>
              <a:chExt cx="1232766" cy="648791"/>
            </a:xfrm>
          </p:grpSpPr>
          <p:sp>
            <p:nvSpPr>
              <p:cNvPr name="Freeform 18" id="18"/>
              <p:cNvSpPr/>
              <p:nvPr/>
            </p:nvSpPr>
            <p:spPr>
              <a:xfrm flipH="false" flipV="false" rot="0">
                <a:off x="2837" y="0"/>
                <a:ext cx="1227092" cy="648791"/>
              </a:xfrm>
              <a:custGeom>
                <a:avLst/>
                <a:gdLst/>
                <a:ahLst/>
                <a:cxnLst/>
                <a:rect r="r" b="b" t="t" l="l"/>
                <a:pathLst>
                  <a:path h="648791" w="1227092">
                    <a:moveTo>
                      <a:pt x="211057" y="0"/>
                    </a:moveTo>
                    <a:lnTo>
                      <a:pt x="1219235" y="0"/>
                    </a:lnTo>
                    <a:cubicBezTo>
                      <a:pt x="1221735" y="0"/>
                      <a:pt x="1224086" y="1190"/>
                      <a:pt x="1225567" y="3205"/>
                    </a:cubicBezTo>
                    <a:cubicBezTo>
                      <a:pt x="1227047" y="5220"/>
                      <a:pt x="1227480" y="7819"/>
                      <a:pt x="1226733" y="10205"/>
                    </a:cubicBezTo>
                    <a:lnTo>
                      <a:pt x="1029926" y="638586"/>
                    </a:lnTo>
                    <a:cubicBezTo>
                      <a:pt x="1028024" y="644658"/>
                      <a:pt x="1022398" y="648791"/>
                      <a:pt x="1016035" y="648791"/>
                    </a:cubicBezTo>
                    <a:lnTo>
                      <a:pt x="7857" y="648791"/>
                    </a:lnTo>
                    <a:cubicBezTo>
                      <a:pt x="5357" y="648791"/>
                      <a:pt x="3006" y="647601"/>
                      <a:pt x="1525" y="645586"/>
                    </a:cubicBezTo>
                    <a:cubicBezTo>
                      <a:pt x="45" y="643571"/>
                      <a:pt x="-388" y="640972"/>
                      <a:pt x="359" y="638586"/>
                    </a:cubicBezTo>
                    <a:lnTo>
                      <a:pt x="197167" y="10205"/>
                    </a:lnTo>
                    <a:cubicBezTo>
                      <a:pt x="199069" y="4133"/>
                      <a:pt x="204694" y="0"/>
                      <a:pt x="211057" y="0"/>
                    </a:cubicBezTo>
                    <a:close/>
                  </a:path>
                </a:pathLst>
              </a:custGeom>
              <a:solidFill>
                <a:srgbClr val="33D4FF">
                  <a:alpha val="71765"/>
                </a:srgbClr>
              </a:solidFill>
            </p:spPr>
          </p:sp>
          <p:sp>
            <p:nvSpPr>
              <p:cNvPr name="TextBox 19" id="19"/>
              <p:cNvSpPr txBox="true"/>
              <p:nvPr/>
            </p:nvSpPr>
            <p:spPr>
              <a:xfrm>
                <a:off x="101600" y="-38100"/>
                <a:ext cx="1029566" cy="686891"/>
              </a:xfrm>
              <a:prstGeom prst="rect">
                <a:avLst/>
              </a:prstGeom>
            </p:spPr>
            <p:txBody>
              <a:bodyPr anchor="ctr" rtlCol="false" tIns="50800" lIns="50800" bIns="50800" rIns="50800"/>
              <a:lstStyle/>
              <a:p>
                <a:pPr algn="ctr">
                  <a:lnSpc>
                    <a:spcPts val="3079"/>
                  </a:lnSpc>
                </a:pPr>
              </a:p>
            </p:txBody>
          </p:sp>
        </p:grpSp>
        <p:grpSp>
          <p:nvGrpSpPr>
            <p:cNvPr name="Group 20" id="20"/>
            <p:cNvGrpSpPr/>
            <p:nvPr/>
          </p:nvGrpSpPr>
          <p:grpSpPr>
            <a:xfrm rot="-5400000">
              <a:off x="-2286249" y="2286249"/>
              <a:ext cx="9652497" cy="5080000"/>
              <a:chOff x="0" y="0"/>
              <a:chExt cx="1232766" cy="648791"/>
            </a:xfrm>
          </p:grpSpPr>
          <p:sp>
            <p:nvSpPr>
              <p:cNvPr name="Freeform 21" id="21"/>
              <p:cNvSpPr/>
              <p:nvPr/>
            </p:nvSpPr>
            <p:spPr>
              <a:xfrm flipH="false" flipV="false" rot="0">
                <a:off x="2837" y="0"/>
                <a:ext cx="1227092" cy="648791"/>
              </a:xfrm>
              <a:custGeom>
                <a:avLst/>
                <a:gdLst/>
                <a:ahLst/>
                <a:cxnLst/>
                <a:rect r="r" b="b" t="t" l="l"/>
                <a:pathLst>
                  <a:path h="648791" w="1227092">
                    <a:moveTo>
                      <a:pt x="211057" y="0"/>
                    </a:moveTo>
                    <a:lnTo>
                      <a:pt x="1219235" y="0"/>
                    </a:lnTo>
                    <a:cubicBezTo>
                      <a:pt x="1221735" y="0"/>
                      <a:pt x="1224086" y="1190"/>
                      <a:pt x="1225567" y="3205"/>
                    </a:cubicBezTo>
                    <a:cubicBezTo>
                      <a:pt x="1227047" y="5220"/>
                      <a:pt x="1227480" y="7819"/>
                      <a:pt x="1226733" y="10205"/>
                    </a:cubicBezTo>
                    <a:lnTo>
                      <a:pt x="1029926" y="638586"/>
                    </a:lnTo>
                    <a:cubicBezTo>
                      <a:pt x="1028024" y="644658"/>
                      <a:pt x="1022398" y="648791"/>
                      <a:pt x="1016035" y="648791"/>
                    </a:cubicBezTo>
                    <a:lnTo>
                      <a:pt x="7857" y="648791"/>
                    </a:lnTo>
                    <a:cubicBezTo>
                      <a:pt x="5357" y="648791"/>
                      <a:pt x="3006" y="647601"/>
                      <a:pt x="1525" y="645586"/>
                    </a:cubicBezTo>
                    <a:cubicBezTo>
                      <a:pt x="45" y="643571"/>
                      <a:pt x="-388" y="640972"/>
                      <a:pt x="359" y="638586"/>
                    </a:cubicBezTo>
                    <a:lnTo>
                      <a:pt x="197167" y="10205"/>
                    </a:lnTo>
                    <a:cubicBezTo>
                      <a:pt x="199069" y="4133"/>
                      <a:pt x="204694" y="0"/>
                      <a:pt x="211057" y="0"/>
                    </a:cubicBezTo>
                    <a:close/>
                  </a:path>
                </a:pathLst>
              </a:custGeom>
              <a:solidFill>
                <a:srgbClr val="33D4FF"/>
              </a:solidFill>
            </p:spPr>
          </p:sp>
          <p:sp>
            <p:nvSpPr>
              <p:cNvPr name="TextBox 22" id="22"/>
              <p:cNvSpPr txBox="true"/>
              <p:nvPr/>
            </p:nvSpPr>
            <p:spPr>
              <a:xfrm>
                <a:off x="101600" y="-38100"/>
                <a:ext cx="1029566" cy="686891"/>
              </a:xfrm>
              <a:prstGeom prst="rect">
                <a:avLst/>
              </a:prstGeom>
            </p:spPr>
            <p:txBody>
              <a:bodyPr anchor="ctr" rtlCol="false" tIns="50800" lIns="50800" bIns="50800" rIns="50800"/>
              <a:lstStyle/>
              <a:p>
                <a:pPr algn="ctr">
                  <a:lnSpc>
                    <a:spcPts val="3079"/>
                  </a:lnSpc>
                </a:pPr>
              </a:p>
            </p:txBody>
          </p:sp>
        </p:grpSp>
        <p:grpSp>
          <p:nvGrpSpPr>
            <p:cNvPr name="Group 23" id="23"/>
            <p:cNvGrpSpPr>
              <a:grpSpLocks noChangeAspect="true"/>
            </p:cNvGrpSpPr>
            <p:nvPr/>
          </p:nvGrpSpPr>
          <p:grpSpPr>
            <a:xfrm rot="0">
              <a:off x="3269531" y="1590254"/>
              <a:ext cx="1719695" cy="1719695"/>
              <a:chOff x="0" y="0"/>
              <a:chExt cx="495300" cy="495300"/>
            </a:xfrm>
          </p:grpSpPr>
          <p:sp>
            <p:nvSpPr>
              <p:cNvPr name="Freeform 24" id="24"/>
              <p:cNvSpPr/>
              <p:nvPr/>
            </p:nvSpPr>
            <p:spPr>
              <a:xfrm flipH="false" flipV="false" rot="0">
                <a:off x="0" y="0"/>
                <a:ext cx="495300" cy="495300"/>
              </a:xfrm>
              <a:custGeom>
                <a:avLst/>
                <a:gdLst/>
                <a:ahLst/>
                <a:cxnLst/>
                <a:rect r="r" b="b" t="t" l="l"/>
                <a:pathLst>
                  <a:path h="495300" w="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33D4FF"/>
              </a:solidFill>
            </p:spPr>
          </p:sp>
          <p:sp>
            <p:nvSpPr>
              <p:cNvPr name="Freeform 25" id="25"/>
              <p:cNvSpPr/>
              <p:nvPr/>
            </p:nvSpPr>
            <p:spPr>
              <a:xfrm flipH="false" flipV="false" rot="0">
                <a:off x="38100" y="38100"/>
                <a:ext cx="419100" cy="419100"/>
              </a:xfrm>
              <a:custGeom>
                <a:avLst/>
                <a:gdLst/>
                <a:ahLst/>
                <a:cxnLst/>
                <a:rect r="r" b="b" t="t" l="l"/>
                <a:pathLst>
                  <a:path h="419100" w="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FFFFFF"/>
              </a:solidFill>
            </p:spPr>
          </p:sp>
        </p:grpSp>
        <p:sp>
          <p:nvSpPr>
            <p:cNvPr name="Freeform 26" id="26"/>
            <p:cNvSpPr/>
            <p:nvPr/>
          </p:nvSpPr>
          <p:spPr>
            <a:xfrm flipH="false" flipV="false" rot="0">
              <a:off x="3621453" y="1974273"/>
              <a:ext cx="1015318" cy="887942"/>
            </a:xfrm>
            <a:custGeom>
              <a:avLst/>
              <a:gdLst/>
              <a:ahLst/>
              <a:cxnLst/>
              <a:rect r="r" b="b" t="t" l="l"/>
              <a:pathLst>
                <a:path h="887942" w="1015318">
                  <a:moveTo>
                    <a:pt x="0" y="0"/>
                  </a:moveTo>
                  <a:lnTo>
                    <a:pt x="1015317" y="0"/>
                  </a:lnTo>
                  <a:lnTo>
                    <a:pt x="1015317" y="887941"/>
                  </a:lnTo>
                  <a:lnTo>
                    <a:pt x="0" y="88794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AutoShape 27" id="27"/>
            <p:cNvSpPr/>
            <p:nvPr/>
          </p:nvSpPr>
          <p:spPr>
            <a:xfrm>
              <a:off x="1472077" y="8093700"/>
              <a:ext cx="3594908" cy="1083742"/>
            </a:xfrm>
            <a:prstGeom prst="line">
              <a:avLst/>
            </a:prstGeom>
            <a:ln cap="flat" w="50800">
              <a:solidFill>
                <a:srgbClr val="FFFFFF"/>
              </a:solidFill>
              <a:prstDash val="solid"/>
              <a:headEnd type="diamond" len="lg" w="lg"/>
              <a:tailEnd type="diamond" len="lg" w="lg"/>
            </a:ln>
          </p:spPr>
        </p:sp>
      </p:grpSp>
      <p:grpSp>
        <p:nvGrpSpPr>
          <p:cNvPr name="Group 28" id="28"/>
          <p:cNvGrpSpPr/>
          <p:nvPr/>
        </p:nvGrpSpPr>
        <p:grpSpPr>
          <a:xfrm rot="0">
            <a:off x="13886914" y="1395126"/>
            <a:ext cx="3981701" cy="7431274"/>
            <a:chOff x="0" y="0"/>
            <a:chExt cx="5308935" cy="9908365"/>
          </a:xfrm>
        </p:grpSpPr>
        <p:grpSp>
          <p:nvGrpSpPr>
            <p:cNvPr name="Group 29" id="29"/>
            <p:cNvGrpSpPr/>
            <p:nvPr/>
          </p:nvGrpSpPr>
          <p:grpSpPr>
            <a:xfrm rot="-5400000">
              <a:off x="-2057314" y="2542117"/>
              <a:ext cx="9652497" cy="5080000"/>
              <a:chOff x="0" y="0"/>
              <a:chExt cx="1232766" cy="648791"/>
            </a:xfrm>
          </p:grpSpPr>
          <p:sp>
            <p:nvSpPr>
              <p:cNvPr name="Freeform 30" id="30"/>
              <p:cNvSpPr/>
              <p:nvPr/>
            </p:nvSpPr>
            <p:spPr>
              <a:xfrm flipH="false" flipV="false" rot="0">
                <a:off x="2837" y="0"/>
                <a:ext cx="1227092" cy="648791"/>
              </a:xfrm>
              <a:custGeom>
                <a:avLst/>
                <a:gdLst/>
                <a:ahLst/>
                <a:cxnLst/>
                <a:rect r="r" b="b" t="t" l="l"/>
                <a:pathLst>
                  <a:path h="648791" w="1227092">
                    <a:moveTo>
                      <a:pt x="211057" y="0"/>
                    </a:moveTo>
                    <a:lnTo>
                      <a:pt x="1219235" y="0"/>
                    </a:lnTo>
                    <a:cubicBezTo>
                      <a:pt x="1221735" y="0"/>
                      <a:pt x="1224086" y="1190"/>
                      <a:pt x="1225567" y="3205"/>
                    </a:cubicBezTo>
                    <a:cubicBezTo>
                      <a:pt x="1227047" y="5220"/>
                      <a:pt x="1227480" y="7819"/>
                      <a:pt x="1226733" y="10205"/>
                    </a:cubicBezTo>
                    <a:lnTo>
                      <a:pt x="1029926" y="638586"/>
                    </a:lnTo>
                    <a:cubicBezTo>
                      <a:pt x="1028024" y="644658"/>
                      <a:pt x="1022398" y="648791"/>
                      <a:pt x="1016035" y="648791"/>
                    </a:cubicBezTo>
                    <a:lnTo>
                      <a:pt x="7857" y="648791"/>
                    </a:lnTo>
                    <a:cubicBezTo>
                      <a:pt x="5357" y="648791"/>
                      <a:pt x="3006" y="647601"/>
                      <a:pt x="1525" y="645586"/>
                    </a:cubicBezTo>
                    <a:cubicBezTo>
                      <a:pt x="45" y="643571"/>
                      <a:pt x="-388" y="640972"/>
                      <a:pt x="359" y="638586"/>
                    </a:cubicBezTo>
                    <a:lnTo>
                      <a:pt x="197167" y="10205"/>
                    </a:lnTo>
                    <a:cubicBezTo>
                      <a:pt x="199069" y="4133"/>
                      <a:pt x="204694" y="0"/>
                      <a:pt x="211057" y="0"/>
                    </a:cubicBezTo>
                    <a:close/>
                  </a:path>
                </a:pathLst>
              </a:custGeom>
              <a:solidFill>
                <a:srgbClr val="3B57E5">
                  <a:alpha val="71765"/>
                </a:srgbClr>
              </a:solidFill>
            </p:spPr>
          </p:sp>
          <p:sp>
            <p:nvSpPr>
              <p:cNvPr name="TextBox 31" id="31"/>
              <p:cNvSpPr txBox="true"/>
              <p:nvPr/>
            </p:nvSpPr>
            <p:spPr>
              <a:xfrm>
                <a:off x="101600" y="-38100"/>
                <a:ext cx="1029566" cy="686891"/>
              </a:xfrm>
              <a:prstGeom prst="rect">
                <a:avLst/>
              </a:prstGeom>
            </p:spPr>
            <p:txBody>
              <a:bodyPr anchor="ctr" rtlCol="false" tIns="50800" lIns="50800" bIns="50800" rIns="50800"/>
              <a:lstStyle/>
              <a:p>
                <a:pPr algn="ctr">
                  <a:lnSpc>
                    <a:spcPts val="3079"/>
                  </a:lnSpc>
                </a:pPr>
              </a:p>
            </p:txBody>
          </p:sp>
        </p:grpSp>
        <p:grpSp>
          <p:nvGrpSpPr>
            <p:cNvPr name="Group 32" id="32"/>
            <p:cNvGrpSpPr/>
            <p:nvPr/>
          </p:nvGrpSpPr>
          <p:grpSpPr>
            <a:xfrm rot="-5400000">
              <a:off x="-2286249" y="2286249"/>
              <a:ext cx="9652497" cy="5080000"/>
              <a:chOff x="0" y="0"/>
              <a:chExt cx="1232766" cy="648791"/>
            </a:xfrm>
          </p:grpSpPr>
          <p:sp>
            <p:nvSpPr>
              <p:cNvPr name="Freeform 33" id="33"/>
              <p:cNvSpPr/>
              <p:nvPr/>
            </p:nvSpPr>
            <p:spPr>
              <a:xfrm flipH="false" flipV="false" rot="0">
                <a:off x="2837" y="0"/>
                <a:ext cx="1227092" cy="648791"/>
              </a:xfrm>
              <a:custGeom>
                <a:avLst/>
                <a:gdLst/>
                <a:ahLst/>
                <a:cxnLst/>
                <a:rect r="r" b="b" t="t" l="l"/>
                <a:pathLst>
                  <a:path h="648791" w="1227092">
                    <a:moveTo>
                      <a:pt x="211057" y="0"/>
                    </a:moveTo>
                    <a:lnTo>
                      <a:pt x="1219235" y="0"/>
                    </a:lnTo>
                    <a:cubicBezTo>
                      <a:pt x="1221735" y="0"/>
                      <a:pt x="1224086" y="1190"/>
                      <a:pt x="1225567" y="3205"/>
                    </a:cubicBezTo>
                    <a:cubicBezTo>
                      <a:pt x="1227047" y="5220"/>
                      <a:pt x="1227480" y="7819"/>
                      <a:pt x="1226733" y="10205"/>
                    </a:cubicBezTo>
                    <a:lnTo>
                      <a:pt x="1029926" y="638586"/>
                    </a:lnTo>
                    <a:cubicBezTo>
                      <a:pt x="1028024" y="644658"/>
                      <a:pt x="1022398" y="648791"/>
                      <a:pt x="1016035" y="648791"/>
                    </a:cubicBezTo>
                    <a:lnTo>
                      <a:pt x="7857" y="648791"/>
                    </a:lnTo>
                    <a:cubicBezTo>
                      <a:pt x="5357" y="648791"/>
                      <a:pt x="3006" y="647601"/>
                      <a:pt x="1525" y="645586"/>
                    </a:cubicBezTo>
                    <a:cubicBezTo>
                      <a:pt x="45" y="643571"/>
                      <a:pt x="-388" y="640972"/>
                      <a:pt x="359" y="638586"/>
                    </a:cubicBezTo>
                    <a:lnTo>
                      <a:pt x="197167" y="10205"/>
                    </a:lnTo>
                    <a:cubicBezTo>
                      <a:pt x="199069" y="4133"/>
                      <a:pt x="204694" y="0"/>
                      <a:pt x="211057" y="0"/>
                    </a:cubicBezTo>
                    <a:close/>
                  </a:path>
                </a:pathLst>
              </a:custGeom>
              <a:solidFill>
                <a:srgbClr val="3B57E5"/>
              </a:solidFill>
            </p:spPr>
          </p:sp>
          <p:sp>
            <p:nvSpPr>
              <p:cNvPr name="TextBox 34" id="34"/>
              <p:cNvSpPr txBox="true"/>
              <p:nvPr/>
            </p:nvSpPr>
            <p:spPr>
              <a:xfrm>
                <a:off x="101600" y="-38100"/>
                <a:ext cx="1029566" cy="686891"/>
              </a:xfrm>
              <a:prstGeom prst="rect">
                <a:avLst/>
              </a:prstGeom>
            </p:spPr>
            <p:txBody>
              <a:bodyPr anchor="ctr" rtlCol="false" tIns="50800" lIns="50800" bIns="50800" rIns="50800"/>
              <a:lstStyle/>
              <a:p>
                <a:pPr algn="ctr">
                  <a:lnSpc>
                    <a:spcPts val="3079"/>
                  </a:lnSpc>
                </a:pPr>
              </a:p>
            </p:txBody>
          </p:sp>
        </p:grpSp>
        <p:grpSp>
          <p:nvGrpSpPr>
            <p:cNvPr name="Group 35" id="35"/>
            <p:cNvGrpSpPr>
              <a:grpSpLocks noChangeAspect="true"/>
            </p:cNvGrpSpPr>
            <p:nvPr/>
          </p:nvGrpSpPr>
          <p:grpSpPr>
            <a:xfrm rot="0">
              <a:off x="3360305" y="1437125"/>
              <a:ext cx="1719695" cy="1719695"/>
              <a:chOff x="0" y="0"/>
              <a:chExt cx="495300" cy="495300"/>
            </a:xfrm>
          </p:grpSpPr>
          <p:sp>
            <p:nvSpPr>
              <p:cNvPr name="Freeform 36" id="36"/>
              <p:cNvSpPr/>
              <p:nvPr/>
            </p:nvSpPr>
            <p:spPr>
              <a:xfrm flipH="false" flipV="false" rot="0">
                <a:off x="0" y="0"/>
                <a:ext cx="495300" cy="495300"/>
              </a:xfrm>
              <a:custGeom>
                <a:avLst/>
                <a:gdLst/>
                <a:ahLst/>
                <a:cxnLst/>
                <a:rect r="r" b="b" t="t" l="l"/>
                <a:pathLst>
                  <a:path h="495300" w="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3B57E5"/>
              </a:solidFill>
            </p:spPr>
          </p:sp>
          <p:sp>
            <p:nvSpPr>
              <p:cNvPr name="Freeform 37" id="37"/>
              <p:cNvSpPr/>
              <p:nvPr/>
            </p:nvSpPr>
            <p:spPr>
              <a:xfrm flipH="false" flipV="false" rot="0">
                <a:off x="38100" y="38100"/>
                <a:ext cx="419100" cy="419100"/>
              </a:xfrm>
              <a:custGeom>
                <a:avLst/>
                <a:gdLst/>
                <a:ahLst/>
                <a:cxnLst/>
                <a:rect r="r" b="b" t="t" l="l"/>
                <a:pathLst>
                  <a:path h="419100" w="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FFFFFF"/>
              </a:solidFill>
            </p:spPr>
          </p:sp>
        </p:grpSp>
        <p:sp>
          <p:nvSpPr>
            <p:cNvPr name="Freeform 38" id="38"/>
            <p:cNvSpPr/>
            <p:nvPr/>
          </p:nvSpPr>
          <p:spPr>
            <a:xfrm flipH="false" flipV="false" rot="0">
              <a:off x="3685452" y="1726140"/>
              <a:ext cx="1069401" cy="1027961"/>
            </a:xfrm>
            <a:custGeom>
              <a:avLst/>
              <a:gdLst/>
              <a:ahLst/>
              <a:cxnLst/>
              <a:rect r="r" b="b" t="t" l="l"/>
              <a:pathLst>
                <a:path h="1027961" w="1069401">
                  <a:moveTo>
                    <a:pt x="0" y="0"/>
                  </a:moveTo>
                  <a:lnTo>
                    <a:pt x="1069401" y="0"/>
                  </a:lnTo>
                  <a:lnTo>
                    <a:pt x="1069401" y="1027961"/>
                  </a:lnTo>
                  <a:lnTo>
                    <a:pt x="0" y="102796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AutoShape 39" id="39"/>
            <p:cNvSpPr/>
            <p:nvPr/>
          </p:nvSpPr>
          <p:spPr>
            <a:xfrm>
              <a:off x="1477760" y="8091681"/>
              <a:ext cx="3594908" cy="1083742"/>
            </a:xfrm>
            <a:prstGeom prst="line">
              <a:avLst/>
            </a:prstGeom>
            <a:ln cap="flat" w="50800">
              <a:solidFill>
                <a:srgbClr val="FFFFFF"/>
              </a:solidFill>
              <a:prstDash val="solid"/>
              <a:headEnd type="diamond" len="lg" w="lg"/>
              <a:tailEnd type="diamond" len="lg" w="lg"/>
            </a:ln>
          </p:spPr>
        </p:sp>
      </p:grpSp>
      <p:grpSp>
        <p:nvGrpSpPr>
          <p:cNvPr name="Group 40" id="40"/>
          <p:cNvGrpSpPr/>
          <p:nvPr/>
        </p:nvGrpSpPr>
        <p:grpSpPr>
          <a:xfrm rot="0">
            <a:off x="1994531" y="1395126"/>
            <a:ext cx="3981701" cy="7431274"/>
            <a:chOff x="0" y="0"/>
            <a:chExt cx="5308935" cy="9908365"/>
          </a:xfrm>
        </p:grpSpPr>
        <p:grpSp>
          <p:nvGrpSpPr>
            <p:cNvPr name="Group 41" id="41"/>
            <p:cNvGrpSpPr/>
            <p:nvPr/>
          </p:nvGrpSpPr>
          <p:grpSpPr>
            <a:xfrm rot="-5400000">
              <a:off x="-2057314" y="2542117"/>
              <a:ext cx="9652497" cy="5080000"/>
              <a:chOff x="0" y="0"/>
              <a:chExt cx="1232766" cy="648791"/>
            </a:xfrm>
          </p:grpSpPr>
          <p:sp>
            <p:nvSpPr>
              <p:cNvPr name="Freeform 42" id="42"/>
              <p:cNvSpPr/>
              <p:nvPr/>
            </p:nvSpPr>
            <p:spPr>
              <a:xfrm flipH="false" flipV="false" rot="0">
                <a:off x="2837" y="0"/>
                <a:ext cx="1227092" cy="648791"/>
              </a:xfrm>
              <a:custGeom>
                <a:avLst/>
                <a:gdLst/>
                <a:ahLst/>
                <a:cxnLst/>
                <a:rect r="r" b="b" t="t" l="l"/>
                <a:pathLst>
                  <a:path h="648791" w="1227092">
                    <a:moveTo>
                      <a:pt x="211057" y="0"/>
                    </a:moveTo>
                    <a:lnTo>
                      <a:pt x="1219235" y="0"/>
                    </a:lnTo>
                    <a:cubicBezTo>
                      <a:pt x="1221735" y="0"/>
                      <a:pt x="1224086" y="1190"/>
                      <a:pt x="1225567" y="3205"/>
                    </a:cubicBezTo>
                    <a:cubicBezTo>
                      <a:pt x="1227047" y="5220"/>
                      <a:pt x="1227480" y="7819"/>
                      <a:pt x="1226733" y="10205"/>
                    </a:cubicBezTo>
                    <a:lnTo>
                      <a:pt x="1029926" y="638586"/>
                    </a:lnTo>
                    <a:cubicBezTo>
                      <a:pt x="1028024" y="644658"/>
                      <a:pt x="1022398" y="648791"/>
                      <a:pt x="1016035" y="648791"/>
                    </a:cubicBezTo>
                    <a:lnTo>
                      <a:pt x="7857" y="648791"/>
                    </a:lnTo>
                    <a:cubicBezTo>
                      <a:pt x="5357" y="648791"/>
                      <a:pt x="3006" y="647601"/>
                      <a:pt x="1525" y="645586"/>
                    </a:cubicBezTo>
                    <a:cubicBezTo>
                      <a:pt x="45" y="643571"/>
                      <a:pt x="-388" y="640972"/>
                      <a:pt x="359" y="638586"/>
                    </a:cubicBezTo>
                    <a:lnTo>
                      <a:pt x="197167" y="10205"/>
                    </a:lnTo>
                    <a:cubicBezTo>
                      <a:pt x="199069" y="4133"/>
                      <a:pt x="204694" y="0"/>
                      <a:pt x="211057" y="0"/>
                    </a:cubicBezTo>
                    <a:close/>
                  </a:path>
                </a:pathLst>
              </a:custGeom>
              <a:solidFill>
                <a:srgbClr val="FE4229">
                  <a:alpha val="71765"/>
                </a:srgbClr>
              </a:solidFill>
            </p:spPr>
          </p:sp>
          <p:sp>
            <p:nvSpPr>
              <p:cNvPr name="TextBox 43" id="43"/>
              <p:cNvSpPr txBox="true"/>
              <p:nvPr/>
            </p:nvSpPr>
            <p:spPr>
              <a:xfrm>
                <a:off x="101600" y="-38100"/>
                <a:ext cx="1029566" cy="686891"/>
              </a:xfrm>
              <a:prstGeom prst="rect">
                <a:avLst/>
              </a:prstGeom>
            </p:spPr>
            <p:txBody>
              <a:bodyPr anchor="ctr" rtlCol="false" tIns="50800" lIns="50800" bIns="50800" rIns="50800"/>
              <a:lstStyle/>
              <a:p>
                <a:pPr algn="ctr">
                  <a:lnSpc>
                    <a:spcPts val="3079"/>
                  </a:lnSpc>
                </a:pPr>
              </a:p>
            </p:txBody>
          </p:sp>
        </p:grpSp>
        <p:grpSp>
          <p:nvGrpSpPr>
            <p:cNvPr name="Group 44" id="44"/>
            <p:cNvGrpSpPr/>
            <p:nvPr/>
          </p:nvGrpSpPr>
          <p:grpSpPr>
            <a:xfrm rot="-5400000">
              <a:off x="-2286249" y="2286249"/>
              <a:ext cx="9652497" cy="5080000"/>
              <a:chOff x="0" y="0"/>
              <a:chExt cx="1232766" cy="648791"/>
            </a:xfrm>
          </p:grpSpPr>
          <p:sp>
            <p:nvSpPr>
              <p:cNvPr name="Freeform 45" id="45"/>
              <p:cNvSpPr/>
              <p:nvPr/>
            </p:nvSpPr>
            <p:spPr>
              <a:xfrm flipH="false" flipV="false" rot="0">
                <a:off x="2837" y="0"/>
                <a:ext cx="1227092" cy="648791"/>
              </a:xfrm>
              <a:custGeom>
                <a:avLst/>
                <a:gdLst/>
                <a:ahLst/>
                <a:cxnLst/>
                <a:rect r="r" b="b" t="t" l="l"/>
                <a:pathLst>
                  <a:path h="648791" w="1227092">
                    <a:moveTo>
                      <a:pt x="211057" y="0"/>
                    </a:moveTo>
                    <a:lnTo>
                      <a:pt x="1219235" y="0"/>
                    </a:lnTo>
                    <a:cubicBezTo>
                      <a:pt x="1221735" y="0"/>
                      <a:pt x="1224086" y="1190"/>
                      <a:pt x="1225567" y="3205"/>
                    </a:cubicBezTo>
                    <a:cubicBezTo>
                      <a:pt x="1227047" y="5220"/>
                      <a:pt x="1227480" y="7819"/>
                      <a:pt x="1226733" y="10205"/>
                    </a:cubicBezTo>
                    <a:lnTo>
                      <a:pt x="1029926" y="638586"/>
                    </a:lnTo>
                    <a:cubicBezTo>
                      <a:pt x="1028024" y="644658"/>
                      <a:pt x="1022398" y="648791"/>
                      <a:pt x="1016035" y="648791"/>
                    </a:cubicBezTo>
                    <a:lnTo>
                      <a:pt x="7857" y="648791"/>
                    </a:lnTo>
                    <a:cubicBezTo>
                      <a:pt x="5357" y="648791"/>
                      <a:pt x="3006" y="647601"/>
                      <a:pt x="1525" y="645586"/>
                    </a:cubicBezTo>
                    <a:cubicBezTo>
                      <a:pt x="45" y="643571"/>
                      <a:pt x="-388" y="640972"/>
                      <a:pt x="359" y="638586"/>
                    </a:cubicBezTo>
                    <a:lnTo>
                      <a:pt x="197167" y="10205"/>
                    </a:lnTo>
                    <a:cubicBezTo>
                      <a:pt x="199069" y="4133"/>
                      <a:pt x="204694" y="0"/>
                      <a:pt x="211057" y="0"/>
                    </a:cubicBezTo>
                    <a:close/>
                  </a:path>
                </a:pathLst>
              </a:custGeom>
              <a:solidFill>
                <a:srgbClr val="FE4229"/>
              </a:solidFill>
            </p:spPr>
          </p:sp>
          <p:sp>
            <p:nvSpPr>
              <p:cNvPr name="TextBox 46" id="46"/>
              <p:cNvSpPr txBox="true"/>
              <p:nvPr/>
            </p:nvSpPr>
            <p:spPr>
              <a:xfrm>
                <a:off x="101600" y="-38100"/>
                <a:ext cx="1029566" cy="686891"/>
              </a:xfrm>
              <a:prstGeom prst="rect">
                <a:avLst/>
              </a:prstGeom>
            </p:spPr>
            <p:txBody>
              <a:bodyPr anchor="ctr" rtlCol="false" tIns="50800" lIns="50800" bIns="50800" rIns="50800"/>
              <a:lstStyle/>
              <a:p>
                <a:pPr algn="ctr">
                  <a:lnSpc>
                    <a:spcPts val="3079"/>
                  </a:lnSpc>
                </a:pPr>
              </a:p>
            </p:txBody>
          </p:sp>
        </p:grpSp>
        <p:grpSp>
          <p:nvGrpSpPr>
            <p:cNvPr name="Group 47" id="47"/>
            <p:cNvGrpSpPr>
              <a:grpSpLocks noChangeAspect="true"/>
            </p:cNvGrpSpPr>
            <p:nvPr/>
          </p:nvGrpSpPr>
          <p:grpSpPr>
            <a:xfrm rot="0">
              <a:off x="3131755" y="1437125"/>
              <a:ext cx="1719695" cy="1719695"/>
              <a:chOff x="0" y="0"/>
              <a:chExt cx="495300" cy="495300"/>
            </a:xfrm>
          </p:grpSpPr>
          <p:sp>
            <p:nvSpPr>
              <p:cNvPr name="Freeform 48" id="48"/>
              <p:cNvSpPr/>
              <p:nvPr/>
            </p:nvSpPr>
            <p:spPr>
              <a:xfrm flipH="false" flipV="false" rot="0">
                <a:off x="0" y="0"/>
                <a:ext cx="495300" cy="495300"/>
              </a:xfrm>
              <a:custGeom>
                <a:avLst/>
                <a:gdLst/>
                <a:ahLst/>
                <a:cxnLst/>
                <a:rect r="r" b="b" t="t" l="l"/>
                <a:pathLst>
                  <a:path h="495300" w="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FE4229"/>
              </a:solidFill>
            </p:spPr>
          </p:sp>
          <p:sp>
            <p:nvSpPr>
              <p:cNvPr name="Freeform 49" id="49"/>
              <p:cNvSpPr/>
              <p:nvPr/>
            </p:nvSpPr>
            <p:spPr>
              <a:xfrm flipH="false" flipV="false" rot="0">
                <a:off x="38100" y="38100"/>
                <a:ext cx="419100" cy="419100"/>
              </a:xfrm>
              <a:custGeom>
                <a:avLst/>
                <a:gdLst/>
                <a:ahLst/>
                <a:cxnLst/>
                <a:rect r="r" b="b" t="t" l="l"/>
                <a:pathLst>
                  <a:path h="419100" w="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FFFFFF"/>
              </a:solidFill>
            </p:spPr>
          </p:sp>
        </p:grpSp>
        <p:sp>
          <p:nvSpPr>
            <p:cNvPr name="Freeform 50" id="50"/>
            <p:cNvSpPr/>
            <p:nvPr/>
          </p:nvSpPr>
          <p:spPr>
            <a:xfrm flipH="false" flipV="false" rot="0">
              <a:off x="3459516" y="1726140"/>
              <a:ext cx="1036697" cy="1018554"/>
            </a:xfrm>
            <a:custGeom>
              <a:avLst/>
              <a:gdLst/>
              <a:ahLst/>
              <a:cxnLst/>
              <a:rect r="r" b="b" t="t" l="l"/>
              <a:pathLst>
                <a:path h="1018554" w="1036697">
                  <a:moveTo>
                    <a:pt x="0" y="0"/>
                  </a:moveTo>
                  <a:lnTo>
                    <a:pt x="1036697" y="0"/>
                  </a:lnTo>
                  <a:lnTo>
                    <a:pt x="1036697" y="1018555"/>
                  </a:lnTo>
                  <a:lnTo>
                    <a:pt x="0" y="1018555"/>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AutoShape 51" id="51"/>
            <p:cNvSpPr/>
            <p:nvPr/>
          </p:nvSpPr>
          <p:spPr>
            <a:xfrm>
              <a:off x="1477760" y="8085681"/>
              <a:ext cx="3594908" cy="1083742"/>
            </a:xfrm>
            <a:prstGeom prst="line">
              <a:avLst/>
            </a:prstGeom>
            <a:ln cap="flat" w="50800">
              <a:solidFill>
                <a:srgbClr val="FFFFFF"/>
              </a:solidFill>
              <a:prstDash val="solid"/>
              <a:headEnd type="diamond" len="lg" w="lg"/>
              <a:tailEnd type="diamond" len="lg" w="lg"/>
            </a:ln>
          </p:spPr>
        </p:sp>
      </p:grpSp>
      <p:sp>
        <p:nvSpPr>
          <p:cNvPr name="TextBox 52" id="52"/>
          <p:cNvSpPr txBox="true"/>
          <p:nvPr/>
        </p:nvSpPr>
        <p:spPr>
          <a:xfrm rot="-5400000">
            <a:off x="-4103632" y="4932308"/>
            <a:ext cx="9794799" cy="882683"/>
          </a:xfrm>
          <a:prstGeom prst="rect">
            <a:avLst/>
          </a:prstGeom>
        </p:spPr>
        <p:txBody>
          <a:bodyPr anchor="t" rtlCol="false" tIns="0" lIns="0" bIns="0" rIns="0">
            <a:spAutoFit/>
          </a:bodyPr>
          <a:lstStyle/>
          <a:p>
            <a:pPr algn="r">
              <a:lnSpc>
                <a:spcPts val="7000"/>
              </a:lnSpc>
            </a:pPr>
            <a:r>
              <a:rPr lang="en-US" b="true" sz="5000" spc="380">
                <a:solidFill>
                  <a:srgbClr val="001A73"/>
                </a:solidFill>
                <a:latin typeface="Arial Bold"/>
                <a:ea typeface="Arial Bold"/>
                <a:cs typeface="Arial Bold"/>
                <a:sym typeface="Arial Bold"/>
              </a:rPr>
              <a:t>NOS REPRÉSENTATIONS</a:t>
            </a:r>
          </a:p>
        </p:txBody>
      </p:sp>
      <p:sp>
        <p:nvSpPr>
          <p:cNvPr name="TextBox 53" id="53"/>
          <p:cNvSpPr txBox="true"/>
          <p:nvPr/>
        </p:nvSpPr>
        <p:spPr>
          <a:xfrm rot="0">
            <a:off x="2170603" y="1799251"/>
            <a:ext cx="2657520" cy="908050"/>
          </a:xfrm>
          <a:prstGeom prst="rect">
            <a:avLst/>
          </a:prstGeom>
        </p:spPr>
        <p:txBody>
          <a:bodyPr anchor="t" rtlCol="false" tIns="0" lIns="0" bIns="0" rIns="0">
            <a:spAutoFit/>
          </a:bodyPr>
          <a:lstStyle/>
          <a:p>
            <a:pPr algn="l">
              <a:lnSpc>
                <a:spcPts val="3499"/>
              </a:lnSpc>
            </a:pPr>
            <a:r>
              <a:rPr lang="en-US" sz="2499" b="true">
                <a:solidFill>
                  <a:srgbClr val="FFFFFF"/>
                </a:solidFill>
                <a:latin typeface="Calibri (MS) Bold"/>
                <a:ea typeface="Calibri (MS) Bold"/>
                <a:cs typeface="Calibri (MS) Bold"/>
                <a:sym typeface="Calibri (MS) Bold"/>
              </a:rPr>
              <a:t>Prestation -</a:t>
            </a:r>
          </a:p>
          <a:p>
            <a:pPr algn="l" marL="0" indent="0" lvl="1">
              <a:lnSpc>
                <a:spcPts val="3499"/>
              </a:lnSpc>
              <a:spcBef>
                <a:spcPct val="0"/>
              </a:spcBef>
            </a:pPr>
            <a:r>
              <a:rPr lang="en-US" b="true" sz="2499">
                <a:solidFill>
                  <a:srgbClr val="FFFFFF"/>
                </a:solidFill>
                <a:latin typeface="Calibri (MS) Bold"/>
                <a:ea typeface="Calibri (MS) Bold"/>
                <a:cs typeface="Calibri (MS) Bold"/>
                <a:sym typeface="Calibri (MS) Bold"/>
              </a:rPr>
              <a:t>Droit des Familles</a:t>
            </a:r>
          </a:p>
        </p:txBody>
      </p:sp>
      <p:sp>
        <p:nvSpPr>
          <p:cNvPr name="TextBox 54" id="54"/>
          <p:cNvSpPr txBox="true"/>
          <p:nvPr/>
        </p:nvSpPr>
        <p:spPr>
          <a:xfrm rot="0">
            <a:off x="2109176" y="4141354"/>
            <a:ext cx="3687558" cy="2739390"/>
          </a:xfrm>
          <a:prstGeom prst="rect">
            <a:avLst/>
          </a:prstGeom>
        </p:spPr>
        <p:txBody>
          <a:bodyPr anchor="t" rtlCol="false" tIns="0" lIns="0" bIns="0" rIns="0">
            <a:spAutoFit/>
          </a:bodyPr>
          <a:lstStyle/>
          <a:p>
            <a:pPr algn="just" marL="582928" indent="-291464" lvl="1">
              <a:lnSpc>
                <a:spcPts val="2699"/>
              </a:lnSpc>
              <a:buFont typeface="Arial"/>
              <a:buChar char="•"/>
            </a:pPr>
            <a:r>
              <a:rPr lang="en-US" b="true" sz="2699">
                <a:solidFill>
                  <a:srgbClr val="FFFFFF"/>
                </a:solidFill>
                <a:latin typeface="Calibri (MS) Bold"/>
                <a:ea typeface="Calibri (MS) Bold"/>
                <a:cs typeface="Calibri (MS) Bold"/>
                <a:sym typeface="Calibri (MS) Bold"/>
              </a:rPr>
              <a:t>CAF</a:t>
            </a:r>
          </a:p>
          <a:p>
            <a:pPr algn="just">
              <a:lnSpc>
                <a:spcPts val="1499"/>
              </a:lnSpc>
            </a:pPr>
            <a:r>
              <a:rPr lang="en-US" sz="1499">
                <a:solidFill>
                  <a:srgbClr val="FFFFFF"/>
                </a:solidFill>
                <a:latin typeface="Calibri (MS)"/>
                <a:ea typeface="Calibri (MS)"/>
                <a:cs typeface="Calibri (MS)"/>
                <a:sym typeface="Calibri (MS)"/>
              </a:rPr>
              <a:t>        </a:t>
            </a:r>
            <a:r>
              <a:rPr lang="en-US" b="true" sz="1499">
                <a:solidFill>
                  <a:srgbClr val="FFFFFF"/>
                </a:solidFill>
                <a:latin typeface="Calibri (MS) Bold"/>
                <a:ea typeface="Calibri (MS) Bold"/>
                <a:cs typeface="Calibri (MS) Bold"/>
                <a:sym typeface="Calibri (MS) Bold"/>
              </a:rPr>
              <a:t>Caisse d’Allocations Familiales</a:t>
            </a:r>
          </a:p>
          <a:p>
            <a:pPr algn="just">
              <a:lnSpc>
                <a:spcPts val="1700"/>
              </a:lnSpc>
            </a:pPr>
          </a:p>
          <a:p>
            <a:pPr algn="just" marL="582928" indent="-291464" lvl="1">
              <a:lnSpc>
                <a:spcPts val="2699"/>
              </a:lnSpc>
              <a:buFont typeface="Arial"/>
              <a:buChar char="•"/>
            </a:pPr>
            <a:r>
              <a:rPr lang="en-US" b="true" sz="2699">
                <a:solidFill>
                  <a:srgbClr val="FFFFFF"/>
                </a:solidFill>
                <a:latin typeface="Calibri (MS) Bold"/>
                <a:ea typeface="Calibri (MS) Bold"/>
                <a:cs typeface="Calibri (MS) Bold"/>
                <a:sym typeface="Calibri (MS) Bold"/>
              </a:rPr>
              <a:t>CCAS</a:t>
            </a:r>
          </a:p>
          <a:p>
            <a:pPr algn="just">
              <a:lnSpc>
                <a:spcPts val="1500"/>
              </a:lnSpc>
            </a:pPr>
            <a:r>
              <a:rPr lang="en-US" sz="1500">
                <a:solidFill>
                  <a:srgbClr val="FFFFFF"/>
                </a:solidFill>
                <a:latin typeface="Calibri (MS)"/>
                <a:ea typeface="Calibri (MS)"/>
                <a:cs typeface="Calibri (MS)"/>
                <a:sym typeface="Calibri (MS)"/>
              </a:rPr>
              <a:t>        </a:t>
            </a:r>
            <a:r>
              <a:rPr lang="en-US" b="true" sz="1500">
                <a:solidFill>
                  <a:srgbClr val="FFFFFF"/>
                </a:solidFill>
                <a:latin typeface="Calibri (MS) Bold"/>
                <a:ea typeface="Calibri (MS) Bold"/>
                <a:cs typeface="Calibri (MS) Bold"/>
                <a:sym typeface="Calibri (MS) Bold"/>
              </a:rPr>
              <a:t>Centres communaux d’action sociale</a:t>
            </a:r>
          </a:p>
          <a:p>
            <a:pPr algn="just">
              <a:lnSpc>
                <a:spcPts val="1699"/>
              </a:lnSpc>
            </a:pPr>
          </a:p>
          <a:p>
            <a:pPr algn="just" marL="582928" indent="-291464" lvl="1">
              <a:lnSpc>
                <a:spcPts val="2699"/>
              </a:lnSpc>
              <a:buFont typeface="Arial"/>
              <a:buChar char="•"/>
            </a:pPr>
            <a:r>
              <a:rPr lang="en-US" b="true" sz="2699">
                <a:solidFill>
                  <a:srgbClr val="FFFFFF"/>
                </a:solidFill>
                <a:latin typeface="Calibri (MS) Bold"/>
                <a:ea typeface="Calibri (MS) Bold"/>
                <a:cs typeface="Calibri (MS) Bold"/>
                <a:sym typeface="Calibri (MS) Bold"/>
              </a:rPr>
              <a:t>CIAS</a:t>
            </a:r>
          </a:p>
          <a:p>
            <a:pPr algn="just">
              <a:lnSpc>
                <a:spcPts val="1500"/>
              </a:lnSpc>
            </a:pPr>
            <a:r>
              <a:rPr lang="en-US" sz="1500">
                <a:solidFill>
                  <a:srgbClr val="FFFFFF"/>
                </a:solidFill>
                <a:latin typeface="Calibri (MS)"/>
                <a:ea typeface="Calibri (MS)"/>
                <a:cs typeface="Calibri (MS)"/>
                <a:sym typeface="Calibri (MS)"/>
              </a:rPr>
              <a:t>    </a:t>
            </a:r>
            <a:r>
              <a:rPr lang="en-US" b="true" sz="1500">
                <a:solidFill>
                  <a:srgbClr val="FFFFFF"/>
                </a:solidFill>
                <a:latin typeface="Calibri (MS) Bold"/>
                <a:ea typeface="Calibri (MS) Bold"/>
                <a:cs typeface="Calibri (MS) Bold"/>
                <a:sym typeface="Calibri (MS) Bold"/>
              </a:rPr>
              <a:t>  Centres inter-communaux d’action sociale</a:t>
            </a:r>
          </a:p>
          <a:p>
            <a:pPr algn="just">
              <a:lnSpc>
                <a:spcPts val="1500"/>
              </a:lnSpc>
            </a:pPr>
          </a:p>
          <a:p>
            <a:pPr algn="just" marL="582928" indent="-291464" lvl="1">
              <a:lnSpc>
                <a:spcPts val="2699"/>
              </a:lnSpc>
              <a:buFont typeface="Arial"/>
              <a:buChar char="•"/>
            </a:pPr>
            <a:r>
              <a:rPr lang="en-US" b="true" sz="2699">
                <a:solidFill>
                  <a:srgbClr val="FFFFFF"/>
                </a:solidFill>
                <a:latin typeface="Calibri (MS) Bold"/>
                <a:ea typeface="Calibri (MS) Bold"/>
                <a:cs typeface="Calibri (MS) Bold"/>
                <a:sym typeface="Calibri (MS) Bold"/>
              </a:rPr>
              <a:t>MSA</a:t>
            </a:r>
          </a:p>
          <a:p>
            <a:pPr algn="just">
              <a:lnSpc>
                <a:spcPts val="1499"/>
              </a:lnSpc>
            </a:pPr>
            <a:r>
              <a:rPr lang="en-US" sz="1499">
                <a:solidFill>
                  <a:srgbClr val="FFFFFF"/>
                </a:solidFill>
                <a:latin typeface="Calibri (MS)"/>
                <a:ea typeface="Calibri (MS)"/>
                <a:cs typeface="Calibri (MS)"/>
                <a:sym typeface="Calibri (MS)"/>
              </a:rPr>
              <a:t>       </a:t>
            </a:r>
            <a:r>
              <a:rPr lang="en-US" b="true" sz="1499">
                <a:solidFill>
                  <a:srgbClr val="FFFFFF"/>
                </a:solidFill>
                <a:latin typeface="Calibri (MS) Bold"/>
                <a:ea typeface="Calibri (MS) Bold"/>
                <a:cs typeface="Calibri (MS) Bold"/>
                <a:sym typeface="Calibri (MS) Bold"/>
              </a:rPr>
              <a:t>Mutuelle sociale agricole</a:t>
            </a:r>
          </a:p>
        </p:txBody>
      </p:sp>
      <p:sp>
        <p:nvSpPr>
          <p:cNvPr name="TextBox 55" id="55"/>
          <p:cNvSpPr txBox="true"/>
          <p:nvPr/>
        </p:nvSpPr>
        <p:spPr>
          <a:xfrm rot="0">
            <a:off x="6138157" y="2028765"/>
            <a:ext cx="1928022" cy="469900"/>
          </a:xfrm>
          <a:prstGeom prst="rect">
            <a:avLst/>
          </a:prstGeom>
        </p:spPr>
        <p:txBody>
          <a:bodyPr anchor="t" rtlCol="false" tIns="0" lIns="0" bIns="0" rIns="0">
            <a:spAutoFit/>
          </a:bodyPr>
          <a:lstStyle/>
          <a:p>
            <a:pPr algn="l" marL="0" indent="0" lvl="1">
              <a:lnSpc>
                <a:spcPts val="3499"/>
              </a:lnSpc>
              <a:spcBef>
                <a:spcPct val="0"/>
              </a:spcBef>
            </a:pPr>
            <a:r>
              <a:rPr lang="en-US" b="true" sz="2499">
                <a:solidFill>
                  <a:srgbClr val="FFFFFF"/>
                </a:solidFill>
                <a:latin typeface="Calibri (MS) Bold"/>
                <a:ea typeface="Calibri (MS) Bold"/>
                <a:cs typeface="Calibri (MS) Bold"/>
                <a:sym typeface="Calibri (MS) Bold"/>
              </a:rPr>
              <a:t>Santé</a:t>
            </a:r>
          </a:p>
        </p:txBody>
      </p:sp>
      <p:sp>
        <p:nvSpPr>
          <p:cNvPr name="TextBox 56" id="56"/>
          <p:cNvSpPr txBox="true"/>
          <p:nvPr/>
        </p:nvSpPr>
        <p:spPr>
          <a:xfrm rot="0">
            <a:off x="10102284" y="1809690"/>
            <a:ext cx="2715544" cy="908050"/>
          </a:xfrm>
          <a:prstGeom prst="rect">
            <a:avLst/>
          </a:prstGeom>
        </p:spPr>
        <p:txBody>
          <a:bodyPr anchor="t" rtlCol="false" tIns="0" lIns="0" bIns="0" rIns="0">
            <a:spAutoFit/>
          </a:bodyPr>
          <a:lstStyle/>
          <a:p>
            <a:pPr algn="l">
              <a:lnSpc>
                <a:spcPts val="3499"/>
              </a:lnSpc>
            </a:pPr>
            <a:r>
              <a:rPr lang="en-US" sz="2499" b="true">
                <a:solidFill>
                  <a:srgbClr val="FFFFFF"/>
                </a:solidFill>
                <a:latin typeface="Calibri (MS) Bold"/>
                <a:ea typeface="Calibri (MS) Bold"/>
                <a:cs typeface="Calibri (MS) Bold"/>
                <a:sym typeface="Calibri (MS) Bold"/>
              </a:rPr>
              <a:t>Enfance -</a:t>
            </a:r>
          </a:p>
          <a:p>
            <a:pPr algn="l" marL="0" indent="0" lvl="1">
              <a:lnSpc>
                <a:spcPts val="3499"/>
              </a:lnSpc>
              <a:spcBef>
                <a:spcPct val="0"/>
              </a:spcBef>
            </a:pPr>
            <a:r>
              <a:rPr lang="en-US" b="true" sz="2499">
                <a:solidFill>
                  <a:srgbClr val="FFFFFF"/>
                </a:solidFill>
                <a:latin typeface="Calibri (MS) Bold"/>
                <a:ea typeface="Calibri (MS) Bold"/>
                <a:cs typeface="Calibri (MS) Bold"/>
                <a:sym typeface="Calibri (MS) Bold"/>
              </a:rPr>
              <a:t>Jeunesse</a:t>
            </a:r>
          </a:p>
        </p:txBody>
      </p:sp>
      <p:sp>
        <p:nvSpPr>
          <p:cNvPr name="TextBox 57" id="57"/>
          <p:cNvSpPr txBox="true"/>
          <p:nvPr/>
        </p:nvSpPr>
        <p:spPr>
          <a:xfrm rot="0">
            <a:off x="14135106" y="2028765"/>
            <a:ext cx="1928022" cy="469900"/>
          </a:xfrm>
          <a:prstGeom prst="rect">
            <a:avLst/>
          </a:prstGeom>
        </p:spPr>
        <p:txBody>
          <a:bodyPr anchor="t" rtlCol="false" tIns="0" lIns="0" bIns="0" rIns="0">
            <a:spAutoFit/>
          </a:bodyPr>
          <a:lstStyle/>
          <a:p>
            <a:pPr algn="l" marL="0" indent="0" lvl="1">
              <a:lnSpc>
                <a:spcPts val="3499"/>
              </a:lnSpc>
              <a:spcBef>
                <a:spcPct val="0"/>
              </a:spcBef>
            </a:pPr>
            <a:r>
              <a:rPr lang="en-US" b="true" sz="2499">
                <a:solidFill>
                  <a:srgbClr val="FFFFFF"/>
                </a:solidFill>
                <a:latin typeface="Calibri (MS) Bold"/>
                <a:ea typeface="Calibri (MS) Bold"/>
                <a:cs typeface="Calibri (MS) Bold"/>
                <a:sym typeface="Calibri (MS) Bold"/>
              </a:rPr>
              <a:t>Logement</a:t>
            </a:r>
          </a:p>
        </p:txBody>
      </p:sp>
      <p:sp>
        <p:nvSpPr>
          <p:cNvPr name="TextBox 58" id="58"/>
          <p:cNvSpPr txBox="true"/>
          <p:nvPr/>
        </p:nvSpPr>
        <p:spPr>
          <a:xfrm rot="0">
            <a:off x="5958658" y="3928930"/>
            <a:ext cx="3892904" cy="3127375"/>
          </a:xfrm>
          <a:prstGeom prst="rect">
            <a:avLst/>
          </a:prstGeom>
        </p:spPr>
        <p:txBody>
          <a:bodyPr anchor="t" rtlCol="false" tIns="0" lIns="0" bIns="0" rIns="0">
            <a:spAutoFit/>
          </a:bodyPr>
          <a:lstStyle/>
          <a:p>
            <a:pPr algn="just" marL="561339" indent="-280669" lvl="1">
              <a:lnSpc>
                <a:spcPts val="2599"/>
              </a:lnSpc>
              <a:buFont typeface="Arial"/>
              <a:buChar char="•"/>
            </a:pPr>
            <a:r>
              <a:rPr lang="en-US" b="true" sz="2599">
                <a:solidFill>
                  <a:srgbClr val="FFFFFF"/>
                </a:solidFill>
                <a:latin typeface="Calibri (MS) Bold"/>
                <a:ea typeface="Calibri (MS) Bold"/>
                <a:cs typeface="Calibri (MS) Bold"/>
                <a:sym typeface="Calibri (MS) Bold"/>
              </a:rPr>
              <a:t>CRF en milieu thermal</a:t>
            </a:r>
          </a:p>
          <a:p>
            <a:pPr algn="just">
              <a:lnSpc>
                <a:spcPts val="1399"/>
              </a:lnSpc>
            </a:pPr>
            <a:r>
              <a:rPr lang="en-US" sz="1399">
                <a:solidFill>
                  <a:srgbClr val="FFFFFF"/>
                </a:solidFill>
                <a:latin typeface="Calibri (MS)"/>
                <a:ea typeface="Calibri (MS)"/>
                <a:cs typeface="Calibri (MS)"/>
                <a:sym typeface="Calibri (MS)"/>
              </a:rPr>
              <a:t>        </a:t>
            </a:r>
            <a:r>
              <a:rPr lang="en-US" sz="1399">
                <a:solidFill>
                  <a:srgbClr val="FFFFFF"/>
                </a:solidFill>
                <a:latin typeface="Calibri (MS)"/>
                <a:ea typeface="Calibri (MS)"/>
                <a:cs typeface="Calibri (MS)"/>
                <a:sym typeface="Calibri (MS)"/>
              </a:rPr>
              <a:t>Centre de rééducation fonctionnelle</a:t>
            </a:r>
          </a:p>
          <a:p>
            <a:pPr algn="just">
              <a:lnSpc>
                <a:spcPts val="699"/>
              </a:lnSpc>
            </a:pPr>
          </a:p>
          <a:p>
            <a:pPr algn="just" marL="561339" indent="-280669" lvl="1">
              <a:lnSpc>
                <a:spcPts val="2599"/>
              </a:lnSpc>
              <a:buFont typeface="Arial"/>
              <a:buChar char="•"/>
            </a:pPr>
            <a:r>
              <a:rPr lang="en-US" b="true" sz="2599">
                <a:solidFill>
                  <a:srgbClr val="FFFFFF"/>
                </a:solidFill>
                <a:latin typeface="Calibri (MS) Bold"/>
                <a:ea typeface="Calibri (MS) Bold"/>
                <a:cs typeface="Calibri (MS) Bold"/>
                <a:sym typeface="Calibri (MS) Bold"/>
              </a:rPr>
              <a:t>CDCA</a:t>
            </a:r>
          </a:p>
          <a:p>
            <a:pPr algn="just">
              <a:lnSpc>
                <a:spcPts val="1399"/>
              </a:lnSpc>
            </a:pPr>
            <a:r>
              <a:rPr lang="en-US" sz="1399">
                <a:solidFill>
                  <a:srgbClr val="FFFFFF"/>
                </a:solidFill>
                <a:latin typeface="Calibri (MS)"/>
                <a:ea typeface="Calibri (MS)"/>
                <a:cs typeface="Calibri (MS)"/>
                <a:sym typeface="Calibri (MS)"/>
              </a:rPr>
              <a:t>        Conseil départemental de la citoyenneté</a:t>
            </a:r>
          </a:p>
          <a:p>
            <a:pPr algn="just">
              <a:lnSpc>
                <a:spcPts val="1399"/>
              </a:lnSpc>
            </a:pPr>
            <a:r>
              <a:rPr lang="en-US" sz="1399">
                <a:solidFill>
                  <a:srgbClr val="FFFFFF"/>
                </a:solidFill>
                <a:latin typeface="Calibri (MS)"/>
                <a:ea typeface="Calibri (MS)"/>
                <a:cs typeface="Calibri (MS)"/>
                <a:sym typeface="Calibri (MS)"/>
              </a:rPr>
              <a:t>        et de l’autonomie</a:t>
            </a:r>
          </a:p>
          <a:p>
            <a:pPr algn="just" marL="604518" indent="-201506" lvl="2">
              <a:lnSpc>
                <a:spcPts val="1399"/>
              </a:lnSpc>
              <a:buFont typeface="Arial"/>
              <a:buChar char="⚬"/>
            </a:pPr>
            <a:r>
              <a:rPr lang="en-US" sz="1399">
                <a:solidFill>
                  <a:srgbClr val="FFFFFF"/>
                </a:solidFill>
                <a:latin typeface="Calibri (MS)"/>
                <a:ea typeface="Calibri (MS)"/>
                <a:cs typeface="Calibri (MS)"/>
                <a:sym typeface="Calibri (MS)"/>
              </a:rPr>
              <a:t>personnes handicapées</a:t>
            </a:r>
          </a:p>
          <a:p>
            <a:pPr algn="just" marL="604518" indent="-201506" lvl="2">
              <a:lnSpc>
                <a:spcPts val="1399"/>
              </a:lnSpc>
              <a:buFont typeface="Arial"/>
              <a:buChar char="⚬"/>
            </a:pPr>
            <a:r>
              <a:rPr lang="en-US" sz="1399">
                <a:solidFill>
                  <a:srgbClr val="FFFFFF"/>
                </a:solidFill>
                <a:latin typeface="Calibri (MS)"/>
                <a:ea typeface="Calibri (MS)"/>
                <a:cs typeface="Calibri (MS)"/>
                <a:sym typeface="Calibri (MS)"/>
              </a:rPr>
              <a:t>personnes âgées</a:t>
            </a:r>
          </a:p>
          <a:p>
            <a:pPr algn="just">
              <a:lnSpc>
                <a:spcPts val="699"/>
              </a:lnSpc>
            </a:pPr>
          </a:p>
          <a:p>
            <a:pPr algn="just" marL="561339" indent="-280669" lvl="1">
              <a:lnSpc>
                <a:spcPts val="2599"/>
              </a:lnSpc>
              <a:buFont typeface="Arial"/>
              <a:buChar char="•"/>
            </a:pPr>
            <a:r>
              <a:rPr lang="en-US" b="true" sz="2599">
                <a:solidFill>
                  <a:srgbClr val="FFFFFF"/>
                </a:solidFill>
                <a:latin typeface="Calibri (MS) Bold"/>
                <a:ea typeface="Calibri (MS) Bold"/>
                <a:cs typeface="Calibri (MS) Bold"/>
                <a:sym typeface="Calibri (MS) Bold"/>
              </a:rPr>
              <a:t>CPAM</a:t>
            </a:r>
          </a:p>
          <a:p>
            <a:pPr algn="just">
              <a:lnSpc>
                <a:spcPts val="1400"/>
              </a:lnSpc>
            </a:pPr>
            <a:r>
              <a:rPr lang="en-US" sz="1400">
                <a:solidFill>
                  <a:srgbClr val="FFFFFF"/>
                </a:solidFill>
                <a:latin typeface="Calibri (MS)"/>
                <a:ea typeface="Calibri (MS)"/>
                <a:cs typeface="Calibri (MS)"/>
                <a:sym typeface="Calibri (MS)"/>
              </a:rPr>
              <a:t>       </a:t>
            </a:r>
            <a:r>
              <a:rPr lang="en-US" sz="1400">
                <a:solidFill>
                  <a:srgbClr val="FFFFFF"/>
                </a:solidFill>
                <a:latin typeface="Calibri (MS)"/>
                <a:ea typeface="Calibri (MS)"/>
                <a:cs typeface="Calibri (MS)"/>
                <a:sym typeface="Calibri (MS)"/>
              </a:rPr>
              <a:t>Caisses primaires d’assurance maladie</a:t>
            </a:r>
          </a:p>
          <a:p>
            <a:pPr algn="just">
              <a:lnSpc>
                <a:spcPts val="699"/>
              </a:lnSpc>
            </a:pPr>
          </a:p>
          <a:p>
            <a:pPr algn="l" marL="561339" indent="-280669" lvl="1">
              <a:lnSpc>
                <a:spcPts val="2599"/>
              </a:lnSpc>
              <a:buFont typeface="Arial"/>
              <a:buChar char="•"/>
            </a:pPr>
            <a:r>
              <a:rPr lang="en-US" b="true" sz="2599">
                <a:solidFill>
                  <a:srgbClr val="FFFFFF"/>
                </a:solidFill>
                <a:latin typeface="Calibri (MS) Bold"/>
                <a:ea typeface="Calibri (MS) Bold"/>
                <a:cs typeface="Calibri (MS) Bold"/>
                <a:sym typeface="Calibri (MS) Bold"/>
              </a:rPr>
              <a:t>Représentants des Usagers</a:t>
            </a:r>
          </a:p>
          <a:p>
            <a:pPr algn="l">
              <a:lnSpc>
                <a:spcPts val="1399"/>
              </a:lnSpc>
            </a:pPr>
            <a:r>
              <a:rPr lang="en-US" b="true" sz="1399">
                <a:solidFill>
                  <a:srgbClr val="FFFFFF"/>
                </a:solidFill>
                <a:latin typeface="Calibri (MS) Bold"/>
                <a:ea typeface="Calibri (MS) Bold"/>
                <a:cs typeface="Calibri (MS) Bold"/>
                <a:sym typeface="Calibri (MS) Bold"/>
              </a:rPr>
              <a:t>         </a:t>
            </a:r>
            <a:r>
              <a:rPr lang="en-US" sz="1399">
                <a:solidFill>
                  <a:srgbClr val="FFFFFF"/>
                </a:solidFill>
                <a:latin typeface="Calibri (MS)"/>
                <a:ea typeface="Calibri (MS)"/>
                <a:cs typeface="Calibri (MS)"/>
                <a:sym typeface="Calibri (MS)"/>
              </a:rPr>
              <a:t>Etablissements de santé </a:t>
            </a:r>
            <a:r>
              <a:rPr lang="en-US" sz="1399">
                <a:solidFill>
                  <a:srgbClr val="FFFFFF"/>
                </a:solidFill>
                <a:latin typeface="Calibri (MS)"/>
                <a:ea typeface="Calibri (MS)"/>
                <a:cs typeface="Calibri (MS)"/>
                <a:sym typeface="Calibri (MS)"/>
              </a:rPr>
              <a:t> </a:t>
            </a:r>
            <a:r>
              <a:rPr lang="en-US" sz="1399">
                <a:solidFill>
                  <a:srgbClr val="FFFFFF"/>
                </a:solidFill>
                <a:latin typeface="Calibri (MS)"/>
                <a:ea typeface="Calibri (MS)"/>
                <a:cs typeface="Calibri (MS)"/>
                <a:sym typeface="Calibri (MS)"/>
              </a:rPr>
              <a:t>publics et privés.</a:t>
            </a:r>
          </a:p>
        </p:txBody>
      </p:sp>
      <p:sp>
        <p:nvSpPr>
          <p:cNvPr name="TextBox 59" id="59"/>
          <p:cNvSpPr txBox="true"/>
          <p:nvPr/>
        </p:nvSpPr>
        <p:spPr>
          <a:xfrm rot="0">
            <a:off x="9940359" y="3522229"/>
            <a:ext cx="3922692" cy="3615690"/>
          </a:xfrm>
          <a:prstGeom prst="rect">
            <a:avLst/>
          </a:prstGeom>
        </p:spPr>
        <p:txBody>
          <a:bodyPr anchor="t" rtlCol="false" tIns="0" lIns="0" bIns="0" rIns="0">
            <a:spAutoFit/>
          </a:bodyPr>
          <a:lstStyle/>
          <a:p>
            <a:pPr algn="l" marL="582928" indent="-291464" lvl="1">
              <a:lnSpc>
                <a:spcPts val="2699"/>
              </a:lnSpc>
              <a:buFont typeface="Arial"/>
              <a:buChar char="•"/>
            </a:pPr>
            <a:r>
              <a:rPr lang="en-US" b="true" sz="2699">
                <a:solidFill>
                  <a:srgbClr val="FFFFFF"/>
                </a:solidFill>
                <a:latin typeface="Calibri (MS) Bold"/>
                <a:ea typeface="Calibri (MS) Bold"/>
                <a:cs typeface="Calibri (MS) Bold"/>
                <a:sym typeface="Calibri (MS) Bold"/>
              </a:rPr>
              <a:t>CDEN</a:t>
            </a:r>
          </a:p>
          <a:p>
            <a:pPr algn="l">
              <a:lnSpc>
                <a:spcPts val="1499"/>
              </a:lnSpc>
            </a:pPr>
            <a:r>
              <a:rPr lang="en-US" sz="1499">
                <a:solidFill>
                  <a:srgbClr val="FFFFFF"/>
                </a:solidFill>
                <a:latin typeface="Calibri (MS)"/>
                <a:ea typeface="Calibri (MS)"/>
                <a:cs typeface="Calibri (MS)"/>
                <a:sym typeface="Calibri (MS)"/>
              </a:rPr>
              <a:t>       </a:t>
            </a:r>
            <a:r>
              <a:rPr lang="en-US" sz="1499">
                <a:solidFill>
                  <a:srgbClr val="FFFFFF"/>
                </a:solidFill>
                <a:latin typeface="Calibri (MS)"/>
                <a:ea typeface="Calibri (MS)"/>
                <a:cs typeface="Calibri (MS)"/>
                <a:sym typeface="Calibri (MS)"/>
              </a:rPr>
              <a:t>Conseil départemental</a:t>
            </a:r>
          </a:p>
          <a:p>
            <a:pPr algn="l">
              <a:lnSpc>
                <a:spcPts val="1499"/>
              </a:lnSpc>
            </a:pPr>
            <a:r>
              <a:rPr lang="en-US" sz="1499">
                <a:solidFill>
                  <a:srgbClr val="FFFFFF"/>
                </a:solidFill>
                <a:latin typeface="Calibri (MS)"/>
                <a:ea typeface="Calibri (MS)"/>
                <a:cs typeface="Calibri (MS)"/>
                <a:sym typeface="Calibri (MS)"/>
              </a:rPr>
              <a:t>       </a:t>
            </a:r>
            <a:r>
              <a:rPr lang="en-US" sz="1499">
                <a:solidFill>
                  <a:srgbClr val="FFFFFF"/>
                </a:solidFill>
                <a:latin typeface="Calibri (MS)"/>
                <a:ea typeface="Calibri (MS)"/>
                <a:cs typeface="Calibri (MS)"/>
                <a:sym typeface="Calibri (MS)"/>
              </a:rPr>
              <a:t>de l’éducation nationale</a:t>
            </a:r>
          </a:p>
          <a:p>
            <a:pPr algn="l">
              <a:lnSpc>
                <a:spcPts val="749"/>
              </a:lnSpc>
            </a:pPr>
          </a:p>
          <a:p>
            <a:pPr algn="l" marL="582928" indent="-291464" lvl="1">
              <a:lnSpc>
                <a:spcPts val="2699"/>
              </a:lnSpc>
              <a:buFont typeface="Arial"/>
              <a:buChar char="•"/>
            </a:pPr>
            <a:r>
              <a:rPr lang="en-US" b="true" sz="2699">
                <a:solidFill>
                  <a:srgbClr val="FFFFFF"/>
                </a:solidFill>
                <a:latin typeface="Calibri (MS) Bold"/>
                <a:ea typeface="Calibri (MS) Bold"/>
                <a:cs typeface="Calibri (MS) Bold"/>
                <a:sym typeface="Calibri (MS) Bold"/>
              </a:rPr>
              <a:t>CDPE</a:t>
            </a:r>
          </a:p>
          <a:p>
            <a:pPr algn="l">
              <a:lnSpc>
                <a:spcPts val="1499"/>
              </a:lnSpc>
            </a:pPr>
            <a:r>
              <a:rPr lang="en-US" sz="1499">
                <a:solidFill>
                  <a:srgbClr val="FFFFFF"/>
                </a:solidFill>
                <a:latin typeface="Calibri (MS)"/>
                <a:ea typeface="Calibri (MS)"/>
                <a:cs typeface="Calibri (MS)"/>
                <a:sym typeface="Calibri (MS)"/>
              </a:rPr>
              <a:t>       </a:t>
            </a:r>
            <a:r>
              <a:rPr lang="en-US" sz="1499">
                <a:solidFill>
                  <a:srgbClr val="FFFFFF"/>
                </a:solidFill>
                <a:latin typeface="Calibri (MS)"/>
                <a:ea typeface="Calibri (MS)"/>
                <a:cs typeface="Calibri (MS)"/>
                <a:sym typeface="Calibri (MS)"/>
              </a:rPr>
              <a:t>Conseil départemental protection</a:t>
            </a:r>
            <a:r>
              <a:rPr lang="en-US" sz="1499">
                <a:solidFill>
                  <a:srgbClr val="FFFFFF"/>
                </a:solidFill>
                <a:latin typeface="Calibri (MS)"/>
                <a:ea typeface="Calibri (MS)"/>
                <a:cs typeface="Calibri (MS)"/>
                <a:sym typeface="Calibri (MS)"/>
              </a:rPr>
              <a:t> </a:t>
            </a:r>
          </a:p>
          <a:p>
            <a:pPr algn="l">
              <a:lnSpc>
                <a:spcPts val="1499"/>
              </a:lnSpc>
            </a:pPr>
            <a:r>
              <a:rPr lang="en-US" sz="1499">
                <a:solidFill>
                  <a:srgbClr val="FFFFFF"/>
                </a:solidFill>
                <a:latin typeface="Calibri (MS)"/>
                <a:ea typeface="Calibri (MS)"/>
                <a:cs typeface="Calibri (MS)"/>
                <a:sym typeface="Calibri (MS)"/>
              </a:rPr>
              <a:t>       </a:t>
            </a:r>
            <a:r>
              <a:rPr lang="en-US" sz="1499">
                <a:solidFill>
                  <a:srgbClr val="FFFFFF"/>
                </a:solidFill>
                <a:latin typeface="Calibri (MS)"/>
                <a:ea typeface="Calibri (MS)"/>
                <a:cs typeface="Calibri (MS)"/>
                <a:sym typeface="Calibri (MS)"/>
              </a:rPr>
              <a:t>de l’enfance</a:t>
            </a:r>
          </a:p>
          <a:p>
            <a:pPr algn="l">
              <a:lnSpc>
                <a:spcPts val="1699"/>
              </a:lnSpc>
            </a:pPr>
          </a:p>
          <a:p>
            <a:pPr algn="l" marL="582928" indent="-291464" lvl="1">
              <a:lnSpc>
                <a:spcPts val="1349"/>
              </a:lnSpc>
              <a:buFont typeface="Arial"/>
              <a:buChar char="•"/>
            </a:pPr>
            <a:r>
              <a:rPr lang="en-US" b="true" sz="2699">
                <a:solidFill>
                  <a:srgbClr val="FFFFFF"/>
                </a:solidFill>
                <a:latin typeface="Calibri (MS) Bold"/>
                <a:ea typeface="Calibri (MS) Bold"/>
                <a:cs typeface="Calibri (MS) Bold"/>
                <a:sym typeface="Calibri (MS) Bold"/>
              </a:rPr>
              <a:t>CFPE</a:t>
            </a:r>
          </a:p>
          <a:p>
            <a:pPr algn="l">
              <a:lnSpc>
                <a:spcPts val="1499"/>
              </a:lnSpc>
            </a:pPr>
            <a:r>
              <a:rPr lang="en-US" sz="1499">
                <a:solidFill>
                  <a:srgbClr val="FFFFFF"/>
                </a:solidFill>
                <a:latin typeface="Calibri (MS)"/>
                <a:ea typeface="Calibri (MS)"/>
                <a:cs typeface="Calibri (MS)"/>
                <a:sym typeface="Calibri (MS)"/>
              </a:rPr>
              <a:t>        </a:t>
            </a:r>
            <a:r>
              <a:rPr lang="en-US" sz="1499">
                <a:solidFill>
                  <a:srgbClr val="FFFFFF"/>
                </a:solidFill>
                <a:latin typeface="Calibri (MS)"/>
                <a:ea typeface="Calibri (MS)"/>
                <a:cs typeface="Calibri (MS)"/>
                <a:sym typeface="Calibri (MS)"/>
              </a:rPr>
              <a:t>Conseil de familles des pupilles de l’État</a:t>
            </a:r>
          </a:p>
          <a:p>
            <a:pPr algn="l">
              <a:lnSpc>
                <a:spcPts val="1349"/>
              </a:lnSpc>
            </a:pPr>
          </a:p>
          <a:p>
            <a:pPr algn="l" marL="582928" indent="-291464" lvl="1">
              <a:lnSpc>
                <a:spcPts val="2699"/>
              </a:lnSpc>
              <a:buFont typeface="Arial"/>
              <a:buChar char="•"/>
            </a:pPr>
            <a:r>
              <a:rPr lang="en-US" b="true" sz="2699">
                <a:solidFill>
                  <a:srgbClr val="FFFFFF"/>
                </a:solidFill>
                <a:latin typeface="Calibri (MS) Bold"/>
                <a:ea typeface="Calibri (MS) Bold"/>
                <a:cs typeface="Calibri (MS) Bold"/>
                <a:sym typeface="Calibri (MS) Bold"/>
              </a:rPr>
              <a:t>CAA</a:t>
            </a:r>
          </a:p>
          <a:p>
            <a:pPr algn="l">
              <a:lnSpc>
                <a:spcPts val="1499"/>
              </a:lnSpc>
            </a:pPr>
            <a:r>
              <a:rPr lang="en-US" sz="1499">
                <a:solidFill>
                  <a:srgbClr val="FFFFFF"/>
                </a:solidFill>
                <a:latin typeface="Calibri (MS)"/>
                <a:ea typeface="Calibri (MS)"/>
                <a:cs typeface="Calibri (MS)"/>
                <a:sym typeface="Calibri (MS)"/>
              </a:rPr>
              <a:t>        </a:t>
            </a:r>
            <a:r>
              <a:rPr lang="en-US" sz="1499">
                <a:solidFill>
                  <a:srgbClr val="FFFFFF"/>
                </a:solidFill>
                <a:latin typeface="Calibri (MS)"/>
                <a:ea typeface="Calibri (MS)"/>
                <a:cs typeface="Calibri (MS)"/>
                <a:sym typeface="Calibri (MS)"/>
              </a:rPr>
              <a:t>Commission d’agrément pour l’adoption</a:t>
            </a:r>
          </a:p>
          <a:p>
            <a:pPr algn="l">
              <a:lnSpc>
                <a:spcPts val="1349"/>
              </a:lnSpc>
            </a:pPr>
          </a:p>
          <a:p>
            <a:pPr algn="l" marL="582928" indent="-291464" lvl="1">
              <a:lnSpc>
                <a:spcPts val="2699"/>
              </a:lnSpc>
              <a:buFont typeface="Arial"/>
              <a:buChar char="•"/>
            </a:pPr>
            <a:r>
              <a:rPr lang="en-US" b="true" sz="2699">
                <a:solidFill>
                  <a:srgbClr val="FFFFFF"/>
                </a:solidFill>
                <a:latin typeface="Calibri (MS) Bold"/>
                <a:ea typeface="Calibri (MS) Bold"/>
                <a:cs typeface="Calibri (MS) Bold"/>
                <a:sym typeface="Calibri (MS) Bold"/>
              </a:rPr>
              <a:t>SDSF</a:t>
            </a:r>
          </a:p>
          <a:p>
            <a:pPr algn="l">
              <a:lnSpc>
                <a:spcPts val="1499"/>
              </a:lnSpc>
            </a:pPr>
            <a:r>
              <a:rPr lang="en-US" sz="1499">
                <a:solidFill>
                  <a:srgbClr val="FFFFFF"/>
                </a:solidFill>
                <a:latin typeface="Calibri (MS)"/>
                <a:ea typeface="Calibri (MS)"/>
                <a:cs typeface="Calibri (MS)"/>
                <a:sym typeface="Calibri (MS)"/>
              </a:rPr>
              <a:t>         </a:t>
            </a:r>
            <a:r>
              <a:rPr lang="en-US" sz="1499">
                <a:solidFill>
                  <a:srgbClr val="FFFFFF"/>
                </a:solidFill>
                <a:latin typeface="Calibri (MS)"/>
                <a:ea typeface="Calibri (MS)"/>
                <a:cs typeface="Calibri (MS)"/>
                <a:sym typeface="Calibri (MS)"/>
              </a:rPr>
              <a:t>Schéma départemental des services aux</a:t>
            </a:r>
          </a:p>
          <a:p>
            <a:pPr algn="l">
              <a:lnSpc>
                <a:spcPts val="1499"/>
              </a:lnSpc>
            </a:pPr>
            <a:r>
              <a:rPr lang="en-US" sz="1499">
                <a:solidFill>
                  <a:srgbClr val="FFFFFF"/>
                </a:solidFill>
                <a:latin typeface="Calibri (MS)"/>
                <a:ea typeface="Calibri (MS)"/>
                <a:cs typeface="Calibri (MS)"/>
                <a:sym typeface="Calibri (MS)"/>
              </a:rPr>
              <a:t>        familles</a:t>
            </a:r>
          </a:p>
        </p:txBody>
      </p:sp>
      <p:sp>
        <p:nvSpPr>
          <p:cNvPr name="TextBox 60" id="60"/>
          <p:cNvSpPr txBox="true"/>
          <p:nvPr/>
        </p:nvSpPr>
        <p:spPr>
          <a:xfrm rot="0">
            <a:off x="13971162" y="4126113"/>
            <a:ext cx="3817929" cy="2272665"/>
          </a:xfrm>
          <a:prstGeom prst="rect">
            <a:avLst/>
          </a:prstGeom>
        </p:spPr>
        <p:txBody>
          <a:bodyPr anchor="t" rtlCol="false" tIns="0" lIns="0" bIns="0" rIns="0">
            <a:spAutoFit/>
          </a:bodyPr>
          <a:lstStyle/>
          <a:p>
            <a:pPr algn="l" marL="582928" indent="-291464" lvl="1">
              <a:lnSpc>
                <a:spcPts val="2699"/>
              </a:lnSpc>
              <a:buFont typeface="Arial"/>
              <a:buChar char="•"/>
            </a:pPr>
            <a:r>
              <a:rPr lang="en-US" b="true" sz="2699">
                <a:solidFill>
                  <a:srgbClr val="FFFFFF"/>
                </a:solidFill>
                <a:latin typeface="Calibri (MS) Bold"/>
                <a:ea typeface="Calibri (MS) Bold"/>
                <a:cs typeface="Calibri (MS) Bold"/>
                <a:sym typeface="Calibri (MS) Bold"/>
              </a:rPr>
              <a:t>PDLHI</a:t>
            </a:r>
          </a:p>
          <a:p>
            <a:pPr algn="l">
              <a:lnSpc>
                <a:spcPts val="1499"/>
              </a:lnSpc>
            </a:pPr>
            <a:r>
              <a:rPr lang="en-US" sz="1499">
                <a:solidFill>
                  <a:srgbClr val="FFFFFF"/>
                </a:solidFill>
                <a:latin typeface="Calibri (MS)"/>
                <a:ea typeface="Calibri (MS)"/>
                <a:cs typeface="Calibri (MS)"/>
                <a:sym typeface="Calibri (MS)"/>
              </a:rPr>
              <a:t>      </a:t>
            </a:r>
            <a:r>
              <a:rPr lang="en-US" sz="1499">
                <a:solidFill>
                  <a:srgbClr val="FFFFFF"/>
                </a:solidFill>
                <a:latin typeface="Calibri (MS)"/>
                <a:ea typeface="Calibri (MS)"/>
                <a:cs typeface="Calibri (MS)"/>
                <a:sym typeface="Calibri (MS)"/>
              </a:rPr>
              <a:t>Pôle départeme</a:t>
            </a:r>
            <a:r>
              <a:rPr lang="en-US" sz="1499">
                <a:solidFill>
                  <a:srgbClr val="FFFFFF"/>
                </a:solidFill>
                <a:latin typeface="Calibri (MS)"/>
                <a:ea typeface="Calibri (MS)"/>
                <a:cs typeface="Calibri (MS)"/>
                <a:sym typeface="Calibri (MS)"/>
              </a:rPr>
              <a:t>ntal</a:t>
            </a:r>
          </a:p>
          <a:p>
            <a:pPr algn="l">
              <a:lnSpc>
                <a:spcPts val="1499"/>
              </a:lnSpc>
            </a:pPr>
            <a:r>
              <a:rPr lang="en-US" sz="1499">
                <a:solidFill>
                  <a:srgbClr val="FFFFFF"/>
                </a:solidFill>
                <a:latin typeface="Calibri (MS)"/>
                <a:ea typeface="Calibri (MS)"/>
                <a:cs typeface="Calibri (MS)"/>
                <a:sym typeface="Calibri (MS)"/>
              </a:rPr>
              <a:t>      </a:t>
            </a:r>
            <a:r>
              <a:rPr lang="en-US" sz="1499">
                <a:solidFill>
                  <a:srgbClr val="FFFFFF"/>
                </a:solidFill>
                <a:latin typeface="Calibri (MS)"/>
                <a:ea typeface="Calibri (MS)"/>
                <a:cs typeface="Calibri (MS)"/>
                <a:sym typeface="Calibri (MS)"/>
              </a:rPr>
              <a:t>de lutte contre l’habitat indigne</a:t>
            </a:r>
          </a:p>
          <a:p>
            <a:pPr algn="l">
              <a:lnSpc>
                <a:spcPts val="2699"/>
              </a:lnSpc>
            </a:pPr>
          </a:p>
          <a:p>
            <a:pPr algn="l" marL="582928" indent="-291464" lvl="1">
              <a:lnSpc>
                <a:spcPts val="2699"/>
              </a:lnSpc>
              <a:buFont typeface="Arial"/>
              <a:buChar char="•"/>
            </a:pPr>
            <a:r>
              <a:rPr lang="en-US" b="true" sz="2699">
                <a:solidFill>
                  <a:srgbClr val="FFFFFF"/>
                </a:solidFill>
                <a:latin typeface="Calibri (MS) Bold"/>
                <a:ea typeface="Calibri (MS) Bold"/>
                <a:cs typeface="Calibri (MS) Bold"/>
                <a:sym typeface="Calibri (MS) Bold"/>
              </a:rPr>
              <a:t>Office 64</a:t>
            </a:r>
          </a:p>
          <a:p>
            <a:pPr algn="l">
              <a:lnSpc>
                <a:spcPts val="2699"/>
              </a:lnSpc>
            </a:pPr>
          </a:p>
          <a:p>
            <a:pPr algn="l" marL="582928" indent="-291464" lvl="1">
              <a:lnSpc>
                <a:spcPts val="2699"/>
              </a:lnSpc>
              <a:buFont typeface="Arial"/>
              <a:buChar char="•"/>
            </a:pPr>
            <a:r>
              <a:rPr lang="en-US" b="true" sz="2699">
                <a:solidFill>
                  <a:srgbClr val="FFFFFF"/>
                </a:solidFill>
                <a:latin typeface="Calibri (MS) Bold"/>
                <a:ea typeface="Calibri (MS) Bold"/>
                <a:cs typeface="Calibri (MS) Bold"/>
                <a:sym typeface="Calibri (MS) Bold"/>
              </a:rPr>
              <a:t>OPH</a:t>
            </a:r>
          </a:p>
          <a:p>
            <a:pPr algn="l">
              <a:lnSpc>
                <a:spcPts val="1500"/>
              </a:lnSpc>
            </a:pPr>
            <a:r>
              <a:rPr lang="en-US" sz="1500">
                <a:solidFill>
                  <a:srgbClr val="FFFFFF"/>
                </a:solidFill>
                <a:latin typeface="Calibri (MS)"/>
                <a:ea typeface="Calibri (MS)"/>
                <a:cs typeface="Calibri (MS)"/>
                <a:sym typeface="Calibri (MS)"/>
              </a:rPr>
              <a:t>       </a:t>
            </a:r>
            <a:r>
              <a:rPr lang="en-US" sz="1500">
                <a:solidFill>
                  <a:srgbClr val="FFFFFF"/>
                </a:solidFill>
                <a:latin typeface="Calibri (MS)"/>
                <a:ea typeface="Calibri (MS)"/>
                <a:cs typeface="Calibri (MS)"/>
                <a:sym typeface="Calibri (MS)"/>
              </a:rPr>
              <a:t>Offices Publics de l’Habitat</a:t>
            </a:r>
          </a:p>
        </p:txBody>
      </p:sp>
      <p:sp>
        <p:nvSpPr>
          <p:cNvPr name="Freeform 61" id="61"/>
          <p:cNvSpPr/>
          <p:nvPr/>
        </p:nvSpPr>
        <p:spPr>
          <a:xfrm flipH="false" flipV="false" rot="0">
            <a:off x="16231227" y="8536063"/>
            <a:ext cx="1905000" cy="1520536"/>
          </a:xfrm>
          <a:custGeom>
            <a:avLst/>
            <a:gdLst/>
            <a:ahLst/>
            <a:cxnLst/>
            <a:rect r="r" b="b" t="t" l="l"/>
            <a:pathLst>
              <a:path h="1520536" w="1905000">
                <a:moveTo>
                  <a:pt x="0" y="0"/>
                </a:moveTo>
                <a:lnTo>
                  <a:pt x="1905000" y="0"/>
                </a:lnTo>
                <a:lnTo>
                  <a:pt x="1905000" y="1520537"/>
                </a:lnTo>
                <a:lnTo>
                  <a:pt x="0" y="1520537"/>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TextBox 62" id="62"/>
          <p:cNvSpPr txBox="true"/>
          <p:nvPr/>
        </p:nvSpPr>
        <p:spPr>
          <a:xfrm rot="0">
            <a:off x="17145000" y="419100"/>
            <a:ext cx="190500" cy="282651"/>
          </a:xfrm>
          <a:prstGeom prst="rect">
            <a:avLst/>
          </a:prstGeom>
        </p:spPr>
        <p:txBody>
          <a:bodyPr anchor="t" rtlCol="false" tIns="0" lIns="0" bIns="0" rIns="0" wrap="none">
            <a:spAutoFit/>
          </a:bodyPr>
          <a:lstStyle/>
          <a:p>
            <a:pPr algn="ctr">
              <a:lnSpc>
                <a:spcPts val="2071"/>
              </a:lnSpc>
              <a:spcBef>
                <a:spcPct val="0"/>
              </a:spcBef>
            </a:pPr>
            <a:r>
              <a:rPr lang="en-US" sz="1479">
                <a:solidFill>
                  <a:srgbClr val="001A73"/>
                </a:solidFill>
                <a:latin typeface="Calibri (MS)"/>
                <a:ea typeface="Calibri (MS)"/>
                <a:cs typeface="Calibri (MS)"/>
                <a:sym typeface="Calibri (MS)"/>
              </a:rPr>
              <a:t>21</a:t>
            </a:r>
          </a:p>
        </p:txBody>
      </p:sp>
      <p:sp>
        <p:nvSpPr>
          <p:cNvPr name="AutoShape 63" id="63"/>
          <p:cNvSpPr/>
          <p:nvPr/>
        </p:nvSpPr>
        <p:spPr>
          <a:xfrm>
            <a:off x="1428750" y="476250"/>
            <a:ext cx="0" cy="4286250"/>
          </a:xfrm>
          <a:prstGeom prst="line">
            <a:avLst/>
          </a:prstGeom>
          <a:ln cap="flat" w="57150">
            <a:solidFill>
              <a:srgbClr val="33D4FF"/>
            </a:solidFill>
            <a:prstDash val="solid"/>
            <a:headEnd type="diamond" len="lg" w="lg"/>
            <a:tailEnd type="diamond" len="lg" w="lg"/>
          </a:ln>
        </p:spPr>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2857500" y="3810000"/>
            <a:ext cx="11430000" cy="11706704"/>
          </a:xfrm>
          <a:custGeom>
            <a:avLst/>
            <a:gdLst/>
            <a:ahLst/>
            <a:cxnLst/>
            <a:rect r="r" b="b" t="t" l="l"/>
            <a:pathLst>
              <a:path h="11706704" w="11430000">
                <a:moveTo>
                  <a:pt x="0" y="0"/>
                </a:moveTo>
                <a:lnTo>
                  <a:pt x="11430000" y="0"/>
                </a:lnTo>
                <a:lnTo>
                  <a:pt x="11430000" y="11706704"/>
                </a:lnTo>
                <a:lnTo>
                  <a:pt x="0" y="11706704"/>
                </a:lnTo>
                <a:lnTo>
                  <a:pt x="0" y="0"/>
                </a:lnTo>
                <a:close/>
              </a:path>
            </a:pathLst>
          </a:custGeom>
          <a:blipFill>
            <a:blip r:embed="rId2">
              <a:alphaModFix amt="30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2382500" y="-2381250"/>
            <a:ext cx="8572500" cy="8780028"/>
          </a:xfrm>
          <a:custGeom>
            <a:avLst/>
            <a:gdLst/>
            <a:ahLst/>
            <a:cxnLst/>
            <a:rect r="r" b="b" t="t" l="l"/>
            <a:pathLst>
              <a:path h="8780028" w="8572500">
                <a:moveTo>
                  <a:pt x="0" y="0"/>
                </a:moveTo>
                <a:lnTo>
                  <a:pt x="8572500" y="0"/>
                </a:lnTo>
                <a:lnTo>
                  <a:pt x="8572500" y="8780028"/>
                </a:lnTo>
                <a:lnTo>
                  <a:pt x="0" y="8780028"/>
                </a:lnTo>
                <a:lnTo>
                  <a:pt x="0" y="0"/>
                </a:lnTo>
                <a:close/>
              </a:path>
            </a:pathLst>
          </a:custGeom>
          <a:blipFill>
            <a:blip r:embed="rId2">
              <a:alphaModFix amt="30000"/>
              <a:extLst>
                <a:ext uri="{96DAC541-7B7A-43D3-8B79-37D633B846F1}">
                  <asvg:svgBlip xmlns:asvg="http://schemas.microsoft.com/office/drawing/2016/SVG/main" r:embed="rId3"/>
                </a:ext>
              </a:extLst>
            </a:blip>
            <a:stretch>
              <a:fillRect l="0" t="0" r="0" b="0"/>
            </a:stretch>
          </a:blipFill>
        </p:spPr>
      </p:sp>
      <p:sp>
        <p:nvSpPr>
          <p:cNvPr name="TextBox 4" id="4"/>
          <p:cNvSpPr txBox="true"/>
          <p:nvPr/>
        </p:nvSpPr>
        <p:spPr>
          <a:xfrm rot="-5400000">
            <a:off x="-3835384" y="4664058"/>
            <a:ext cx="9258300" cy="882683"/>
          </a:xfrm>
          <a:prstGeom prst="rect">
            <a:avLst/>
          </a:prstGeom>
        </p:spPr>
        <p:txBody>
          <a:bodyPr anchor="t" rtlCol="false" tIns="0" lIns="0" bIns="0" rIns="0">
            <a:spAutoFit/>
          </a:bodyPr>
          <a:lstStyle/>
          <a:p>
            <a:pPr algn="r">
              <a:lnSpc>
                <a:spcPts val="7000"/>
              </a:lnSpc>
            </a:pPr>
            <a:r>
              <a:rPr lang="en-US" b="true" sz="5000" spc="380">
                <a:solidFill>
                  <a:srgbClr val="001A73"/>
                </a:solidFill>
                <a:latin typeface="Arial Bold"/>
                <a:ea typeface="Arial Bold"/>
                <a:cs typeface="Arial Bold"/>
                <a:sym typeface="Arial Bold"/>
              </a:rPr>
              <a:t>LA REPRÉSENTATION</a:t>
            </a:r>
          </a:p>
        </p:txBody>
      </p:sp>
      <p:sp>
        <p:nvSpPr>
          <p:cNvPr name="Freeform 5" id="5"/>
          <p:cNvSpPr/>
          <p:nvPr/>
        </p:nvSpPr>
        <p:spPr>
          <a:xfrm flipH="false" flipV="false" rot="0">
            <a:off x="16231227" y="8536063"/>
            <a:ext cx="1905000" cy="1520536"/>
          </a:xfrm>
          <a:custGeom>
            <a:avLst/>
            <a:gdLst/>
            <a:ahLst/>
            <a:cxnLst/>
            <a:rect r="r" b="b" t="t" l="l"/>
            <a:pathLst>
              <a:path h="1520536" w="1905000">
                <a:moveTo>
                  <a:pt x="0" y="0"/>
                </a:moveTo>
                <a:lnTo>
                  <a:pt x="1905000" y="0"/>
                </a:lnTo>
                <a:lnTo>
                  <a:pt x="1905000" y="1520537"/>
                </a:lnTo>
                <a:lnTo>
                  <a:pt x="0" y="152053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AutoShape 6" id="6"/>
          <p:cNvSpPr/>
          <p:nvPr/>
        </p:nvSpPr>
        <p:spPr>
          <a:xfrm>
            <a:off x="1428750" y="476250"/>
            <a:ext cx="0" cy="4286250"/>
          </a:xfrm>
          <a:prstGeom prst="line">
            <a:avLst/>
          </a:prstGeom>
          <a:ln cap="flat" w="57150">
            <a:solidFill>
              <a:srgbClr val="33D4FF"/>
            </a:solidFill>
            <a:prstDash val="solid"/>
            <a:headEnd type="diamond" len="lg" w="lg"/>
            <a:tailEnd type="diamond" len="lg" w="lg"/>
          </a:ln>
        </p:spPr>
      </p:sp>
      <p:sp>
        <p:nvSpPr>
          <p:cNvPr name="TextBox 7" id="7"/>
          <p:cNvSpPr txBox="true"/>
          <p:nvPr/>
        </p:nvSpPr>
        <p:spPr>
          <a:xfrm rot="0">
            <a:off x="2099662" y="1496695"/>
            <a:ext cx="13042647" cy="6417310"/>
          </a:xfrm>
          <a:prstGeom prst="rect">
            <a:avLst/>
          </a:prstGeom>
        </p:spPr>
        <p:txBody>
          <a:bodyPr anchor="t" rtlCol="false" tIns="0" lIns="0" bIns="0" rIns="0">
            <a:spAutoFit/>
          </a:bodyPr>
          <a:lstStyle/>
          <a:p>
            <a:pPr algn="just">
              <a:lnSpc>
                <a:spcPts val="3499"/>
              </a:lnSpc>
            </a:pPr>
            <a:r>
              <a:rPr lang="en-US" b="true" sz="2499">
                <a:solidFill>
                  <a:srgbClr val="001A73"/>
                </a:solidFill>
                <a:latin typeface="Calibri (MS) Bold"/>
                <a:ea typeface="Calibri (MS) Bold"/>
                <a:cs typeface="Calibri (MS) Bold"/>
                <a:sym typeface="Calibri (MS) Bold"/>
              </a:rPr>
              <a:t>Un engagement bénévole soutenu au service de la gouvernance de l’Udaf 64.</a:t>
            </a:r>
          </a:p>
          <a:p>
            <a:pPr algn="just">
              <a:lnSpc>
                <a:spcPts val="2892"/>
              </a:lnSpc>
            </a:pPr>
          </a:p>
          <a:p>
            <a:pPr algn="just">
              <a:lnSpc>
                <a:spcPts val="2940"/>
              </a:lnSpc>
            </a:pPr>
            <a:r>
              <a:rPr lang="en-US" sz="2100">
                <a:solidFill>
                  <a:srgbClr val="001A73"/>
                </a:solidFill>
                <a:latin typeface="Calibri (MS)"/>
                <a:ea typeface="Calibri (MS)"/>
                <a:cs typeface="Calibri (MS)"/>
                <a:sym typeface="Calibri (MS)"/>
              </a:rPr>
              <a:t>En 2025, l’Udaf des Pyrénées-Atlantiques a pu compter sur une mobilisation importante de ses administrateurs et bénévoles, tant dans la gouvernance interne que dans l’animation de projets et d’actions transversales.</a:t>
            </a:r>
          </a:p>
          <a:p>
            <a:pPr algn="just">
              <a:lnSpc>
                <a:spcPts val="2940"/>
              </a:lnSpc>
            </a:pPr>
            <a:r>
              <a:rPr lang="en-US" sz="2100">
                <a:solidFill>
                  <a:srgbClr val="001A73"/>
                </a:solidFill>
                <a:latin typeface="Calibri (MS)"/>
                <a:ea typeface="Calibri (MS)"/>
                <a:cs typeface="Calibri (MS)"/>
                <a:sym typeface="Calibri (MS)"/>
              </a:rPr>
              <a:t>Les contributions bénévoles déclarées représentent plus de </a:t>
            </a:r>
            <a:r>
              <a:rPr lang="en-US" b="true" sz="2100">
                <a:solidFill>
                  <a:srgbClr val="001A73"/>
                </a:solidFill>
                <a:latin typeface="Calibri (MS) Bold"/>
                <a:ea typeface="Calibri (MS) Bold"/>
                <a:cs typeface="Calibri (MS) Bold"/>
                <a:sym typeface="Calibri (MS) Bold"/>
              </a:rPr>
              <a:t>400 heures de bénévolat</a:t>
            </a:r>
            <a:r>
              <a:rPr lang="en-US" sz="2100">
                <a:solidFill>
                  <a:srgbClr val="001A73"/>
                </a:solidFill>
                <a:latin typeface="Calibri (MS)"/>
                <a:ea typeface="Calibri (MS)"/>
                <a:cs typeface="Calibri (MS)"/>
                <a:sym typeface="Calibri (MS)"/>
              </a:rPr>
              <a:t>, consacrées principalement :</a:t>
            </a:r>
          </a:p>
          <a:p>
            <a:pPr algn="just" marL="453390" indent="-226695" lvl="1">
              <a:lnSpc>
                <a:spcPts val="2940"/>
              </a:lnSpc>
              <a:buFont typeface="Arial"/>
              <a:buChar char="•"/>
            </a:pPr>
            <a:r>
              <a:rPr lang="en-US" sz="2100">
                <a:solidFill>
                  <a:srgbClr val="001A73"/>
                </a:solidFill>
                <a:latin typeface="Calibri (MS)"/>
                <a:ea typeface="Calibri (MS)"/>
                <a:cs typeface="Calibri (MS)"/>
                <a:sym typeface="Calibri (MS)"/>
              </a:rPr>
              <a:t>à la participation aux </a:t>
            </a:r>
            <a:r>
              <a:rPr lang="en-US" b="true" sz="2100">
                <a:solidFill>
                  <a:srgbClr val="001A73"/>
                </a:solidFill>
                <a:latin typeface="Calibri (MS) Bold"/>
                <a:ea typeface="Calibri (MS) Bold"/>
                <a:cs typeface="Calibri (MS) Bold"/>
                <a:sym typeface="Calibri (MS) Bold"/>
              </a:rPr>
              <a:t>instances statutaires</a:t>
            </a:r>
            <a:r>
              <a:rPr lang="en-US" sz="2100">
                <a:solidFill>
                  <a:srgbClr val="001A73"/>
                </a:solidFill>
                <a:latin typeface="Calibri (MS)"/>
                <a:ea typeface="Calibri (MS)"/>
                <a:cs typeface="Calibri (MS)"/>
                <a:sym typeface="Calibri (MS)"/>
              </a:rPr>
              <a:t> (Conseil d’administration, Bureau, Assemblée générale),</a:t>
            </a:r>
          </a:p>
          <a:p>
            <a:pPr algn="just" marL="453390" indent="-226695" lvl="1">
              <a:lnSpc>
                <a:spcPts val="2940"/>
              </a:lnSpc>
              <a:buFont typeface="Arial"/>
              <a:buChar char="•"/>
            </a:pPr>
            <a:r>
              <a:rPr lang="en-US" sz="2100">
                <a:solidFill>
                  <a:srgbClr val="001A73"/>
                </a:solidFill>
                <a:latin typeface="Calibri (MS)"/>
                <a:ea typeface="Calibri (MS)"/>
                <a:cs typeface="Calibri (MS)"/>
                <a:sym typeface="Calibri (MS)"/>
              </a:rPr>
              <a:t>aux </a:t>
            </a:r>
            <a:r>
              <a:rPr lang="en-US" b="true" sz="2100">
                <a:solidFill>
                  <a:srgbClr val="001A73"/>
                </a:solidFill>
                <a:latin typeface="Calibri (MS) Bold"/>
                <a:ea typeface="Calibri (MS) Bold"/>
                <a:cs typeface="Calibri (MS) Bold"/>
                <a:sym typeface="Calibri (MS) Bold"/>
              </a:rPr>
              <a:t>groupes de travail et commissions </a:t>
            </a:r>
            <a:r>
              <a:rPr lang="en-US" sz="2100">
                <a:solidFill>
                  <a:srgbClr val="001A73"/>
                </a:solidFill>
                <a:latin typeface="Calibri (MS)"/>
                <a:ea typeface="Calibri (MS)"/>
                <a:cs typeface="Calibri (MS)"/>
                <a:sym typeface="Calibri (MS)"/>
              </a:rPr>
              <a:t>(Conseil d’Administration de l’Uraf Nouvelle-Aquitaine, Commission d’Arbitrage et d’Agréement à l’Unaf... ),</a:t>
            </a:r>
          </a:p>
          <a:p>
            <a:pPr algn="just" marL="453390" indent="-226695" lvl="1">
              <a:lnSpc>
                <a:spcPts val="2940"/>
              </a:lnSpc>
              <a:buFont typeface="Arial"/>
              <a:buChar char="•"/>
            </a:pPr>
            <a:r>
              <a:rPr lang="en-US" sz="2100">
                <a:solidFill>
                  <a:srgbClr val="001A73"/>
                </a:solidFill>
                <a:latin typeface="Calibri (MS)"/>
                <a:ea typeface="Calibri (MS)"/>
                <a:cs typeface="Calibri (MS)"/>
                <a:sym typeface="Calibri (MS)"/>
              </a:rPr>
              <a:t>à la préparation des </a:t>
            </a:r>
            <a:r>
              <a:rPr lang="en-US" b="true" sz="2100">
                <a:solidFill>
                  <a:srgbClr val="001A73"/>
                </a:solidFill>
                <a:latin typeface="Calibri (MS) Bold"/>
                <a:ea typeface="Calibri (MS) Bold"/>
                <a:cs typeface="Calibri (MS) Bold"/>
                <a:sym typeface="Calibri (MS) Bold"/>
              </a:rPr>
              <a:t>rapports d’activité</a:t>
            </a:r>
            <a:r>
              <a:rPr lang="en-US" sz="2100">
                <a:solidFill>
                  <a:srgbClr val="001A73"/>
                </a:solidFill>
                <a:latin typeface="Calibri (MS)"/>
                <a:ea typeface="Calibri (MS)"/>
                <a:cs typeface="Calibri (MS)"/>
                <a:sym typeface="Calibri (MS)"/>
              </a:rPr>
              <a:t>, </a:t>
            </a:r>
            <a:r>
              <a:rPr lang="en-US" b="true" sz="2100">
                <a:solidFill>
                  <a:srgbClr val="001A73"/>
                </a:solidFill>
                <a:latin typeface="Calibri (MS) Bold"/>
                <a:ea typeface="Calibri (MS) Bold"/>
                <a:cs typeface="Calibri (MS) Bold"/>
                <a:sym typeface="Calibri (MS) Bold"/>
              </a:rPr>
              <a:t>projets associatifs</a:t>
            </a:r>
            <a:r>
              <a:rPr lang="en-US" sz="2100">
                <a:solidFill>
                  <a:srgbClr val="001A73"/>
                </a:solidFill>
                <a:latin typeface="Calibri (MS)"/>
                <a:ea typeface="Calibri (MS)"/>
                <a:cs typeface="Calibri (MS)"/>
                <a:sym typeface="Calibri (MS)"/>
              </a:rPr>
              <a:t> et </a:t>
            </a:r>
            <a:r>
              <a:rPr lang="en-US" b="true" sz="2100">
                <a:solidFill>
                  <a:srgbClr val="001A73"/>
                </a:solidFill>
                <a:latin typeface="Calibri (MS) Bold"/>
                <a:ea typeface="Calibri (MS) Bold"/>
                <a:cs typeface="Calibri (MS) Bold"/>
                <a:sym typeface="Calibri (MS) Bold"/>
              </a:rPr>
              <a:t>documents réglementaires</a:t>
            </a:r>
            <a:r>
              <a:rPr lang="en-US" sz="2100">
                <a:solidFill>
                  <a:srgbClr val="001A73"/>
                </a:solidFill>
                <a:latin typeface="Calibri (MS)"/>
                <a:ea typeface="Calibri (MS)"/>
                <a:cs typeface="Calibri (MS)"/>
                <a:sym typeface="Calibri (MS)"/>
              </a:rPr>
              <a:t>,</a:t>
            </a:r>
          </a:p>
          <a:p>
            <a:pPr algn="just" marL="453390" indent="-226695" lvl="1">
              <a:lnSpc>
                <a:spcPts val="2940"/>
              </a:lnSpc>
              <a:buFont typeface="Arial"/>
              <a:buChar char="•"/>
            </a:pPr>
            <a:r>
              <a:rPr lang="en-US" sz="2100">
                <a:solidFill>
                  <a:srgbClr val="001A73"/>
                </a:solidFill>
                <a:latin typeface="Calibri (MS)"/>
                <a:ea typeface="Calibri (MS)"/>
                <a:cs typeface="Calibri (MS)"/>
                <a:sym typeface="Calibri (MS)"/>
              </a:rPr>
              <a:t>à l’organisation et la participation à des </a:t>
            </a:r>
            <a:r>
              <a:rPr lang="en-US" b="true" sz="2100">
                <a:solidFill>
                  <a:srgbClr val="001A73"/>
                </a:solidFill>
                <a:latin typeface="Calibri (MS) Bold"/>
                <a:ea typeface="Calibri (MS) Bold"/>
                <a:cs typeface="Calibri (MS) Bold"/>
                <a:sym typeface="Calibri (MS) Bold"/>
              </a:rPr>
              <a:t>événements structurants</a:t>
            </a:r>
            <a:r>
              <a:rPr lang="en-US" sz="2100">
                <a:solidFill>
                  <a:srgbClr val="001A73"/>
                </a:solidFill>
                <a:latin typeface="Calibri (MS)"/>
                <a:ea typeface="Calibri (MS)"/>
                <a:cs typeface="Calibri (MS)"/>
                <a:sym typeface="Calibri (MS)"/>
              </a:rPr>
              <a:t> (inauguration des nouveaux locaux, colloque “Jeunes aidants”, formations, forums associatifs).</a:t>
            </a:r>
          </a:p>
          <a:p>
            <a:pPr algn="just">
              <a:lnSpc>
                <a:spcPts val="2940"/>
              </a:lnSpc>
            </a:pPr>
          </a:p>
          <a:p>
            <a:pPr algn="just">
              <a:lnSpc>
                <a:spcPts val="2940"/>
              </a:lnSpc>
            </a:pPr>
            <a:r>
              <a:rPr lang="en-US" sz="2100">
                <a:solidFill>
                  <a:srgbClr val="001A73"/>
                </a:solidFill>
                <a:latin typeface="Calibri (MS)"/>
                <a:ea typeface="Calibri (MS)"/>
                <a:cs typeface="Calibri (MS)"/>
                <a:sym typeface="Calibri (MS)"/>
              </a:rPr>
              <a:t>Certains administrateurs ont assuré un investissement particulièrement conséquent, notamment dans le suivi financier, la préparation budgétaire, la conformité administrative, l’animation de partenariats et le développement de projets innovants comme le répit parental, Lire Ensemble ou l’accompagnement des jeunes aidants.</a:t>
            </a:r>
          </a:p>
          <a:p>
            <a:pPr algn="just">
              <a:lnSpc>
                <a:spcPts val="2892"/>
              </a:lnSpc>
            </a:pPr>
          </a:p>
          <a:p>
            <a:pPr algn="just">
              <a:lnSpc>
                <a:spcPts val="3079"/>
              </a:lnSpc>
            </a:pPr>
            <a:r>
              <a:rPr lang="en-US" b="true" sz="2199">
                <a:solidFill>
                  <a:srgbClr val="001A73"/>
                </a:solidFill>
                <a:latin typeface="Calibri (MS) Bold"/>
                <a:ea typeface="Calibri (MS) Bold"/>
                <a:cs typeface="Calibri (MS) Bold"/>
                <a:sym typeface="Calibri (MS) Bold"/>
              </a:rPr>
              <a:t>Cet engagement témoigne d’une gouvernance active, impliquée et soucieuse de la qualité du pilotage associatif.</a:t>
            </a:r>
          </a:p>
        </p:txBody>
      </p:sp>
      <p:sp>
        <p:nvSpPr>
          <p:cNvPr name="TextBox 8" id="8"/>
          <p:cNvSpPr txBox="true"/>
          <p:nvPr/>
        </p:nvSpPr>
        <p:spPr>
          <a:xfrm rot="0">
            <a:off x="17145000" y="419100"/>
            <a:ext cx="190500" cy="282651"/>
          </a:xfrm>
          <a:prstGeom prst="rect">
            <a:avLst/>
          </a:prstGeom>
        </p:spPr>
        <p:txBody>
          <a:bodyPr anchor="t" rtlCol="false" tIns="0" lIns="0" bIns="0" rIns="0" wrap="none">
            <a:spAutoFit/>
          </a:bodyPr>
          <a:lstStyle/>
          <a:p>
            <a:pPr algn="ctr">
              <a:lnSpc>
                <a:spcPts val="2071"/>
              </a:lnSpc>
              <a:spcBef>
                <a:spcPct val="0"/>
              </a:spcBef>
            </a:pPr>
            <a:r>
              <a:rPr lang="en-US" sz="1479">
                <a:solidFill>
                  <a:srgbClr val="001A73"/>
                </a:solidFill>
                <a:latin typeface="Calibri (MS)"/>
                <a:ea typeface="Calibri (MS)"/>
                <a:cs typeface="Calibri (MS)"/>
                <a:sym typeface="Calibri (MS)"/>
              </a:rPr>
              <a:t>22</a:t>
            </a:r>
          </a:p>
        </p:txBody>
      </p:sp>
      <p:sp>
        <p:nvSpPr>
          <p:cNvPr name="TextBox 9" id="9"/>
          <p:cNvSpPr txBox="true"/>
          <p:nvPr/>
        </p:nvSpPr>
        <p:spPr>
          <a:xfrm rot="0">
            <a:off x="2099662" y="333375"/>
            <a:ext cx="3396589" cy="673100"/>
          </a:xfrm>
          <a:prstGeom prst="rect">
            <a:avLst/>
          </a:prstGeom>
        </p:spPr>
        <p:txBody>
          <a:bodyPr anchor="t" rtlCol="false" tIns="0" lIns="0" bIns="0" rIns="0">
            <a:spAutoFit/>
          </a:bodyPr>
          <a:lstStyle/>
          <a:p>
            <a:pPr algn="l">
              <a:lnSpc>
                <a:spcPts val="4900"/>
              </a:lnSpc>
            </a:pPr>
            <a:r>
              <a:rPr lang="en-US" sz="3500" b="true">
                <a:solidFill>
                  <a:srgbClr val="001A73"/>
                </a:solidFill>
                <a:latin typeface="Calibri (MS) Bold"/>
                <a:ea typeface="Calibri (MS) Bold"/>
                <a:cs typeface="Calibri (MS) Bold"/>
                <a:sym typeface="Calibri (MS) Bold"/>
              </a:rPr>
              <a:t>INTERNE</a:t>
            </a:r>
          </a:p>
        </p:txBody>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2857500" y="3810000"/>
            <a:ext cx="11430000" cy="11706704"/>
          </a:xfrm>
          <a:custGeom>
            <a:avLst/>
            <a:gdLst/>
            <a:ahLst/>
            <a:cxnLst/>
            <a:rect r="r" b="b" t="t" l="l"/>
            <a:pathLst>
              <a:path h="11706704" w="11430000">
                <a:moveTo>
                  <a:pt x="0" y="0"/>
                </a:moveTo>
                <a:lnTo>
                  <a:pt x="11430000" y="0"/>
                </a:lnTo>
                <a:lnTo>
                  <a:pt x="11430000" y="11706704"/>
                </a:lnTo>
                <a:lnTo>
                  <a:pt x="0" y="11706704"/>
                </a:lnTo>
                <a:lnTo>
                  <a:pt x="0" y="0"/>
                </a:lnTo>
                <a:close/>
              </a:path>
            </a:pathLst>
          </a:custGeom>
          <a:blipFill>
            <a:blip r:embed="rId2">
              <a:alphaModFix amt="30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2382500" y="-2381250"/>
            <a:ext cx="8572500" cy="8780028"/>
          </a:xfrm>
          <a:custGeom>
            <a:avLst/>
            <a:gdLst/>
            <a:ahLst/>
            <a:cxnLst/>
            <a:rect r="r" b="b" t="t" l="l"/>
            <a:pathLst>
              <a:path h="8780028" w="8572500">
                <a:moveTo>
                  <a:pt x="0" y="0"/>
                </a:moveTo>
                <a:lnTo>
                  <a:pt x="8572500" y="0"/>
                </a:lnTo>
                <a:lnTo>
                  <a:pt x="8572500" y="8780028"/>
                </a:lnTo>
                <a:lnTo>
                  <a:pt x="0" y="8780028"/>
                </a:lnTo>
                <a:lnTo>
                  <a:pt x="0" y="0"/>
                </a:lnTo>
                <a:close/>
              </a:path>
            </a:pathLst>
          </a:custGeom>
          <a:blipFill>
            <a:blip r:embed="rId2">
              <a:alphaModFix amt="30000"/>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16231227" y="8536063"/>
            <a:ext cx="1905000" cy="1520536"/>
          </a:xfrm>
          <a:custGeom>
            <a:avLst/>
            <a:gdLst/>
            <a:ahLst/>
            <a:cxnLst/>
            <a:rect r="r" b="b" t="t" l="l"/>
            <a:pathLst>
              <a:path h="1520536" w="1905000">
                <a:moveTo>
                  <a:pt x="0" y="0"/>
                </a:moveTo>
                <a:lnTo>
                  <a:pt x="1905000" y="0"/>
                </a:lnTo>
                <a:lnTo>
                  <a:pt x="1905000" y="1520537"/>
                </a:lnTo>
                <a:lnTo>
                  <a:pt x="0" y="152053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AutoShape 5" id="5"/>
          <p:cNvSpPr/>
          <p:nvPr/>
        </p:nvSpPr>
        <p:spPr>
          <a:xfrm>
            <a:off x="1428750" y="476250"/>
            <a:ext cx="0" cy="4286250"/>
          </a:xfrm>
          <a:prstGeom prst="line">
            <a:avLst/>
          </a:prstGeom>
          <a:ln cap="flat" w="57150">
            <a:solidFill>
              <a:srgbClr val="33D4FF"/>
            </a:solidFill>
            <a:prstDash val="solid"/>
            <a:headEnd type="diamond" len="lg" w="lg"/>
            <a:tailEnd type="diamond" len="lg" w="lg"/>
          </a:ln>
        </p:spPr>
      </p:sp>
      <p:sp>
        <p:nvSpPr>
          <p:cNvPr name="Freeform 6" id="6"/>
          <p:cNvSpPr/>
          <p:nvPr/>
        </p:nvSpPr>
        <p:spPr>
          <a:xfrm flipH="false" flipV="false" rot="0">
            <a:off x="4841428" y="4376733"/>
            <a:ext cx="11389798" cy="5395917"/>
          </a:xfrm>
          <a:custGeom>
            <a:avLst/>
            <a:gdLst/>
            <a:ahLst/>
            <a:cxnLst/>
            <a:rect r="r" b="b" t="t" l="l"/>
            <a:pathLst>
              <a:path h="5395917" w="11389798">
                <a:moveTo>
                  <a:pt x="0" y="0"/>
                </a:moveTo>
                <a:lnTo>
                  <a:pt x="11389799" y="0"/>
                </a:lnTo>
                <a:lnTo>
                  <a:pt x="11389799" y="5395917"/>
                </a:lnTo>
                <a:lnTo>
                  <a:pt x="0" y="5395917"/>
                </a:lnTo>
                <a:lnTo>
                  <a:pt x="0" y="0"/>
                </a:lnTo>
                <a:close/>
              </a:path>
            </a:pathLst>
          </a:custGeom>
          <a:blipFill>
            <a:blip r:embed="rId6"/>
            <a:stretch>
              <a:fillRect l="0" t="0" r="0" b="0"/>
            </a:stretch>
          </a:blipFill>
        </p:spPr>
      </p:sp>
      <p:sp>
        <p:nvSpPr>
          <p:cNvPr name="TextBox 7" id="7"/>
          <p:cNvSpPr txBox="true"/>
          <p:nvPr/>
        </p:nvSpPr>
        <p:spPr>
          <a:xfrm rot="-5400000">
            <a:off x="-3835384" y="4664058"/>
            <a:ext cx="9258300" cy="882683"/>
          </a:xfrm>
          <a:prstGeom prst="rect">
            <a:avLst/>
          </a:prstGeom>
        </p:spPr>
        <p:txBody>
          <a:bodyPr anchor="t" rtlCol="false" tIns="0" lIns="0" bIns="0" rIns="0">
            <a:spAutoFit/>
          </a:bodyPr>
          <a:lstStyle/>
          <a:p>
            <a:pPr algn="r">
              <a:lnSpc>
                <a:spcPts val="7000"/>
              </a:lnSpc>
            </a:pPr>
            <a:r>
              <a:rPr lang="en-US" b="true" sz="5000" spc="380">
                <a:solidFill>
                  <a:srgbClr val="001A73"/>
                </a:solidFill>
                <a:latin typeface="Arial Bold"/>
                <a:ea typeface="Arial Bold"/>
                <a:cs typeface="Arial Bold"/>
                <a:sym typeface="Arial Bold"/>
              </a:rPr>
              <a:t>LA REPRÉSENTATION</a:t>
            </a:r>
          </a:p>
        </p:txBody>
      </p:sp>
      <p:sp>
        <p:nvSpPr>
          <p:cNvPr name="TextBox 8" id="8"/>
          <p:cNvSpPr txBox="true"/>
          <p:nvPr/>
        </p:nvSpPr>
        <p:spPr>
          <a:xfrm rot="0">
            <a:off x="2099662" y="333375"/>
            <a:ext cx="3396589" cy="673100"/>
          </a:xfrm>
          <a:prstGeom prst="rect">
            <a:avLst/>
          </a:prstGeom>
        </p:spPr>
        <p:txBody>
          <a:bodyPr anchor="t" rtlCol="false" tIns="0" lIns="0" bIns="0" rIns="0">
            <a:spAutoFit/>
          </a:bodyPr>
          <a:lstStyle/>
          <a:p>
            <a:pPr algn="l">
              <a:lnSpc>
                <a:spcPts val="4900"/>
              </a:lnSpc>
            </a:pPr>
            <a:r>
              <a:rPr lang="en-US" sz="3500" b="true">
                <a:solidFill>
                  <a:srgbClr val="001A73"/>
                </a:solidFill>
                <a:latin typeface="Calibri (MS) Bold"/>
                <a:ea typeface="Calibri (MS) Bold"/>
                <a:cs typeface="Calibri (MS) Bold"/>
                <a:sym typeface="Calibri (MS) Bold"/>
              </a:rPr>
              <a:t>EXTERNE</a:t>
            </a:r>
          </a:p>
        </p:txBody>
      </p:sp>
      <p:sp>
        <p:nvSpPr>
          <p:cNvPr name="TextBox 9" id="9"/>
          <p:cNvSpPr txBox="true"/>
          <p:nvPr/>
        </p:nvSpPr>
        <p:spPr>
          <a:xfrm rot="0">
            <a:off x="2099662" y="1157900"/>
            <a:ext cx="11767858" cy="3549650"/>
          </a:xfrm>
          <a:prstGeom prst="rect">
            <a:avLst/>
          </a:prstGeom>
        </p:spPr>
        <p:txBody>
          <a:bodyPr anchor="t" rtlCol="false" tIns="0" lIns="0" bIns="0" rIns="0">
            <a:spAutoFit/>
          </a:bodyPr>
          <a:lstStyle/>
          <a:p>
            <a:pPr algn="just" marL="431801" indent="-215900" lvl="1">
              <a:lnSpc>
                <a:spcPts val="2800"/>
              </a:lnSpc>
              <a:buFont typeface="Arial"/>
              <a:buChar char="•"/>
            </a:pPr>
            <a:r>
              <a:rPr lang="en-US" b="true" sz="2000" spc="64">
                <a:solidFill>
                  <a:srgbClr val="FE4229"/>
                </a:solidFill>
                <a:latin typeface="Calibri (MS) Bold"/>
                <a:ea typeface="Calibri (MS) Bold"/>
                <a:cs typeface="Calibri (MS) Bold"/>
                <a:sym typeface="Calibri (MS) Bold"/>
              </a:rPr>
              <a:t>Prestations – Droits des familles</a:t>
            </a:r>
            <a:r>
              <a:rPr lang="en-US" sz="2000" spc="64">
                <a:solidFill>
                  <a:srgbClr val="001A73"/>
                </a:solidFill>
                <a:latin typeface="Calibri (MS)"/>
                <a:ea typeface="Calibri (MS)"/>
                <a:cs typeface="Calibri (MS)"/>
                <a:sym typeface="Calibri (MS)"/>
              </a:rPr>
              <a:t> concentre la majorité des engagements avec </a:t>
            </a:r>
            <a:r>
              <a:rPr lang="en-US" b="true" sz="2000" spc="64">
                <a:solidFill>
                  <a:srgbClr val="001A73"/>
                </a:solidFill>
                <a:latin typeface="Calibri (MS) Bold"/>
                <a:ea typeface="Calibri (MS) Bold"/>
                <a:cs typeface="Calibri (MS) Bold"/>
                <a:sym typeface="Calibri (MS) Bold"/>
              </a:rPr>
              <a:t>36 représentants</a:t>
            </a:r>
            <a:r>
              <a:rPr lang="en-US" sz="2000" spc="64">
                <a:solidFill>
                  <a:srgbClr val="001A73"/>
                </a:solidFill>
                <a:latin typeface="Calibri (MS)"/>
                <a:ea typeface="Calibri (MS)"/>
                <a:cs typeface="Calibri (MS)"/>
                <a:sym typeface="Calibri (MS)"/>
              </a:rPr>
              <a:t>.</a:t>
            </a:r>
          </a:p>
          <a:p>
            <a:pPr algn="just">
              <a:lnSpc>
                <a:spcPts val="2800"/>
              </a:lnSpc>
            </a:pPr>
            <a:r>
              <a:rPr lang="en-US" sz="2000" spc="64">
                <a:solidFill>
                  <a:srgbClr val="001A73"/>
                </a:solidFill>
                <a:latin typeface="Calibri (MS)"/>
                <a:ea typeface="Calibri (MS)"/>
                <a:cs typeface="Calibri (MS)"/>
                <a:sym typeface="Calibri (MS)"/>
              </a:rPr>
              <a:t>    </a:t>
            </a:r>
            <a:r>
              <a:rPr lang="en-US" b="true" sz="2000" spc="64">
                <a:solidFill>
                  <a:srgbClr val="001A73"/>
                </a:solidFill>
                <a:latin typeface="Calibri (MS) Bold"/>
                <a:ea typeface="Calibri (MS) Bold"/>
                <a:cs typeface="Calibri (MS) Bold"/>
                <a:sym typeface="Calibri (MS) Bold"/>
              </a:rPr>
              <a:t>Ce chiffre témoigne du rôle central de ce pôle, en lien avec les enjeux majeurs d’accès aux droits,</a:t>
            </a:r>
          </a:p>
          <a:p>
            <a:pPr algn="just">
              <a:lnSpc>
                <a:spcPts val="2800"/>
              </a:lnSpc>
            </a:pPr>
            <a:r>
              <a:rPr lang="en-US" b="true" sz="2000" spc="64">
                <a:solidFill>
                  <a:srgbClr val="001A73"/>
                </a:solidFill>
                <a:latin typeface="Calibri (MS) Bold"/>
                <a:ea typeface="Calibri (MS) Bold"/>
                <a:cs typeface="Calibri (MS) Bold"/>
                <a:sym typeface="Calibri (MS) Bold"/>
              </a:rPr>
              <a:t>    de protection sociale et d’accompagnement des familles.</a:t>
            </a:r>
          </a:p>
          <a:p>
            <a:pPr algn="just" marL="431801" indent="-215900" lvl="1">
              <a:lnSpc>
                <a:spcPts val="2800"/>
              </a:lnSpc>
              <a:buFont typeface="Arial"/>
              <a:buChar char="•"/>
            </a:pPr>
            <a:r>
              <a:rPr lang="en-US" b="true" sz="2000" spc="64">
                <a:solidFill>
                  <a:srgbClr val="D60033"/>
                </a:solidFill>
                <a:latin typeface="Calibri (MS) Bold"/>
                <a:ea typeface="Calibri (MS) Bold"/>
                <a:cs typeface="Calibri (MS) Bold"/>
                <a:sym typeface="Calibri (MS) Bold"/>
              </a:rPr>
              <a:t>Santé – Handicap – Vieillesse</a:t>
            </a:r>
            <a:r>
              <a:rPr lang="en-US" sz="2000" spc="64">
                <a:solidFill>
                  <a:srgbClr val="001A73"/>
                </a:solidFill>
                <a:latin typeface="Calibri (MS)"/>
                <a:ea typeface="Calibri (MS)"/>
                <a:cs typeface="Calibri (MS)"/>
                <a:sym typeface="Calibri (MS)"/>
              </a:rPr>
              <a:t> mobilise </a:t>
            </a:r>
            <a:r>
              <a:rPr lang="en-US" b="true" sz="2000" spc="64">
                <a:solidFill>
                  <a:srgbClr val="001A73"/>
                </a:solidFill>
                <a:latin typeface="Calibri (MS) Bold"/>
                <a:ea typeface="Calibri (MS) Bold"/>
                <a:cs typeface="Calibri (MS) Bold"/>
                <a:sym typeface="Calibri (MS) Bold"/>
              </a:rPr>
              <a:t>8 représentants</a:t>
            </a:r>
            <a:r>
              <a:rPr lang="en-US" sz="2000" spc="64">
                <a:solidFill>
                  <a:srgbClr val="001A73"/>
                </a:solidFill>
                <a:latin typeface="Calibri (MS)"/>
                <a:ea typeface="Calibri (MS)"/>
                <a:cs typeface="Calibri (MS)"/>
                <a:sym typeface="Calibri (MS)"/>
              </a:rPr>
              <a:t>, traduisant un engagement significatif sur les questions liées au parcours de vie, à la perte d’autonomie et à l’inclusion.</a:t>
            </a:r>
          </a:p>
          <a:p>
            <a:pPr algn="just" marL="431801" indent="-215900" lvl="1">
              <a:lnSpc>
                <a:spcPts val="2800"/>
              </a:lnSpc>
              <a:buFont typeface="Arial"/>
              <a:buChar char="•"/>
            </a:pPr>
            <a:r>
              <a:rPr lang="en-US" b="true" sz="2000" spc="64">
                <a:solidFill>
                  <a:srgbClr val="3B57E5"/>
                </a:solidFill>
                <a:latin typeface="Calibri (MS) Bold"/>
                <a:ea typeface="Calibri (MS) Bold"/>
                <a:cs typeface="Calibri (MS) Bold"/>
                <a:sym typeface="Calibri (MS) Bold"/>
              </a:rPr>
              <a:t>Parentalité – Enfance – Éducation</a:t>
            </a:r>
            <a:r>
              <a:rPr lang="en-US" sz="2000" spc="64">
                <a:solidFill>
                  <a:srgbClr val="001A73"/>
                </a:solidFill>
                <a:latin typeface="Calibri (MS)"/>
                <a:ea typeface="Calibri (MS)"/>
                <a:cs typeface="Calibri (MS)"/>
                <a:sym typeface="Calibri (MS)"/>
              </a:rPr>
              <a:t> compte </a:t>
            </a:r>
            <a:r>
              <a:rPr lang="en-US" b="true" sz="2000" spc="64">
                <a:solidFill>
                  <a:srgbClr val="001A73"/>
                </a:solidFill>
                <a:latin typeface="Calibri (MS) Bold"/>
                <a:ea typeface="Calibri (MS) Bold"/>
                <a:cs typeface="Calibri (MS) Bold"/>
                <a:sym typeface="Calibri (MS) Bold"/>
              </a:rPr>
              <a:t>6 représentants</a:t>
            </a:r>
            <a:r>
              <a:rPr lang="en-US" sz="2000" spc="64">
                <a:solidFill>
                  <a:srgbClr val="001A73"/>
                </a:solidFill>
                <a:latin typeface="Calibri (MS)"/>
                <a:ea typeface="Calibri (MS)"/>
                <a:cs typeface="Calibri (MS)"/>
                <a:sym typeface="Calibri (MS)"/>
              </a:rPr>
              <a:t>, montrant une présence affirmée mais plus ciblée sur ces thématiques.</a:t>
            </a:r>
          </a:p>
          <a:p>
            <a:pPr algn="just" marL="431801" indent="-215900" lvl="1">
              <a:lnSpc>
                <a:spcPts val="2800"/>
              </a:lnSpc>
              <a:buFont typeface="Arial"/>
              <a:buChar char="•"/>
            </a:pPr>
            <a:r>
              <a:rPr lang="en-US" b="true" sz="2000" spc="64">
                <a:solidFill>
                  <a:srgbClr val="001A73"/>
                </a:solidFill>
                <a:latin typeface="Calibri (MS) Bold"/>
                <a:ea typeface="Calibri (MS) Bold"/>
                <a:cs typeface="Calibri (MS) Bold"/>
                <a:sym typeface="Calibri (MS) Bold"/>
              </a:rPr>
              <a:t>Logement – Environnement – Transport</a:t>
            </a:r>
            <a:r>
              <a:rPr lang="en-US" sz="2000" spc="64">
                <a:solidFill>
                  <a:srgbClr val="001A73"/>
                </a:solidFill>
                <a:latin typeface="Calibri (MS)"/>
                <a:ea typeface="Calibri (MS)"/>
                <a:cs typeface="Calibri (MS)"/>
                <a:sym typeface="Calibri (MS)"/>
              </a:rPr>
              <a:t> regroupe </a:t>
            </a:r>
            <a:r>
              <a:rPr lang="en-US" b="true" sz="2000" spc="64">
                <a:solidFill>
                  <a:srgbClr val="001A73"/>
                </a:solidFill>
                <a:latin typeface="Calibri (MS) Bold"/>
                <a:ea typeface="Calibri (MS) Bold"/>
                <a:cs typeface="Calibri (MS) Bold"/>
                <a:sym typeface="Calibri (MS) Bold"/>
              </a:rPr>
              <a:t>2 représentants</a:t>
            </a:r>
            <a:r>
              <a:rPr lang="en-US" sz="2000" spc="64">
                <a:solidFill>
                  <a:srgbClr val="001A73"/>
                </a:solidFill>
                <a:latin typeface="Calibri (MS)"/>
                <a:ea typeface="Calibri (MS)"/>
                <a:cs typeface="Calibri (MS)"/>
                <a:sym typeface="Calibri (MS)"/>
              </a:rPr>
              <a:t>, ce qui indique une représentation plus limitée, malgré l’importance stratégique de ces sujets dans la vie quotidienne des familles. Ce sont des domaines qu’il nous reste à investir plus largement.</a:t>
            </a:r>
          </a:p>
        </p:txBody>
      </p:sp>
      <p:sp>
        <p:nvSpPr>
          <p:cNvPr name="TextBox 10" id="10"/>
          <p:cNvSpPr txBox="true"/>
          <p:nvPr/>
        </p:nvSpPr>
        <p:spPr>
          <a:xfrm rot="0">
            <a:off x="10243994" y="9477342"/>
            <a:ext cx="4461867" cy="295308"/>
          </a:xfrm>
          <a:prstGeom prst="rect">
            <a:avLst/>
          </a:prstGeom>
        </p:spPr>
        <p:txBody>
          <a:bodyPr anchor="t" rtlCol="false" tIns="0" lIns="0" bIns="0" rIns="0">
            <a:spAutoFit/>
          </a:bodyPr>
          <a:lstStyle/>
          <a:p>
            <a:pPr algn="ctr">
              <a:lnSpc>
                <a:spcPts val="2100"/>
              </a:lnSpc>
            </a:pPr>
            <a:r>
              <a:rPr lang="en-US" sz="1500">
                <a:solidFill>
                  <a:srgbClr val="001A73"/>
                </a:solidFill>
                <a:latin typeface="Calibri (MS)"/>
                <a:ea typeface="Calibri (MS)"/>
                <a:cs typeface="Calibri (MS)"/>
                <a:sym typeface="Calibri (MS)"/>
              </a:rPr>
              <a:t>Source : Statistiques Rézo Contributions - Campagne 2025</a:t>
            </a:r>
          </a:p>
        </p:txBody>
      </p:sp>
      <p:sp>
        <p:nvSpPr>
          <p:cNvPr name="TextBox 11" id="11"/>
          <p:cNvSpPr txBox="true"/>
          <p:nvPr/>
        </p:nvSpPr>
        <p:spPr>
          <a:xfrm rot="0">
            <a:off x="17145000" y="419100"/>
            <a:ext cx="190500" cy="282651"/>
          </a:xfrm>
          <a:prstGeom prst="rect">
            <a:avLst/>
          </a:prstGeom>
        </p:spPr>
        <p:txBody>
          <a:bodyPr anchor="t" rtlCol="false" tIns="0" lIns="0" bIns="0" rIns="0" wrap="none">
            <a:spAutoFit/>
          </a:bodyPr>
          <a:lstStyle/>
          <a:p>
            <a:pPr algn="ctr">
              <a:lnSpc>
                <a:spcPts val="2071"/>
              </a:lnSpc>
              <a:spcBef>
                <a:spcPct val="0"/>
              </a:spcBef>
            </a:pPr>
            <a:r>
              <a:rPr lang="en-US" sz="1479">
                <a:solidFill>
                  <a:srgbClr val="001A73"/>
                </a:solidFill>
                <a:latin typeface="Calibri (MS)"/>
                <a:ea typeface="Calibri (MS)"/>
                <a:cs typeface="Calibri (MS)"/>
                <a:sym typeface="Calibri (MS)"/>
              </a:rPr>
              <a:t>23</a:t>
            </a:r>
          </a:p>
        </p:txBody>
      </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2857500" y="2857500"/>
            <a:ext cx="11430000" cy="11706704"/>
          </a:xfrm>
          <a:custGeom>
            <a:avLst/>
            <a:gdLst/>
            <a:ahLst/>
            <a:cxnLst/>
            <a:rect r="r" b="b" t="t" l="l"/>
            <a:pathLst>
              <a:path h="11706704" w="11430000">
                <a:moveTo>
                  <a:pt x="0" y="0"/>
                </a:moveTo>
                <a:lnTo>
                  <a:pt x="11430000" y="0"/>
                </a:lnTo>
                <a:lnTo>
                  <a:pt x="11430000" y="11706704"/>
                </a:lnTo>
                <a:lnTo>
                  <a:pt x="0" y="11706704"/>
                </a:lnTo>
                <a:lnTo>
                  <a:pt x="0" y="0"/>
                </a:lnTo>
                <a:close/>
              </a:path>
            </a:pathLst>
          </a:custGeom>
          <a:blipFill>
            <a:blip r:embed="rId2">
              <a:alphaModFix amt="30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2382500" y="-2381250"/>
            <a:ext cx="8572500" cy="8780028"/>
          </a:xfrm>
          <a:custGeom>
            <a:avLst/>
            <a:gdLst/>
            <a:ahLst/>
            <a:cxnLst/>
            <a:rect r="r" b="b" t="t" l="l"/>
            <a:pathLst>
              <a:path h="8780028" w="8572500">
                <a:moveTo>
                  <a:pt x="0" y="0"/>
                </a:moveTo>
                <a:lnTo>
                  <a:pt x="8572500" y="0"/>
                </a:lnTo>
                <a:lnTo>
                  <a:pt x="8572500" y="8780028"/>
                </a:lnTo>
                <a:lnTo>
                  <a:pt x="0" y="8780028"/>
                </a:lnTo>
                <a:lnTo>
                  <a:pt x="0" y="0"/>
                </a:lnTo>
                <a:close/>
              </a:path>
            </a:pathLst>
          </a:custGeom>
          <a:blipFill>
            <a:blip r:embed="rId2">
              <a:alphaModFix amt="30000"/>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16231227" y="8536063"/>
            <a:ext cx="1905000" cy="1520536"/>
          </a:xfrm>
          <a:custGeom>
            <a:avLst/>
            <a:gdLst/>
            <a:ahLst/>
            <a:cxnLst/>
            <a:rect r="r" b="b" t="t" l="l"/>
            <a:pathLst>
              <a:path h="1520536" w="1905000">
                <a:moveTo>
                  <a:pt x="0" y="0"/>
                </a:moveTo>
                <a:lnTo>
                  <a:pt x="1905000" y="0"/>
                </a:lnTo>
                <a:lnTo>
                  <a:pt x="1905000" y="1520537"/>
                </a:lnTo>
                <a:lnTo>
                  <a:pt x="0" y="152053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AutoShape 5" id="5"/>
          <p:cNvSpPr/>
          <p:nvPr/>
        </p:nvSpPr>
        <p:spPr>
          <a:xfrm>
            <a:off x="1428750" y="476250"/>
            <a:ext cx="0" cy="4286250"/>
          </a:xfrm>
          <a:prstGeom prst="line">
            <a:avLst/>
          </a:prstGeom>
          <a:ln cap="flat" w="57150">
            <a:solidFill>
              <a:srgbClr val="33D4FF"/>
            </a:solidFill>
            <a:prstDash val="solid"/>
            <a:headEnd type="diamond" len="lg" w="lg"/>
            <a:tailEnd type="diamond" len="lg" w="lg"/>
          </a:ln>
        </p:spPr>
      </p:sp>
      <p:sp>
        <p:nvSpPr>
          <p:cNvPr name="Freeform 6" id="6"/>
          <p:cNvSpPr/>
          <p:nvPr/>
        </p:nvSpPr>
        <p:spPr>
          <a:xfrm flipH="false" flipV="false" rot="0">
            <a:off x="3764017" y="1116117"/>
            <a:ext cx="7015056" cy="3472098"/>
          </a:xfrm>
          <a:custGeom>
            <a:avLst/>
            <a:gdLst/>
            <a:ahLst/>
            <a:cxnLst/>
            <a:rect r="r" b="b" t="t" l="l"/>
            <a:pathLst>
              <a:path h="3472098" w="7015056">
                <a:moveTo>
                  <a:pt x="0" y="0"/>
                </a:moveTo>
                <a:lnTo>
                  <a:pt x="7015056" y="0"/>
                </a:lnTo>
                <a:lnTo>
                  <a:pt x="7015056" y="3472099"/>
                </a:lnTo>
                <a:lnTo>
                  <a:pt x="0" y="3472099"/>
                </a:lnTo>
                <a:lnTo>
                  <a:pt x="0" y="0"/>
                </a:lnTo>
                <a:close/>
              </a:path>
            </a:pathLst>
          </a:custGeom>
          <a:blipFill>
            <a:blip r:embed="rId6"/>
            <a:stretch>
              <a:fillRect l="0" t="0" r="0" b="0"/>
            </a:stretch>
          </a:blipFill>
        </p:spPr>
      </p:sp>
      <p:sp>
        <p:nvSpPr>
          <p:cNvPr name="Freeform 7" id="7"/>
          <p:cNvSpPr/>
          <p:nvPr/>
        </p:nvSpPr>
        <p:spPr>
          <a:xfrm flipH="false" flipV="false" rot="0">
            <a:off x="5035224" y="5056985"/>
            <a:ext cx="7015056" cy="3369436"/>
          </a:xfrm>
          <a:custGeom>
            <a:avLst/>
            <a:gdLst/>
            <a:ahLst/>
            <a:cxnLst/>
            <a:rect r="r" b="b" t="t" l="l"/>
            <a:pathLst>
              <a:path h="3369436" w="7015056">
                <a:moveTo>
                  <a:pt x="0" y="0"/>
                </a:moveTo>
                <a:lnTo>
                  <a:pt x="7015056" y="0"/>
                </a:lnTo>
                <a:lnTo>
                  <a:pt x="7015056" y="3369436"/>
                </a:lnTo>
                <a:lnTo>
                  <a:pt x="0" y="3369436"/>
                </a:lnTo>
                <a:lnTo>
                  <a:pt x="0" y="0"/>
                </a:lnTo>
                <a:close/>
              </a:path>
            </a:pathLst>
          </a:custGeom>
          <a:blipFill>
            <a:blip r:embed="rId7"/>
            <a:stretch>
              <a:fillRect l="0" t="0" r="0" b="0"/>
            </a:stretch>
          </a:blipFill>
        </p:spPr>
      </p:sp>
      <p:sp>
        <p:nvSpPr>
          <p:cNvPr name="TextBox 8" id="8"/>
          <p:cNvSpPr txBox="true"/>
          <p:nvPr/>
        </p:nvSpPr>
        <p:spPr>
          <a:xfrm rot="-5400000">
            <a:off x="-3835384" y="4664058"/>
            <a:ext cx="9258300" cy="882683"/>
          </a:xfrm>
          <a:prstGeom prst="rect">
            <a:avLst/>
          </a:prstGeom>
        </p:spPr>
        <p:txBody>
          <a:bodyPr anchor="t" rtlCol="false" tIns="0" lIns="0" bIns="0" rIns="0">
            <a:spAutoFit/>
          </a:bodyPr>
          <a:lstStyle/>
          <a:p>
            <a:pPr algn="r">
              <a:lnSpc>
                <a:spcPts val="7000"/>
              </a:lnSpc>
            </a:pPr>
            <a:r>
              <a:rPr lang="en-US" b="true" sz="5000" spc="380">
                <a:solidFill>
                  <a:srgbClr val="001A73"/>
                </a:solidFill>
                <a:latin typeface="Arial Bold"/>
                <a:ea typeface="Arial Bold"/>
                <a:cs typeface="Arial Bold"/>
                <a:sym typeface="Arial Bold"/>
              </a:rPr>
              <a:t>LA REPRÉSENTATION</a:t>
            </a:r>
          </a:p>
        </p:txBody>
      </p:sp>
      <p:sp>
        <p:nvSpPr>
          <p:cNvPr name="TextBox 9" id="9"/>
          <p:cNvSpPr txBox="true"/>
          <p:nvPr/>
        </p:nvSpPr>
        <p:spPr>
          <a:xfrm rot="0">
            <a:off x="5642311" y="4641609"/>
            <a:ext cx="4461867" cy="295308"/>
          </a:xfrm>
          <a:prstGeom prst="rect">
            <a:avLst/>
          </a:prstGeom>
        </p:spPr>
        <p:txBody>
          <a:bodyPr anchor="t" rtlCol="false" tIns="0" lIns="0" bIns="0" rIns="0">
            <a:spAutoFit/>
          </a:bodyPr>
          <a:lstStyle/>
          <a:p>
            <a:pPr algn="ctr">
              <a:lnSpc>
                <a:spcPts val="2100"/>
              </a:lnSpc>
            </a:pPr>
            <a:r>
              <a:rPr lang="en-US" sz="1500">
                <a:solidFill>
                  <a:srgbClr val="001A73"/>
                </a:solidFill>
                <a:latin typeface="Calibri (MS)"/>
                <a:ea typeface="Calibri (MS)"/>
                <a:cs typeface="Calibri (MS)"/>
                <a:sym typeface="Calibri (MS)"/>
              </a:rPr>
              <a:t>Source : Statistiques Rézo Contributions - Campagne 2025</a:t>
            </a:r>
          </a:p>
        </p:txBody>
      </p:sp>
      <p:sp>
        <p:nvSpPr>
          <p:cNvPr name="TextBox 10" id="10"/>
          <p:cNvSpPr txBox="true"/>
          <p:nvPr/>
        </p:nvSpPr>
        <p:spPr>
          <a:xfrm rot="0">
            <a:off x="10940998" y="1449986"/>
            <a:ext cx="2687308" cy="1949648"/>
          </a:xfrm>
          <a:prstGeom prst="rect">
            <a:avLst/>
          </a:prstGeom>
        </p:spPr>
        <p:txBody>
          <a:bodyPr anchor="t" rtlCol="false" tIns="0" lIns="0" bIns="0" rIns="0">
            <a:spAutoFit/>
          </a:bodyPr>
          <a:lstStyle/>
          <a:p>
            <a:pPr algn="l">
              <a:lnSpc>
                <a:spcPts val="2499"/>
              </a:lnSpc>
              <a:spcBef>
                <a:spcPct val="0"/>
              </a:spcBef>
            </a:pPr>
            <a:r>
              <a:rPr lang="en-US" b="true" sz="2499" spc="129">
                <a:solidFill>
                  <a:srgbClr val="001A73"/>
                </a:solidFill>
                <a:latin typeface="Calibri (MS) Bold"/>
                <a:ea typeface="Calibri (MS) Bold"/>
                <a:cs typeface="Calibri (MS) Bold"/>
                <a:sym typeface="Calibri (MS) Bold"/>
              </a:rPr>
              <a:t>P</a:t>
            </a:r>
            <a:r>
              <a:rPr lang="en-US" b="true" sz="2499" spc="129">
                <a:solidFill>
                  <a:srgbClr val="001A73"/>
                </a:solidFill>
                <a:latin typeface="Calibri (MS) Bold"/>
                <a:ea typeface="Calibri (MS) Bold"/>
                <a:cs typeface="Calibri (MS) Bold"/>
                <a:sym typeface="Calibri (MS) Bold"/>
              </a:rPr>
              <a:t>lus de la ½ des administrateurs ne renseignent pas encore leurs heures de bénévolat.</a:t>
            </a:r>
          </a:p>
        </p:txBody>
      </p:sp>
      <p:sp>
        <p:nvSpPr>
          <p:cNvPr name="TextBox 11" id="11"/>
          <p:cNvSpPr txBox="true"/>
          <p:nvPr/>
        </p:nvSpPr>
        <p:spPr>
          <a:xfrm rot="0">
            <a:off x="3260353" y="7855214"/>
            <a:ext cx="13884647" cy="2065045"/>
          </a:xfrm>
          <a:prstGeom prst="rect">
            <a:avLst/>
          </a:prstGeom>
        </p:spPr>
        <p:txBody>
          <a:bodyPr anchor="t" rtlCol="false" tIns="0" lIns="0" bIns="0" rIns="0">
            <a:spAutoFit/>
          </a:bodyPr>
          <a:lstStyle/>
          <a:p>
            <a:pPr algn="ctr">
              <a:lnSpc>
                <a:spcPts val="2999"/>
              </a:lnSpc>
            </a:pPr>
            <a:r>
              <a:rPr lang="en-US" b="true" sz="2999" spc="155">
                <a:solidFill>
                  <a:srgbClr val="D60033"/>
                </a:solidFill>
                <a:latin typeface="Calibri (MS) Bold"/>
                <a:ea typeface="Calibri (MS) Bold"/>
                <a:cs typeface="Calibri (MS) Bold"/>
                <a:sym typeface="Calibri (MS) Bold"/>
              </a:rPr>
              <a:t>OBJECTIF :</a:t>
            </a:r>
          </a:p>
          <a:p>
            <a:pPr algn="ctr">
              <a:lnSpc>
                <a:spcPts val="2999"/>
              </a:lnSpc>
              <a:spcBef>
                <a:spcPct val="0"/>
              </a:spcBef>
            </a:pPr>
            <a:r>
              <a:rPr lang="en-US" b="true" sz="2999" spc="155">
                <a:solidFill>
                  <a:srgbClr val="D60033"/>
                </a:solidFill>
                <a:latin typeface="Calibri (MS) Bold"/>
                <a:ea typeface="Calibri (MS) Bold"/>
                <a:cs typeface="Calibri (MS) Bold"/>
                <a:sym typeface="Calibri (MS) Bold"/>
              </a:rPr>
              <a:t>INTÉGRER PROGRESSIVEMENT CETTE DÉMARCHE COMME UN RÉFLEXE</a:t>
            </a:r>
          </a:p>
        </p:txBody>
      </p:sp>
      <p:pic>
        <p:nvPicPr>
          <p:cNvPr name="Picture 12" id="12"/>
          <p:cNvPicPr>
            <a:picLocks noChangeAspect="true"/>
          </p:cNvPicPr>
          <p:nvPr/>
        </p:nvPicPr>
        <p:blipFill>
          <a:blip r:embed="rId8"/>
          <a:stretch>
            <a:fillRect/>
          </a:stretch>
        </p:blipFill>
        <p:spPr>
          <a:xfrm rot="0">
            <a:off x="16302895" y="6089032"/>
            <a:ext cx="1761663" cy="1792607"/>
          </a:xfrm>
          <a:prstGeom prst="rect">
            <a:avLst/>
          </a:prstGeom>
        </p:spPr>
      </p:pic>
      <p:sp>
        <p:nvSpPr>
          <p:cNvPr name="TextBox 13" id="13"/>
          <p:cNvSpPr txBox="true"/>
          <p:nvPr/>
        </p:nvSpPr>
        <p:spPr>
          <a:xfrm rot="0">
            <a:off x="12136399" y="5735129"/>
            <a:ext cx="4229956" cy="1006574"/>
          </a:xfrm>
          <a:prstGeom prst="rect">
            <a:avLst/>
          </a:prstGeom>
        </p:spPr>
        <p:txBody>
          <a:bodyPr anchor="t" rtlCol="false" tIns="0" lIns="0" bIns="0" rIns="0">
            <a:spAutoFit/>
          </a:bodyPr>
          <a:lstStyle/>
          <a:p>
            <a:pPr algn="l">
              <a:lnSpc>
                <a:spcPts val="2499"/>
              </a:lnSpc>
              <a:spcBef>
                <a:spcPct val="0"/>
              </a:spcBef>
            </a:pPr>
            <a:r>
              <a:rPr lang="en-US" b="true" sz="2499" spc="129">
                <a:solidFill>
                  <a:srgbClr val="001A73"/>
                </a:solidFill>
                <a:latin typeface="Calibri (MS) Bold"/>
                <a:ea typeface="Calibri (MS) Bold"/>
                <a:cs typeface="Calibri (MS) Bold"/>
                <a:sym typeface="Calibri (MS) Bold"/>
              </a:rPr>
              <a:t>P</a:t>
            </a:r>
            <a:r>
              <a:rPr lang="en-US" b="true" sz="2499" spc="129">
                <a:solidFill>
                  <a:srgbClr val="001A73"/>
                </a:solidFill>
                <a:latin typeface="Calibri (MS) Bold"/>
                <a:ea typeface="Calibri (MS) Bold"/>
                <a:cs typeface="Calibri (MS) Bold"/>
                <a:sym typeface="Calibri (MS) Bold"/>
              </a:rPr>
              <a:t>rès de 3/4 des formulaires de représentation ne sont pas encore complétés.</a:t>
            </a:r>
          </a:p>
        </p:txBody>
      </p:sp>
      <p:sp>
        <p:nvSpPr>
          <p:cNvPr name="TextBox 14" id="14"/>
          <p:cNvSpPr txBox="true"/>
          <p:nvPr/>
        </p:nvSpPr>
        <p:spPr>
          <a:xfrm rot="0">
            <a:off x="17145000" y="419100"/>
            <a:ext cx="190500" cy="282651"/>
          </a:xfrm>
          <a:prstGeom prst="rect">
            <a:avLst/>
          </a:prstGeom>
        </p:spPr>
        <p:txBody>
          <a:bodyPr anchor="t" rtlCol="false" tIns="0" lIns="0" bIns="0" rIns="0" wrap="none">
            <a:spAutoFit/>
          </a:bodyPr>
          <a:lstStyle/>
          <a:p>
            <a:pPr algn="ctr">
              <a:lnSpc>
                <a:spcPts val="2071"/>
              </a:lnSpc>
              <a:spcBef>
                <a:spcPct val="0"/>
              </a:spcBef>
            </a:pPr>
            <a:r>
              <a:rPr lang="en-US" sz="1479">
                <a:solidFill>
                  <a:srgbClr val="001A73"/>
                </a:solidFill>
                <a:latin typeface="Calibri (MS)"/>
                <a:ea typeface="Calibri (MS)"/>
                <a:cs typeface="Calibri (MS)"/>
                <a:sym typeface="Calibri (MS)"/>
              </a:rPr>
              <a:t>24</a:t>
            </a:r>
          </a:p>
        </p:txBody>
      </p:sp>
      <p:sp>
        <p:nvSpPr>
          <p:cNvPr name="TextBox 15" id="15"/>
          <p:cNvSpPr txBox="true"/>
          <p:nvPr/>
        </p:nvSpPr>
        <p:spPr>
          <a:xfrm rot="0">
            <a:off x="2099662" y="333375"/>
            <a:ext cx="7044338" cy="673100"/>
          </a:xfrm>
          <a:prstGeom prst="rect">
            <a:avLst/>
          </a:prstGeom>
        </p:spPr>
        <p:txBody>
          <a:bodyPr anchor="t" rtlCol="false" tIns="0" lIns="0" bIns="0" rIns="0">
            <a:spAutoFit/>
          </a:bodyPr>
          <a:lstStyle/>
          <a:p>
            <a:pPr algn="l">
              <a:lnSpc>
                <a:spcPts val="4900"/>
              </a:lnSpc>
            </a:pPr>
            <a:r>
              <a:rPr lang="en-US" sz="3500" b="true">
                <a:solidFill>
                  <a:srgbClr val="001A73"/>
                </a:solidFill>
                <a:latin typeface="Calibri (MS) Bold"/>
                <a:ea typeface="Calibri (MS) Bold"/>
                <a:cs typeface="Calibri (MS) Bold"/>
                <a:sym typeface="Calibri (MS) Bold"/>
              </a:rPr>
              <a:t>HEURES ET COMPTES-RENDUS</a:t>
            </a:r>
          </a:p>
        </p:txBody>
      </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2857500" y="2857500"/>
            <a:ext cx="11430000" cy="11706704"/>
          </a:xfrm>
          <a:custGeom>
            <a:avLst/>
            <a:gdLst/>
            <a:ahLst/>
            <a:cxnLst/>
            <a:rect r="r" b="b" t="t" l="l"/>
            <a:pathLst>
              <a:path h="11706704" w="11430000">
                <a:moveTo>
                  <a:pt x="0" y="0"/>
                </a:moveTo>
                <a:lnTo>
                  <a:pt x="11430000" y="0"/>
                </a:lnTo>
                <a:lnTo>
                  <a:pt x="11430000" y="11706704"/>
                </a:lnTo>
                <a:lnTo>
                  <a:pt x="0" y="11706704"/>
                </a:lnTo>
                <a:lnTo>
                  <a:pt x="0" y="0"/>
                </a:lnTo>
                <a:close/>
              </a:path>
            </a:pathLst>
          </a:custGeom>
          <a:blipFill>
            <a:blip r:embed="rId2">
              <a:alphaModFix amt="30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2382500" y="-2381250"/>
            <a:ext cx="8572500" cy="8780028"/>
          </a:xfrm>
          <a:custGeom>
            <a:avLst/>
            <a:gdLst/>
            <a:ahLst/>
            <a:cxnLst/>
            <a:rect r="r" b="b" t="t" l="l"/>
            <a:pathLst>
              <a:path h="8780028" w="8572500">
                <a:moveTo>
                  <a:pt x="0" y="0"/>
                </a:moveTo>
                <a:lnTo>
                  <a:pt x="8572500" y="0"/>
                </a:lnTo>
                <a:lnTo>
                  <a:pt x="8572500" y="8780028"/>
                </a:lnTo>
                <a:lnTo>
                  <a:pt x="0" y="8780028"/>
                </a:lnTo>
                <a:lnTo>
                  <a:pt x="0" y="0"/>
                </a:lnTo>
                <a:close/>
              </a:path>
            </a:pathLst>
          </a:custGeom>
          <a:blipFill>
            <a:blip r:embed="rId2">
              <a:alphaModFix amt="30000"/>
              <a:extLst>
                <a:ext uri="{96DAC541-7B7A-43D3-8B79-37D633B846F1}">
                  <asvg:svgBlip xmlns:asvg="http://schemas.microsoft.com/office/drawing/2016/SVG/main" r:embed="rId3"/>
                </a:ext>
              </a:extLst>
            </a:blip>
            <a:stretch>
              <a:fillRect l="0" t="0" r="0" b="0"/>
            </a:stretch>
          </a:blipFill>
        </p:spPr>
      </p:sp>
      <p:sp>
        <p:nvSpPr>
          <p:cNvPr name="TextBox 4" id="4"/>
          <p:cNvSpPr txBox="true"/>
          <p:nvPr/>
        </p:nvSpPr>
        <p:spPr>
          <a:xfrm rot="-5400000">
            <a:off x="-3835384" y="4664058"/>
            <a:ext cx="9258300" cy="882683"/>
          </a:xfrm>
          <a:prstGeom prst="rect">
            <a:avLst/>
          </a:prstGeom>
        </p:spPr>
        <p:txBody>
          <a:bodyPr anchor="t" rtlCol="false" tIns="0" lIns="0" bIns="0" rIns="0">
            <a:spAutoFit/>
          </a:bodyPr>
          <a:lstStyle/>
          <a:p>
            <a:pPr algn="r">
              <a:lnSpc>
                <a:spcPts val="7000"/>
              </a:lnSpc>
            </a:pPr>
            <a:r>
              <a:rPr lang="en-US" b="true" sz="5000" spc="380">
                <a:solidFill>
                  <a:srgbClr val="001A73"/>
                </a:solidFill>
                <a:latin typeface="Arial Bold"/>
                <a:ea typeface="Arial Bold"/>
                <a:cs typeface="Arial Bold"/>
                <a:sym typeface="Arial Bold"/>
              </a:rPr>
              <a:t>LA REPRÉSENTATION</a:t>
            </a:r>
          </a:p>
        </p:txBody>
      </p:sp>
      <p:sp>
        <p:nvSpPr>
          <p:cNvPr name="Freeform 5" id="5"/>
          <p:cNvSpPr/>
          <p:nvPr/>
        </p:nvSpPr>
        <p:spPr>
          <a:xfrm flipH="false" flipV="false" rot="0">
            <a:off x="16231227" y="8536063"/>
            <a:ext cx="1905000" cy="1520536"/>
          </a:xfrm>
          <a:custGeom>
            <a:avLst/>
            <a:gdLst/>
            <a:ahLst/>
            <a:cxnLst/>
            <a:rect r="r" b="b" t="t" l="l"/>
            <a:pathLst>
              <a:path h="1520536" w="1905000">
                <a:moveTo>
                  <a:pt x="0" y="0"/>
                </a:moveTo>
                <a:lnTo>
                  <a:pt x="1905000" y="0"/>
                </a:lnTo>
                <a:lnTo>
                  <a:pt x="1905000" y="1520537"/>
                </a:lnTo>
                <a:lnTo>
                  <a:pt x="0" y="152053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AutoShape 6" id="6"/>
          <p:cNvSpPr/>
          <p:nvPr/>
        </p:nvSpPr>
        <p:spPr>
          <a:xfrm>
            <a:off x="1428750" y="476250"/>
            <a:ext cx="0" cy="4286250"/>
          </a:xfrm>
          <a:prstGeom prst="line">
            <a:avLst/>
          </a:prstGeom>
          <a:ln cap="flat" w="57150">
            <a:solidFill>
              <a:srgbClr val="33D4FF"/>
            </a:solidFill>
            <a:prstDash val="solid"/>
            <a:headEnd type="diamond" len="lg" w="lg"/>
            <a:tailEnd type="diamond" len="lg" w="lg"/>
          </a:ln>
        </p:spPr>
      </p:sp>
      <p:sp>
        <p:nvSpPr>
          <p:cNvPr name="TextBox 7" id="7"/>
          <p:cNvSpPr txBox="true"/>
          <p:nvPr/>
        </p:nvSpPr>
        <p:spPr>
          <a:xfrm rot="0">
            <a:off x="2190750" y="1183690"/>
            <a:ext cx="12397556" cy="3975100"/>
          </a:xfrm>
          <a:prstGeom prst="rect">
            <a:avLst/>
          </a:prstGeom>
        </p:spPr>
        <p:txBody>
          <a:bodyPr anchor="t" rtlCol="false" tIns="0" lIns="0" bIns="0" rIns="0">
            <a:spAutoFit/>
          </a:bodyPr>
          <a:lstStyle/>
          <a:p>
            <a:pPr algn="just">
              <a:lnSpc>
                <a:spcPts val="3499"/>
              </a:lnSpc>
            </a:pPr>
            <a:r>
              <a:rPr lang="en-US" sz="2499">
                <a:solidFill>
                  <a:srgbClr val="001A73"/>
                </a:solidFill>
                <a:latin typeface="Calibri (MS)"/>
                <a:ea typeface="Calibri (MS)"/>
                <a:cs typeface="Calibri (MS)"/>
                <a:sym typeface="Calibri (MS)"/>
              </a:rPr>
              <a:t>P</a:t>
            </a:r>
            <a:r>
              <a:rPr lang="en-US" sz="2499">
                <a:solidFill>
                  <a:srgbClr val="001A73"/>
                </a:solidFill>
                <a:latin typeface="Calibri (MS)"/>
                <a:ea typeface="Calibri (MS)"/>
                <a:cs typeface="Calibri (MS)"/>
                <a:sym typeface="Calibri (MS)"/>
              </a:rPr>
              <a:t>lusieurs représentants ont fait part :</a:t>
            </a:r>
          </a:p>
          <a:p>
            <a:pPr algn="just" marL="539749" indent="-269875" lvl="1">
              <a:lnSpc>
                <a:spcPts val="3499"/>
              </a:lnSpc>
              <a:buFont typeface="Arial"/>
              <a:buChar char="•"/>
            </a:pPr>
            <a:r>
              <a:rPr lang="en-US" sz="2499">
                <a:solidFill>
                  <a:srgbClr val="001A73"/>
                </a:solidFill>
                <a:latin typeface="Calibri (MS)"/>
                <a:ea typeface="Calibri (MS)"/>
                <a:cs typeface="Calibri (MS)"/>
                <a:sym typeface="Calibri (MS)"/>
              </a:rPr>
              <a:t>d’un besoin renforcé de formation, notamment sur les rôles, positions à tenir en instance, la compréhension budgétaire ou la prise de responsabilités,</a:t>
            </a:r>
          </a:p>
          <a:p>
            <a:pPr algn="just" marL="539749" indent="-269875" lvl="1">
              <a:lnSpc>
                <a:spcPts val="3499"/>
              </a:lnSpc>
              <a:buFont typeface="Arial"/>
              <a:buChar char="•"/>
            </a:pPr>
            <a:r>
              <a:rPr lang="en-US" sz="2499">
                <a:solidFill>
                  <a:srgbClr val="001A73"/>
                </a:solidFill>
                <a:latin typeface="Calibri (MS)"/>
                <a:ea typeface="Calibri (MS)"/>
                <a:cs typeface="Calibri (MS)"/>
                <a:sym typeface="Calibri (MS)"/>
              </a:rPr>
              <a:t>d’une attente de temps d’échanges de pratiques entre représentants,</a:t>
            </a:r>
          </a:p>
          <a:p>
            <a:pPr algn="just" marL="539749" indent="-269875" lvl="1">
              <a:lnSpc>
                <a:spcPts val="3499"/>
              </a:lnSpc>
              <a:buFont typeface="Arial"/>
              <a:buChar char="•"/>
            </a:pPr>
            <a:r>
              <a:rPr lang="en-US" sz="2499">
                <a:solidFill>
                  <a:srgbClr val="001A73"/>
                </a:solidFill>
                <a:latin typeface="Calibri (MS)"/>
                <a:ea typeface="Calibri (MS)"/>
                <a:cs typeface="Calibri (MS)"/>
                <a:sym typeface="Calibri (MS)"/>
              </a:rPr>
              <a:t>de l</a:t>
            </a:r>
            <a:r>
              <a:rPr lang="en-US" sz="2499">
                <a:solidFill>
                  <a:srgbClr val="001A73"/>
                </a:solidFill>
                <a:latin typeface="Calibri (MS)"/>
                <a:ea typeface="Calibri (MS)"/>
                <a:cs typeface="Calibri (MS)"/>
                <a:sym typeface="Calibri (MS)"/>
              </a:rPr>
              <a:t>a nécessité de mieux outiller les représentants pour porter les positions nationales et départementales du réseau Unaf-Udaf.</a:t>
            </a:r>
          </a:p>
          <a:p>
            <a:pPr algn="just">
              <a:lnSpc>
                <a:spcPts val="3499"/>
              </a:lnSpc>
            </a:pPr>
          </a:p>
          <a:p>
            <a:pPr algn="ctr">
              <a:lnSpc>
                <a:spcPts val="3499"/>
              </a:lnSpc>
            </a:pPr>
            <a:r>
              <a:rPr lang="en-US" b="true" sz="2499">
                <a:solidFill>
                  <a:srgbClr val="001A73"/>
                </a:solidFill>
                <a:latin typeface="Calibri (MS) Bold"/>
                <a:ea typeface="Calibri (MS) Bold"/>
                <a:cs typeface="Calibri (MS) Bold"/>
                <a:sym typeface="Calibri (MS) Bold"/>
              </a:rPr>
              <a:t>Ces retours constituent des axes d’amélioration identifiés pour soutenir et valoriser davantage l’engagement des représentants familiaux.</a:t>
            </a:r>
          </a:p>
        </p:txBody>
      </p:sp>
      <p:sp>
        <p:nvSpPr>
          <p:cNvPr name="TextBox 8" id="8"/>
          <p:cNvSpPr txBox="true"/>
          <p:nvPr/>
        </p:nvSpPr>
        <p:spPr>
          <a:xfrm rot="0">
            <a:off x="6111677" y="5326480"/>
            <a:ext cx="9902694" cy="4798695"/>
          </a:xfrm>
          <a:prstGeom prst="rect">
            <a:avLst/>
          </a:prstGeom>
        </p:spPr>
        <p:txBody>
          <a:bodyPr anchor="t" rtlCol="false" tIns="0" lIns="0" bIns="0" rIns="0">
            <a:spAutoFit/>
          </a:bodyPr>
          <a:lstStyle/>
          <a:p>
            <a:pPr algn="just">
              <a:lnSpc>
                <a:spcPts val="3779"/>
              </a:lnSpc>
            </a:pPr>
            <a:r>
              <a:rPr lang="en-US" b="true" sz="2699">
                <a:solidFill>
                  <a:srgbClr val="33D4FF"/>
                </a:solidFill>
                <a:latin typeface="Calibri (MS) Bold"/>
                <a:ea typeface="Calibri (MS) Bold"/>
                <a:cs typeface="Calibri (MS) Bold"/>
                <a:sym typeface="Calibri (MS) Bold"/>
              </a:rPr>
              <a:t>L’année 2025 confirme la force de l’engagement bénévole et représentatif de l’Udaf 64. </a:t>
            </a:r>
          </a:p>
          <a:p>
            <a:pPr algn="just">
              <a:lnSpc>
                <a:spcPts val="3779"/>
              </a:lnSpc>
            </a:pPr>
            <a:r>
              <a:rPr lang="en-US" b="true" sz="2699">
                <a:solidFill>
                  <a:srgbClr val="33D4FF"/>
                </a:solidFill>
                <a:latin typeface="Calibri (MS) Bold"/>
                <a:ea typeface="Calibri (MS) Bold"/>
                <a:cs typeface="Calibri (MS) Bold"/>
                <a:sym typeface="Calibri (MS) Bold"/>
              </a:rPr>
              <a:t>Grâce à l’implication de ses administrateurs et représentants,</a:t>
            </a:r>
            <a:r>
              <a:rPr lang="en-US" b="true" sz="2699">
                <a:solidFill>
                  <a:srgbClr val="33D4FF"/>
                </a:solidFill>
                <a:latin typeface="Calibri (MS) Bold"/>
                <a:ea typeface="Calibri (MS) Bold"/>
                <a:cs typeface="Calibri (MS) Bold"/>
                <a:sym typeface="Calibri (MS) Bold"/>
              </a:rPr>
              <a:t> l’</a:t>
            </a:r>
            <a:r>
              <a:rPr lang="en-US" b="true" sz="2699">
                <a:solidFill>
                  <a:srgbClr val="33D4FF"/>
                </a:solidFill>
                <a:latin typeface="Calibri (MS) Bold"/>
                <a:ea typeface="Calibri (MS) Bold"/>
                <a:cs typeface="Calibri (MS) Bold"/>
                <a:sym typeface="Calibri (MS) Bold"/>
              </a:rPr>
              <a:t>association a pu assurer un pilotage associatif exigeant, renforcer sa présence institutionnelle et contribuer activement aux politiques publiques en faveur des familles.</a:t>
            </a:r>
          </a:p>
          <a:p>
            <a:pPr algn="just">
              <a:lnSpc>
                <a:spcPts val="3779"/>
              </a:lnSpc>
            </a:pPr>
            <a:r>
              <a:rPr lang="en-US" b="true" sz="2699">
                <a:solidFill>
                  <a:srgbClr val="33D4FF"/>
                </a:solidFill>
                <a:latin typeface="Calibri (MS) Bold"/>
                <a:ea typeface="Calibri (MS) Bold"/>
                <a:cs typeface="Calibri (MS) Bold"/>
                <a:sym typeface="Calibri (MS) Bold"/>
              </a:rPr>
              <a:t>Cet investissement humain, fondé sur la compétence, la fidélité aux valeurs familiales et le sens de l’intérêt général, demeure un atout majeur pour le rayonnement et la légitimité de l’Udaf sur le territoire.</a:t>
            </a:r>
          </a:p>
        </p:txBody>
      </p:sp>
      <p:sp>
        <p:nvSpPr>
          <p:cNvPr name="TextBox 9" id="9"/>
          <p:cNvSpPr txBox="true"/>
          <p:nvPr/>
        </p:nvSpPr>
        <p:spPr>
          <a:xfrm rot="0">
            <a:off x="17145000" y="419100"/>
            <a:ext cx="190500" cy="282651"/>
          </a:xfrm>
          <a:prstGeom prst="rect">
            <a:avLst/>
          </a:prstGeom>
        </p:spPr>
        <p:txBody>
          <a:bodyPr anchor="t" rtlCol="false" tIns="0" lIns="0" bIns="0" rIns="0" wrap="none">
            <a:spAutoFit/>
          </a:bodyPr>
          <a:lstStyle/>
          <a:p>
            <a:pPr algn="ctr">
              <a:lnSpc>
                <a:spcPts val="2071"/>
              </a:lnSpc>
              <a:spcBef>
                <a:spcPct val="0"/>
              </a:spcBef>
            </a:pPr>
            <a:r>
              <a:rPr lang="en-US" sz="1479">
                <a:solidFill>
                  <a:srgbClr val="001A73"/>
                </a:solidFill>
                <a:latin typeface="Calibri (MS)"/>
                <a:ea typeface="Calibri (MS)"/>
                <a:cs typeface="Calibri (MS)"/>
                <a:sym typeface="Calibri (MS)"/>
              </a:rPr>
              <a:t>25</a:t>
            </a:r>
          </a:p>
        </p:txBody>
      </p:sp>
      <p:sp>
        <p:nvSpPr>
          <p:cNvPr name="TextBox 10" id="10"/>
          <p:cNvSpPr txBox="true"/>
          <p:nvPr/>
        </p:nvSpPr>
        <p:spPr>
          <a:xfrm rot="0">
            <a:off x="2099662" y="333375"/>
            <a:ext cx="12677547" cy="673100"/>
          </a:xfrm>
          <a:prstGeom prst="rect">
            <a:avLst/>
          </a:prstGeom>
        </p:spPr>
        <p:txBody>
          <a:bodyPr anchor="t" rtlCol="false" tIns="0" lIns="0" bIns="0" rIns="0">
            <a:spAutoFit/>
          </a:bodyPr>
          <a:lstStyle/>
          <a:p>
            <a:pPr algn="l">
              <a:lnSpc>
                <a:spcPts val="4900"/>
              </a:lnSpc>
            </a:pPr>
            <a:r>
              <a:rPr lang="en-US" sz="3500" b="true">
                <a:solidFill>
                  <a:srgbClr val="001A73"/>
                </a:solidFill>
                <a:latin typeface="Calibri (MS) Bold"/>
                <a:ea typeface="Calibri (MS) Bold"/>
                <a:cs typeface="Calibri (MS) Bold"/>
                <a:sym typeface="Calibri (MS) Bold"/>
              </a:rPr>
              <a:t>DES BESOINS EXPRIMÉS EN FORMATION ET EN SOUTIEN</a:t>
            </a:r>
          </a:p>
        </p:txBody>
      </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2857500" y="2857500"/>
            <a:ext cx="11430000" cy="11706704"/>
          </a:xfrm>
          <a:custGeom>
            <a:avLst/>
            <a:gdLst/>
            <a:ahLst/>
            <a:cxnLst/>
            <a:rect r="r" b="b" t="t" l="l"/>
            <a:pathLst>
              <a:path h="11706704" w="11430000">
                <a:moveTo>
                  <a:pt x="0" y="0"/>
                </a:moveTo>
                <a:lnTo>
                  <a:pt x="11430000" y="0"/>
                </a:lnTo>
                <a:lnTo>
                  <a:pt x="11430000" y="11706704"/>
                </a:lnTo>
                <a:lnTo>
                  <a:pt x="0" y="11706704"/>
                </a:lnTo>
                <a:lnTo>
                  <a:pt x="0" y="0"/>
                </a:lnTo>
                <a:close/>
              </a:path>
            </a:pathLst>
          </a:custGeom>
          <a:blipFill>
            <a:blip r:embed="rId2">
              <a:alphaModFix amt="30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39180" y="6919052"/>
            <a:ext cx="2191857" cy="3234023"/>
          </a:xfrm>
          <a:custGeom>
            <a:avLst/>
            <a:gdLst/>
            <a:ahLst/>
            <a:cxnLst/>
            <a:rect r="r" b="b" t="t" l="l"/>
            <a:pathLst>
              <a:path h="3234023" w="2191857">
                <a:moveTo>
                  <a:pt x="0" y="0"/>
                </a:moveTo>
                <a:lnTo>
                  <a:pt x="2191857" y="0"/>
                </a:lnTo>
                <a:lnTo>
                  <a:pt x="2191857" y="3234023"/>
                </a:lnTo>
                <a:lnTo>
                  <a:pt x="0" y="323402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0">
            <a:off x="6186918" y="6398778"/>
            <a:ext cx="4159876" cy="4087804"/>
            <a:chOff x="0" y="0"/>
            <a:chExt cx="5546501" cy="5450405"/>
          </a:xfrm>
        </p:grpSpPr>
        <p:grpSp>
          <p:nvGrpSpPr>
            <p:cNvPr name="Group 5" id="5"/>
            <p:cNvGrpSpPr/>
            <p:nvPr/>
          </p:nvGrpSpPr>
          <p:grpSpPr>
            <a:xfrm rot="-720191">
              <a:off x="751949" y="1616298"/>
              <a:ext cx="4249397" cy="3163216"/>
              <a:chOff x="0" y="0"/>
              <a:chExt cx="1240377" cy="923326"/>
            </a:xfrm>
          </p:grpSpPr>
          <p:sp>
            <p:nvSpPr>
              <p:cNvPr name="Freeform 6" id="6"/>
              <p:cNvSpPr/>
              <p:nvPr/>
            </p:nvSpPr>
            <p:spPr>
              <a:xfrm flipH="false" flipV="false" rot="0">
                <a:off x="0" y="0"/>
                <a:ext cx="1240377" cy="923326"/>
              </a:xfrm>
              <a:custGeom>
                <a:avLst/>
                <a:gdLst/>
                <a:ahLst/>
                <a:cxnLst/>
                <a:rect r="r" b="b" t="t" l="l"/>
                <a:pathLst>
                  <a:path h="923326" w="1240377">
                    <a:moveTo>
                      <a:pt x="34009" y="0"/>
                    </a:moveTo>
                    <a:lnTo>
                      <a:pt x="1206368" y="0"/>
                    </a:lnTo>
                    <a:cubicBezTo>
                      <a:pt x="1215388" y="0"/>
                      <a:pt x="1224038" y="3583"/>
                      <a:pt x="1230416" y="9961"/>
                    </a:cubicBezTo>
                    <a:cubicBezTo>
                      <a:pt x="1236794" y="16339"/>
                      <a:pt x="1240377" y="24989"/>
                      <a:pt x="1240377" y="34009"/>
                    </a:cubicBezTo>
                    <a:lnTo>
                      <a:pt x="1240377" y="889318"/>
                    </a:lnTo>
                    <a:cubicBezTo>
                      <a:pt x="1240377" y="898338"/>
                      <a:pt x="1236794" y="906988"/>
                      <a:pt x="1230416" y="913366"/>
                    </a:cubicBezTo>
                    <a:cubicBezTo>
                      <a:pt x="1224038" y="919743"/>
                      <a:pt x="1215388" y="923326"/>
                      <a:pt x="1206368" y="923326"/>
                    </a:cubicBezTo>
                    <a:lnTo>
                      <a:pt x="34009" y="923326"/>
                    </a:lnTo>
                    <a:cubicBezTo>
                      <a:pt x="24989" y="923326"/>
                      <a:pt x="16339" y="919743"/>
                      <a:pt x="9961" y="913366"/>
                    </a:cubicBezTo>
                    <a:cubicBezTo>
                      <a:pt x="3583" y="906988"/>
                      <a:pt x="0" y="898338"/>
                      <a:pt x="0" y="889318"/>
                    </a:cubicBezTo>
                    <a:lnTo>
                      <a:pt x="0" y="34009"/>
                    </a:lnTo>
                    <a:cubicBezTo>
                      <a:pt x="0" y="24989"/>
                      <a:pt x="3583" y="16339"/>
                      <a:pt x="9961" y="9961"/>
                    </a:cubicBezTo>
                    <a:cubicBezTo>
                      <a:pt x="16339" y="3583"/>
                      <a:pt x="24989" y="0"/>
                      <a:pt x="34009" y="0"/>
                    </a:cubicBezTo>
                    <a:close/>
                  </a:path>
                </a:pathLst>
              </a:custGeom>
              <a:solidFill>
                <a:srgbClr val="3B57E5">
                  <a:alpha val="47843"/>
                </a:srgbClr>
              </a:solidFill>
            </p:spPr>
          </p:sp>
          <p:sp>
            <p:nvSpPr>
              <p:cNvPr name="TextBox 7" id="7"/>
              <p:cNvSpPr txBox="true"/>
              <p:nvPr/>
            </p:nvSpPr>
            <p:spPr>
              <a:xfrm>
                <a:off x="0" y="-47625"/>
                <a:ext cx="1240377" cy="970951"/>
              </a:xfrm>
              <a:prstGeom prst="rect">
                <a:avLst/>
              </a:prstGeom>
            </p:spPr>
            <p:txBody>
              <a:bodyPr anchor="ctr" rtlCol="false" tIns="34599" lIns="34599" bIns="34599" rIns="34599"/>
              <a:lstStyle/>
              <a:p>
                <a:pPr algn="ctr">
                  <a:lnSpc>
                    <a:spcPts val="2800"/>
                  </a:lnSpc>
                </a:pPr>
              </a:p>
            </p:txBody>
          </p:sp>
        </p:grpSp>
        <p:grpSp>
          <p:nvGrpSpPr>
            <p:cNvPr name="Group 8" id="8"/>
            <p:cNvGrpSpPr/>
            <p:nvPr/>
          </p:nvGrpSpPr>
          <p:grpSpPr>
            <a:xfrm rot="-720191">
              <a:off x="424191" y="438529"/>
              <a:ext cx="4698119" cy="4573346"/>
              <a:chOff x="0" y="0"/>
              <a:chExt cx="1371357" cy="1334936"/>
            </a:xfrm>
          </p:grpSpPr>
          <p:sp>
            <p:nvSpPr>
              <p:cNvPr name="Freeform 9" id="9"/>
              <p:cNvSpPr/>
              <p:nvPr/>
            </p:nvSpPr>
            <p:spPr>
              <a:xfrm flipH="false" flipV="false" rot="0">
                <a:off x="0" y="0"/>
                <a:ext cx="1371357" cy="1334936"/>
              </a:xfrm>
              <a:custGeom>
                <a:avLst/>
                <a:gdLst/>
                <a:ahLst/>
                <a:cxnLst/>
                <a:rect r="r" b="b" t="t" l="l"/>
                <a:pathLst>
                  <a:path h="1334936" w="1371357">
                    <a:moveTo>
                      <a:pt x="61521" y="0"/>
                    </a:moveTo>
                    <a:lnTo>
                      <a:pt x="1309836" y="0"/>
                    </a:lnTo>
                    <a:cubicBezTo>
                      <a:pt x="1326152" y="0"/>
                      <a:pt x="1341800" y="6482"/>
                      <a:pt x="1353338" y="18019"/>
                    </a:cubicBezTo>
                    <a:cubicBezTo>
                      <a:pt x="1364875" y="29556"/>
                      <a:pt x="1371357" y="45204"/>
                      <a:pt x="1371357" y="61521"/>
                    </a:cubicBezTo>
                    <a:lnTo>
                      <a:pt x="1371357" y="1273415"/>
                    </a:lnTo>
                    <a:cubicBezTo>
                      <a:pt x="1371357" y="1289732"/>
                      <a:pt x="1364875" y="1305380"/>
                      <a:pt x="1353338" y="1316917"/>
                    </a:cubicBezTo>
                    <a:cubicBezTo>
                      <a:pt x="1341800" y="1328454"/>
                      <a:pt x="1326152" y="1334936"/>
                      <a:pt x="1309836" y="1334936"/>
                    </a:cubicBezTo>
                    <a:lnTo>
                      <a:pt x="61521" y="1334936"/>
                    </a:lnTo>
                    <a:cubicBezTo>
                      <a:pt x="45204" y="1334936"/>
                      <a:pt x="29556" y="1328454"/>
                      <a:pt x="18019" y="1316917"/>
                    </a:cubicBezTo>
                    <a:cubicBezTo>
                      <a:pt x="6482" y="1305380"/>
                      <a:pt x="0" y="1289732"/>
                      <a:pt x="0" y="1273415"/>
                    </a:cubicBezTo>
                    <a:lnTo>
                      <a:pt x="0" y="61521"/>
                    </a:lnTo>
                    <a:cubicBezTo>
                      <a:pt x="0" y="45204"/>
                      <a:pt x="6482" y="29556"/>
                      <a:pt x="18019" y="18019"/>
                    </a:cubicBezTo>
                    <a:cubicBezTo>
                      <a:pt x="29556" y="6482"/>
                      <a:pt x="45204" y="0"/>
                      <a:pt x="61521" y="0"/>
                    </a:cubicBezTo>
                    <a:close/>
                  </a:path>
                </a:pathLst>
              </a:custGeom>
              <a:solidFill>
                <a:srgbClr val="3B57E5">
                  <a:alpha val="18824"/>
                </a:srgbClr>
              </a:solidFill>
            </p:spPr>
          </p:sp>
          <p:sp>
            <p:nvSpPr>
              <p:cNvPr name="TextBox 10" id="10"/>
              <p:cNvSpPr txBox="true"/>
              <p:nvPr/>
            </p:nvSpPr>
            <p:spPr>
              <a:xfrm>
                <a:off x="0" y="-47625"/>
                <a:ext cx="1371357" cy="1382561"/>
              </a:xfrm>
              <a:prstGeom prst="rect">
                <a:avLst/>
              </a:prstGeom>
            </p:spPr>
            <p:txBody>
              <a:bodyPr anchor="ctr" rtlCol="false" tIns="34599" lIns="34599" bIns="34599" rIns="34599"/>
              <a:lstStyle/>
              <a:p>
                <a:pPr algn="ctr">
                  <a:lnSpc>
                    <a:spcPts val="2800"/>
                  </a:lnSpc>
                </a:pPr>
              </a:p>
            </p:txBody>
          </p:sp>
        </p:grpSp>
        <p:sp>
          <p:nvSpPr>
            <p:cNvPr name="TextBox 11" id="11"/>
            <p:cNvSpPr txBox="true"/>
            <p:nvPr/>
          </p:nvSpPr>
          <p:spPr>
            <a:xfrm rot="-720191">
              <a:off x="1123926" y="756657"/>
              <a:ext cx="2580555" cy="774277"/>
            </a:xfrm>
            <a:prstGeom prst="rect">
              <a:avLst/>
            </a:prstGeom>
          </p:spPr>
          <p:txBody>
            <a:bodyPr anchor="t" rtlCol="false" tIns="0" lIns="0" bIns="0" rIns="0">
              <a:spAutoFit/>
            </a:bodyPr>
            <a:lstStyle/>
            <a:p>
              <a:pPr algn="l">
                <a:lnSpc>
                  <a:spcPts val="4479"/>
                </a:lnSpc>
              </a:pPr>
              <a:r>
                <a:rPr lang="en-US" sz="3199" b="true">
                  <a:solidFill>
                    <a:srgbClr val="001A73"/>
                  </a:solidFill>
                  <a:latin typeface="Calibri (MS) Bold"/>
                  <a:ea typeface="Calibri (MS) Bold"/>
                  <a:cs typeface="Calibri (MS) Bold"/>
                  <a:sym typeface="Calibri (MS) Bold"/>
                </a:rPr>
                <a:t>0</a:t>
              </a:r>
              <a:r>
                <a:rPr lang="en-US" b="true" sz="3199">
                  <a:solidFill>
                    <a:srgbClr val="001A73"/>
                  </a:solidFill>
                  <a:latin typeface="Calibri (MS) Bold"/>
                  <a:ea typeface="Calibri (MS) Bold"/>
                  <a:cs typeface="Calibri (MS) Bold"/>
                  <a:sym typeface="Calibri (MS) Bold"/>
                </a:rPr>
                <a:t>7.11.2025</a:t>
              </a:r>
            </a:p>
          </p:txBody>
        </p:sp>
        <p:sp>
          <p:nvSpPr>
            <p:cNvPr name="Freeform 12" id="12"/>
            <p:cNvSpPr/>
            <p:nvPr/>
          </p:nvSpPr>
          <p:spPr>
            <a:xfrm flipH="false" flipV="false" rot="-718253">
              <a:off x="885821" y="1985287"/>
              <a:ext cx="3966128" cy="2230947"/>
            </a:xfrm>
            <a:custGeom>
              <a:avLst/>
              <a:gdLst/>
              <a:ahLst/>
              <a:cxnLst/>
              <a:rect r="r" b="b" t="t" l="l"/>
              <a:pathLst>
                <a:path h="2230947" w="3966128">
                  <a:moveTo>
                    <a:pt x="0" y="0"/>
                  </a:moveTo>
                  <a:lnTo>
                    <a:pt x="3966127" y="0"/>
                  </a:lnTo>
                  <a:lnTo>
                    <a:pt x="3966127" y="2230947"/>
                  </a:lnTo>
                  <a:lnTo>
                    <a:pt x="0" y="2230947"/>
                  </a:lnTo>
                  <a:lnTo>
                    <a:pt x="0" y="0"/>
                  </a:lnTo>
                  <a:close/>
                </a:path>
              </a:pathLst>
            </a:custGeom>
            <a:blipFill>
              <a:blip r:embed="rId6"/>
              <a:stretch>
                <a:fillRect l="0" t="0" r="0" b="0"/>
              </a:stretch>
            </a:blipFill>
          </p:spPr>
        </p:sp>
      </p:grpSp>
      <p:sp>
        <p:nvSpPr>
          <p:cNvPr name="Freeform 13" id="13"/>
          <p:cNvSpPr/>
          <p:nvPr/>
        </p:nvSpPr>
        <p:spPr>
          <a:xfrm flipH="false" flipV="false" rot="0">
            <a:off x="16231227" y="8536063"/>
            <a:ext cx="1905000" cy="1520536"/>
          </a:xfrm>
          <a:custGeom>
            <a:avLst/>
            <a:gdLst/>
            <a:ahLst/>
            <a:cxnLst/>
            <a:rect r="r" b="b" t="t" l="l"/>
            <a:pathLst>
              <a:path h="1520536" w="1905000">
                <a:moveTo>
                  <a:pt x="0" y="0"/>
                </a:moveTo>
                <a:lnTo>
                  <a:pt x="1905000" y="0"/>
                </a:lnTo>
                <a:lnTo>
                  <a:pt x="1905000" y="1520537"/>
                </a:lnTo>
                <a:lnTo>
                  <a:pt x="0" y="1520537"/>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14" id="14"/>
          <p:cNvGrpSpPr/>
          <p:nvPr/>
        </p:nvGrpSpPr>
        <p:grpSpPr>
          <a:xfrm rot="-2100930">
            <a:off x="9798224" y="334739"/>
            <a:ext cx="3411045" cy="3356334"/>
            <a:chOff x="0" y="0"/>
            <a:chExt cx="4548060" cy="4475112"/>
          </a:xfrm>
        </p:grpSpPr>
        <p:grpSp>
          <p:nvGrpSpPr>
            <p:cNvPr name="Group 15" id="15"/>
            <p:cNvGrpSpPr/>
            <p:nvPr/>
          </p:nvGrpSpPr>
          <p:grpSpPr>
            <a:xfrm rot="840315">
              <a:off x="388210" y="401819"/>
              <a:ext cx="3771641" cy="3671473"/>
              <a:chOff x="0" y="0"/>
              <a:chExt cx="1371357" cy="1334936"/>
            </a:xfrm>
          </p:grpSpPr>
          <p:sp>
            <p:nvSpPr>
              <p:cNvPr name="Freeform 16" id="16"/>
              <p:cNvSpPr/>
              <p:nvPr/>
            </p:nvSpPr>
            <p:spPr>
              <a:xfrm flipH="false" flipV="false" rot="0">
                <a:off x="0" y="0"/>
                <a:ext cx="1371357" cy="1334936"/>
              </a:xfrm>
              <a:custGeom>
                <a:avLst/>
                <a:gdLst/>
                <a:ahLst/>
                <a:cxnLst/>
                <a:rect r="r" b="b" t="t" l="l"/>
                <a:pathLst>
                  <a:path h="1334936" w="1371357">
                    <a:moveTo>
                      <a:pt x="76633" y="0"/>
                    </a:moveTo>
                    <a:lnTo>
                      <a:pt x="1294724" y="0"/>
                    </a:lnTo>
                    <a:cubicBezTo>
                      <a:pt x="1315048" y="0"/>
                      <a:pt x="1334540" y="8074"/>
                      <a:pt x="1348911" y="22445"/>
                    </a:cubicBezTo>
                    <a:cubicBezTo>
                      <a:pt x="1363283" y="36817"/>
                      <a:pt x="1371357" y="56309"/>
                      <a:pt x="1371357" y="76633"/>
                    </a:cubicBezTo>
                    <a:lnTo>
                      <a:pt x="1371357" y="1258303"/>
                    </a:lnTo>
                    <a:cubicBezTo>
                      <a:pt x="1371357" y="1278627"/>
                      <a:pt x="1363283" y="1298119"/>
                      <a:pt x="1348911" y="1312491"/>
                    </a:cubicBezTo>
                    <a:cubicBezTo>
                      <a:pt x="1334540" y="1326862"/>
                      <a:pt x="1315048" y="1334936"/>
                      <a:pt x="1294724" y="1334936"/>
                    </a:cubicBezTo>
                    <a:lnTo>
                      <a:pt x="76633" y="1334936"/>
                    </a:lnTo>
                    <a:cubicBezTo>
                      <a:pt x="56309" y="1334936"/>
                      <a:pt x="36817" y="1326862"/>
                      <a:pt x="22445" y="1312491"/>
                    </a:cubicBezTo>
                    <a:cubicBezTo>
                      <a:pt x="8074" y="1298119"/>
                      <a:pt x="0" y="1278627"/>
                      <a:pt x="0" y="1258303"/>
                    </a:cubicBezTo>
                    <a:lnTo>
                      <a:pt x="0" y="76633"/>
                    </a:lnTo>
                    <a:cubicBezTo>
                      <a:pt x="0" y="56309"/>
                      <a:pt x="8074" y="36817"/>
                      <a:pt x="22445" y="22445"/>
                    </a:cubicBezTo>
                    <a:cubicBezTo>
                      <a:pt x="36817" y="8074"/>
                      <a:pt x="56309" y="0"/>
                      <a:pt x="76633" y="0"/>
                    </a:cubicBezTo>
                    <a:close/>
                  </a:path>
                </a:pathLst>
              </a:custGeom>
              <a:solidFill>
                <a:srgbClr val="00BF6F">
                  <a:alpha val="47843"/>
                </a:srgbClr>
              </a:solidFill>
            </p:spPr>
          </p:sp>
          <p:sp>
            <p:nvSpPr>
              <p:cNvPr name="TextBox 17" id="17"/>
              <p:cNvSpPr txBox="true"/>
              <p:nvPr/>
            </p:nvSpPr>
            <p:spPr>
              <a:xfrm>
                <a:off x="0" y="-47625"/>
                <a:ext cx="1371357" cy="1382561"/>
              </a:xfrm>
              <a:prstGeom prst="rect">
                <a:avLst/>
              </a:prstGeom>
            </p:spPr>
            <p:txBody>
              <a:bodyPr anchor="ctr" rtlCol="false" tIns="34599" lIns="34599" bIns="34599" rIns="34599"/>
              <a:lstStyle/>
              <a:p>
                <a:pPr algn="ctr">
                  <a:lnSpc>
                    <a:spcPts val="2800"/>
                  </a:lnSpc>
                </a:pPr>
              </a:p>
            </p:txBody>
          </p:sp>
        </p:grpSp>
        <p:grpSp>
          <p:nvGrpSpPr>
            <p:cNvPr name="Group 18" id="18"/>
            <p:cNvGrpSpPr/>
            <p:nvPr/>
          </p:nvGrpSpPr>
          <p:grpSpPr>
            <a:xfrm rot="840315">
              <a:off x="476521" y="1345298"/>
              <a:ext cx="3411407" cy="2539424"/>
              <a:chOff x="0" y="0"/>
              <a:chExt cx="1240377" cy="923326"/>
            </a:xfrm>
          </p:grpSpPr>
          <p:sp>
            <p:nvSpPr>
              <p:cNvPr name="Freeform 19" id="19"/>
              <p:cNvSpPr/>
              <p:nvPr/>
            </p:nvSpPr>
            <p:spPr>
              <a:xfrm flipH="false" flipV="false" rot="0">
                <a:off x="0" y="0"/>
                <a:ext cx="1240377" cy="923326"/>
              </a:xfrm>
              <a:custGeom>
                <a:avLst/>
                <a:gdLst/>
                <a:ahLst/>
                <a:cxnLst/>
                <a:rect r="r" b="b" t="t" l="l"/>
                <a:pathLst>
                  <a:path h="923326" w="1240377">
                    <a:moveTo>
                      <a:pt x="42363" y="0"/>
                    </a:moveTo>
                    <a:lnTo>
                      <a:pt x="1198014" y="0"/>
                    </a:lnTo>
                    <a:cubicBezTo>
                      <a:pt x="1209250" y="0"/>
                      <a:pt x="1220025" y="4463"/>
                      <a:pt x="1227969" y="12408"/>
                    </a:cubicBezTo>
                    <a:cubicBezTo>
                      <a:pt x="1235914" y="20352"/>
                      <a:pt x="1240377" y="31127"/>
                      <a:pt x="1240377" y="42363"/>
                    </a:cubicBezTo>
                    <a:lnTo>
                      <a:pt x="1240377" y="880964"/>
                    </a:lnTo>
                    <a:cubicBezTo>
                      <a:pt x="1240377" y="892199"/>
                      <a:pt x="1235914" y="902974"/>
                      <a:pt x="1227969" y="910919"/>
                    </a:cubicBezTo>
                    <a:cubicBezTo>
                      <a:pt x="1220025" y="918863"/>
                      <a:pt x="1209250" y="923326"/>
                      <a:pt x="1198014" y="923326"/>
                    </a:cubicBezTo>
                    <a:lnTo>
                      <a:pt x="42363" y="923326"/>
                    </a:lnTo>
                    <a:cubicBezTo>
                      <a:pt x="31127" y="923326"/>
                      <a:pt x="20352" y="918863"/>
                      <a:pt x="12408" y="910919"/>
                    </a:cubicBezTo>
                    <a:cubicBezTo>
                      <a:pt x="4463" y="902974"/>
                      <a:pt x="0" y="892199"/>
                      <a:pt x="0" y="880964"/>
                    </a:cubicBezTo>
                    <a:lnTo>
                      <a:pt x="0" y="42363"/>
                    </a:lnTo>
                    <a:cubicBezTo>
                      <a:pt x="0" y="31127"/>
                      <a:pt x="4463" y="20352"/>
                      <a:pt x="12408" y="12408"/>
                    </a:cubicBezTo>
                    <a:cubicBezTo>
                      <a:pt x="20352" y="4463"/>
                      <a:pt x="31127" y="0"/>
                      <a:pt x="42363" y="0"/>
                    </a:cubicBezTo>
                    <a:close/>
                  </a:path>
                </a:pathLst>
              </a:custGeom>
              <a:solidFill>
                <a:srgbClr val="00BF6F">
                  <a:alpha val="49804"/>
                </a:srgbClr>
              </a:solidFill>
            </p:spPr>
          </p:sp>
          <p:sp>
            <p:nvSpPr>
              <p:cNvPr name="TextBox 20" id="20"/>
              <p:cNvSpPr txBox="true"/>
              <p:nvPr/>
            </p:nvSpPr>
            <p:spPr>
              <a:xfrm>
                <a:off x="0" y="-47625"/>
                <a:ext cx="1240377" cy="970951"/>
              </a:xfrm>
              <a:prstGeom prst="rect">
                <a:avLst/>
              </a:prstGeom>
            </p:spPr>
            <p:txBody>
              <a:bodyPr anchor="ctr" rtlCol="false" tIns="34599" lIns="34599" bIns="34599" rIns="34599"/>
              <a:lstStyle/>
              <a:p>
                <a:pPr algn="ctr">
                  <a:lnSpc>
                    <a:spcPts val="2800"/>
                  </a:lnSpc>
                </a:pPr>
              </a:p>
            </p:txBody>
          </p:sp>
        </p:grpSp>
        <p:sp>
          <p:nvSpPr>
            <p:cNvPr name="Freeform 21" id="21"/>
            <p:cNvSpPr/>
            <p:nvPr/>
          </p:nvSpPr>
          <p:spPr>
            <a:xfrm flipH="false" flipV="false" rot="821891">
              <a:off x="861904" y="2231029"/>
              <a:ext cx="2428689" cy="1366138"/>
            </a:xfrm>
            <a:custGeom>
              <a:avLst/>
              <a:gdLst/>
              <a:ahLst/>
              <a:cxnLst/>
              <a:rect r="r" b="b" t="t" l="l"/>
              <a:pathLst>
                <a:path h="1366138" w="2428689">
                  <a:moveTo>
                    <a:pt x="0" y="0"/>
                  </a:moveTo>
                  <a:lnTo>
                    <a:pt x="2428689" y="0"/>
                  </a:lnTo>
                  <a:lnTo>
                    <a:pt x="2428689" y="1366138"/>
                  </a:lnTo>
                  <a:lnTo>
                    <a:pt x="0" y="1366138"/>
                  </a:lnTo>
                  <a:lnTo>
                    <a:pt x="0" y="0"/>
                  </a:lnTo>
                  <a:close/>
                </a:path>
              </a:pathLst>
            </a:custGeom>
            <a:blipFill>
              <a:blip r:embed="rId9"/>
              <a:stretch>
                <a:fillRect l="0" t="0" r="0" b="0"/>
              </a:stretch>
            </a:blipFill>
          </p:spPr>
        </p:sp>
        <p:sp>
          <p:nvSpPr>
            <p:cNvPr name="TextBox 22" id="22"/>
            <p:cNvSpPr txBox="true"/>
            <p:nvPr/>
          </p:nvSpPr>
          <p:spPr>
            <a:xfrm rot="821891">
              <a:off x="828864" y="969024"/>
              <a:ext cx="2972145" cy="1152366"/>
            </a:xfrm>
            <a:prstGeom prst="rect">
              <a:avLst/>
            </a:prstGeom>
          </p:spPr>
          <p:txBody>
            <a:bodyPr anchor="t" rtlCol="false" tIns="0" lIns="0" bIns="0" rIns="0">
              <a:spAutoFit/>
            </a:bodyPr>
            <a:lstStyle/>
            <a:p>
              <a:pPr algn="ctr">
                <a:lnSpc>
                  <a:spcPts val="2379"/>
                </a:lnSpc>
              </a:pPr>
              <a:r>
                <a:rPr lang="en-US" b="true" sz="1699">
                  <a:solidFill>
                    <a:srgbClr val="001A73"/>
                  </a:solidFill>
                  <a:latin typeface="Canva Sans Bold"/>
                  <a:ea typeface="Canva Sans Bold"/>
                  <a:cs typeface="Canva Sans Bold"/>
                  <a:sym typeface="Canva Sans Bold"/>
                </a:rPr>
                <a:t>Assemblée Générale et Conseil d’Adminisstration</a:t>
              </a:r>
            </a:p>
          </p:txBody>
        </p:sp>
      </p:grpSp>
      <p:grpSp>
        <p:nvGrpSpPr>
          <p:cNvPr name="Group 23" id="23"/>
          <p:cNvGrpSpPr/>
          <p:nvPr/>
        </p:nvGrpSpPr>
        <p:grpSpPr>
          <a:xfrm rot="0">
            <a:off x="6991039" y="320387"/>
            <a:ext cx="3416878" cy="3376754"/>
            <a:chOff x="0" y="0"/>
            <a:chExt cx="4555837" cy="4502339"/>
          </a:xfrm>
        </p:grpSpPr>
        <p:grpSp>
          <p:nvGrpSpPr>
            <p:cNvPr name="Group 24" id="24"/>
            <p:cNvGrpSpPr/>
            <p:nvPr/>
          </p:nvGrpSpPr>
          <p:grpSpPr>
            <a:xfrm rot="799844">
              <a:off x="471378" y="1518869"/>
              <a:ext cx="3411407" cy="2539424"/>
              <a:chOff x="0" y="0"/>
              <a:chExt cx="1240377" cy="923326"/>
            </a:xfrm>
          </p:grpSpPr>
          <p:sp>
            <p:nvSpPr>
              <p:cNvPr name="Freeform 25" id="25"/>
              <p:cNvSpPr/>
              <p:nvPr/>
            </p:nvSpPr>
            <p:spPr>
              <a:xfrm flipH="false" flipV="false" rot="0">
                <a:off x="0" y="0"/>
                <a:ext cx="1240377" cy="923326"/>
              </a:xfrm>
              <a:custGeom>
                <a:avLst/>
                <a:gdLst/>
                <a:ahLst/>
                <a:cxnLst/>
                <a:rect r="r" b="b" t="t" l="l"/>
                <a:pathLst>
                  <a:path h="923326" w="1240377">
                    <a:moveTo>
                      <a:pt x="42363" y="0"/>
                    </a:moveTo>
                    <a:lnTo>
                      <a:pt x="1198014" y="0"/>
                    </a:lnTo>
                    <a:cubicBezTo>
                      <a:pt x="1209250" y="0"/>
                      <a:pt x="1220025" y="4463"/>
                      <a:pt x="1227969" y="12408"/>
                    </a:cubicBezTo>
                    <a:cubicBezTo>
                      <a:pt x="1235914" y="20352"/>
                      <a:pt x="1240377" y="31127"/>
                      <a:pt x="1240377" y="42363"/>
                    </a:cubicBezTo>
                    <a:lnTo>
                      <a:pt x="1240377" y="880964"/>
                    </a:lnTo>
                    <a:cubicBezTo>
                      <a:pt x="1240377" y="892199"/>
                      <a:pt x="1235914" y="902974"/>
                      <a:pt x="1227969" y="910919"/>
                    </a:cubicBezTo>
                    <a:cubicBezTo>
                      <a:pt x="1220025" y="918863"/>
                      <a:pt x="1209250" y="923326"/>
                      <a:pt x="1198014" y="923326"/>
                    </a:cubicBezTo>
                    <a:lnTo>
                      <a:pt x="42363" y="923326"/>
                    </a:lnTo>
                    <a:cubicBezTo>
                      <a:pt x="31127" y="923326"/>
                      <a:pt x="20352" y="918863"/>
                      <a:pt x="12408" y="910919"/>
                    </a:cubicBezTo>
                    <a:cubicBezTo>
                      <a:pt x="4463" y="902974"/>
                      <a:pt x="0" y="892199"/>
                      <a:pt x="0" y="880964"/>
                    </a:cubicBezTo>
                    <a:lnTo>
                      <a:pt x="0" y="42363"/>
                    </a:lnTo>
                    <a:cubicBezTo>
                      <a:pt x="0" y="31127"/>
                      <a:pt x="4463" y="20352"/>
                      <a:pt x="12408" y="12408"/>
                    </a:cubicBezTo>
                    <a:cubicBezTo>
                      <a:pt x="20352" y="4463"/>
                      <a:pt x="31127" y="0"/>
                      <a:pt x="42363" y="0"/>
                    </a:cubicBezTo>
                    <a:close/>
                  </a:path>
                </a:pathLst>
              </a:custGeom>
              <a:solidFill>
                <a:srgbClr val="33D4FF">
                  <a:alpha val="49804"/>
                </a:srgbClr>
              </a:solidFill>
            </p:spPr>
          </p:sp>
          <p:sp>
            <p:nvSpPr>
              <p:cNvPr name="TextBox 26" id="26"/>
              <p:cNvSpPr txBox="true"/>
              <p:nvPr/>
            </p:nvSpPr>
            <p:spPr>
              <a:xfrm>
                <a:off x="0" y="-47625"/>
                <a:ext cx="1240377" cy="970951"/>
              </a:xfrm>
              <a:prstGeom prst="rect">
                <a:avLst/>
              </a:prstGeom>
            </p:spPr>
            <p:txBody>
              <a:bodyPr anchor="ctr" rtlCol="false" tIns="34599" lIns="34599" bIns="34599" rIns="34599"/>
              <a:lstStyle/>
              <a:p>
                <a:pPr algn="ctr">
                  <a:lnSpc>
                    <a:spcPts val="2800"/>
                  </a:lnSpc>
                </a:pPr>
              </a:p>
            </p:txBody>
          </p:sp>
        </p:grpSp>
        <p:sp>
          <p:nvSpPr>
            <p:cNvPr name="TextBox 27" id="27"/>
            <p:cNvSpPr txBox="true"/>
            <p:nvPr/>
          </p:nvSpPr>
          <p:spPr>
            <a:xfrm rot="777056">
              <a:off x="590048" y="1746374"/>
              <a:ext cx="3389134" cy="364702"/>
            </a:xfrm>
            <a:prstGeom prst="rect">
              <a:avLst/>
            </a:prstGeom>
          </p:spPr>
          <p:txBody>
            <a:bodyPr anchor="t" rtlCol="false" tIns="0" lIns="0" bIns="0" rIns="0">
              <a:spAutoFit/>
            </a:bodyPr>
            <a:lstStyle/>
            <a:p>
              <a:pPr algn="l">
                <a:lnSpc>
                  <a:spcPts val="2379"/>
                </a:lnSpc>
              </a:pPr>
              <a:r>
                <a:rPr lang="en-US" sz="1699" b="true">
                  <a:solidFill>
                    <a:srgbClr val="001A73"/>
                  </a:solidFill>
                  <a:latin typeface="Canva Sans Bold"/>
                  <a:ea typeface="Canva Sans Bold"/>
                  <a:cs typeface="Canva Sans Bold"/>
                  <a:sym typeface="Canva Sans Bold"/>
                </a:rPr>
                <a:t>Inauguration des locaux</a:t>
              </a:r>
            </a:p>
          </p:txBody>
        </p:sp>
        <p:sp>
          <p:nvSpPr>
            <p:cNvPr name="TextBox 28" id="28"/>
            <p:cNvSpPr txBox="true"/>
            <p:nvPr/>
          </p:nvSpPr>
          <p:spPr>
            <a:xfrm rot="777484">
              <a:off x="1135429" y="896343"/>
              <a:ext cx="2688061" cy="755227"/>
            </a:xfrm>
            <a:prstGeom prst="rect">
              <a:avLst/>
            </a:prstGeom>
          </p:spPr>
          <p:txBody>
            <a:bodyPr anchor="t" rtlCol="false" tIns="0" lIns="0" bIns="0" rIns="0">
              <a:spAutoFit/>
            </a:bodyPr>
            <a:lstStyle/>
            <a:p>
              <a:pPr algn="l">
                <a:lnSpc>
                  <a:spcPts val="4480"/>
                </a:lnSpc>
              </a:pPr>
              <a:r>
                <a:rPr lang="en-US" b="true" sz="3200">
                  <a:solidFill>
                    <a:srgbClr val="001A73"/>
                  </a:solidFill>
                  <a:latin typeface="Calibri (MS) Bold"/>
                  <a:ea typeface="Calibri (MS) Bold"/>
                  <a:cs typeface="Calibri (MS) Bold"/>
                  <a:sym typeface="Calibri (MS) Bold"/>
                </a:rPr>
                <a:t>24.05.2025</a:t>
              </a:r>
            </a:p>
          </p:txBody>
        </p:sp>
        <p:sp>
          <p:nvSpPr>
            <p:cNvPr name="Freeform 29" id="29"/>
            <p:cNvSpPr/>
            <p:nvPr/>
          </p:nvSpPr>
          <p:spPr>
            <a:xfrm flipH="false" flipV="false" rot="777056">
              <a:off x="717389" y="2219583"/>
              <a:ext cx="2551930" cy="1435461"/>
            </a:xfrm>
            <a:custGeom>
              <a:avLst/>
              <a:gdLst/>
              <a:ahLst/>
              <a:cxnLst/>
              <a:rect r="r" b="b" t="t" l="l"/>
              <a:pathLst>
                <a:path h="1435461" w="2551930">
                  <a:moveTo>
                    <a:pt x="0" y="0"/>
                  </a:moveTo>
                  <a:lnTo>
                    <a:pt x="2551931" y="0"/>
                  </a:lnTo>
                  <a:lnTo>
                    <a:pt x="2551931" y="1435461"/>
                  </a:lnTo>
                  <a:lnTo>
                    <a:pt x="0" y="1435461"/>
                  </a:lnTo>
                  <a:lnTo>
                    <a:pt x="0" y="0"/>
                  </a:lnTo>
                  <a:close/>
                </a:path>
              </a:pathLst>
            </a:custGeom>
            <a:blipFill>
              <a:blip r:embed="rId10"/>
              <a:stretch>
                <a:fillRect l="0" t="0" r="0" b="0"/>
              </a:stretch>
            </a:blipFill>
          </p:spPr>
        </p:sp>
        <p:grpSp>
          <p:nvGrpSpPr>
            <p:cNvPr name="Group 30" id="30"/>
            <p:cNvGrpSpPr/>
            <p:nvPr/>
          </p:nvGrpSpPr>
          <p:grpSpPr>
            <a:xfrm rot="842023">
              <a:off x="392098" y="402110"/>
              <a:ext cx="3771641" cy="3698119"/>
              <a:chOff x="0" y="0"/>
              <a:chExt cx="1371357" cy="1344624"/>
            </a:xfrm>
          </p:grpSpPr>
          <p:sp>
            <p:nvSpPr>
              <p:cNvPr name="Freeform 31" id="31"/>
              <p:cNvSpPr/>
              <p:nvPr/>
            </p:nvSpPr>
            <p:spPr>
              <a:xfrm flipH="false" flipV="false" rot="0">
                <a:off x="0" y="0"/>
                <a:ext cx="1371357" cy="1344624"/>
              </a:xfrm>
              <a:custGeom>
                <a:avLst/>
                <a:gdLst/>
                <a:ahLst/>
                <a:cxnLst/>
                <a:rect r="r" b="b" t="t" l="l"/>
                <a:pathLst>
                  <a:path h="1344624" w="1371357">
                    <a:moveTo>
                      <a:pt x="76633" y="0"/>
                    </a:moveTo>
                    <a:lnTo>
                      <a:pt x="1294724" y="0"/>
                    </a:lnTo>
                    <a:cubicBezTo>
                      <a:pt x="1315048" y="0"/>
                      <a:pt x="1334540" y="8074"/>
                      <a:pt x="1348911" y="22445"/>
                    </a:cubicBezTo>
                    <a:cubicBezTo>
                      <a:pt x="1363283" y="36817"/>
                      <a:pt x="1371357" y="56309"/>
                      <a:pt x="1371357" y="76633"/>
                    </a:cubicBezTo>
                    <a:lnTo>
                      <a:pt x="1371357" y="1267991"/>
                    </a:lnTo>
                    <a:cubicBezTo>
                      <a:pt x="1371357" y="1288316"/>
                      <a:pt x="1363283" y="1307808"/>
                      <a:pt x="1348911" y="1322179"/>
                    </a:cubicBezTo>
                    <a:cubicBezTo>
                      <a:pt x="1334540" y="1336551"/>
                      <a:pt x="1315048" y="1344624"/>
                      <a:pt x="1294724" y="1344624"/>
                    </a:cubicBezTo>
                    <a:lnTo>
                      <a:pt x="76633" y="1344624"/>
                    </a:lnTo>
                    <a:cubicBezTo>
                      <a:pt x="56309" y="1344624"/>
                      <a:pt x="36817" y="1336551"/>
                      <a:pt x="22445" y="1322179"/>
                    </a:cubicBezTo>
                    <a:cubicBezTo>
                      <a:pt x="8074" y="1307808"/>
                      <a:pt x="0" y="1288316"/>
                      <a:pt x="0" y="1267991"/>
                    </a:cubicBezTo>
                    <a:lnTo>
                      <a:pt x="0" y="76633"/>
                    </a:lnTo>
                    <a:cubicBezTo>
                      <a:pt x="0" y="56309"/>
                      <a:pt x="8074" y="36817"/>
                      <a:pt x="22445" y="22445"/>
                    </a:cubicBezTo>
                    <a:cubicBezTo>
                      <a:pt x="36817" y="8074"/>
                      <a:pt x="56309" y="0"/>
                      <a:pt x="76633" y="0"/>
                    </a:cubicBezTo>
                    <a:close/>
                  </a:path>
                </a:pathLst>
              </a:custGeom>
              <a:solidFill>
                <a:srgbClr val="33D4FF">
                  <a:alpha val="18824"/>
                </a:srgbClr>
              </a:solidFill>
            </p:spPr>
          </p:sp>
          <p:sp>
            <p:nvSpPr>
              <p:cNvPr name="TextBox 32" id="32"/>
              <p:cNvSpPr txBox="true"/>
              <p:nvPr/>
            </p:nvSpPr>
            <p:spPr>
              <a:xfrm>
                <a:off x="0" y="-47625"/>
                <a:ext cx="1371357" cy="1392249"/>
              </a:xfrm>
              <a:prstGeom prst="rect">
                <a:avLst/>
              </a:prstGeom>
            </p:spPr>
            <p:txBody>
              <a:bodyPr anchor="ctr" rtlCol="false" tIns="34599" lIns="34599" bIns="34599" rIns="34599"/>
              <a:lstStyle/>
              <a:p>
                <a:pPr algn="ctr">
                  <a:lnSpc>
                    <a:spcPts val="2800"/>
                  </a:lnSpc>
                </a:pPr>
              </a:p>
            </p:txBody>
          </p:sp>
        </p:grpSp>
      </p:grpSp>
      <p:grpSp>
        <p:nvGrpSpPr>
          <p:cNvPr name="Group 33" id="33"/>
          <p:cNvGrpSpPr/>
          <p:nvPr/>
        </p:nvGrpSpPr>
        <p:grpSpPr>
          <a:xfrm rot="0">
            <a:off x="7229197" y="3872145"/>
            <a:ext cx="2591687" cy="2526633"/>
            <a:chOff x="0" y="0"/>
            <a:chExt cx="3455583" cy="3368844"/>
          </a:xfrm>
        </p:grpSpPr>
        <p:grpSp>
          <p:nvGrpSpPr>
            <p:cNvPr name="Group 34" id="34"/>
            <p:cNvGrpSpPr/>
            <p:nvPr/>
          </p:nvGrpSpPr>
          <p:grpSpPr>
            <a:xfrm rot="0">
              <a:off x="0" y="0"/>
              <a:ext cx="3446805" cy="3368844"/>
              <a:chOff x="0" y="0"/>
              <a:chExt cx="1253247" cy="1224901"/>
            </a:xfrm>
          </p:grpSpPr>
          <p:sp>
            <p:nvSpPr>
              <p:cNvPr name="Freeform 35" id="35"/>
              <p:cNvSpPr/>
              <p:nvPr/>
            </p:nvSpPr>
            <p:spPr>
              <a:xfrm flipH="false" flipV="false" rot="0">
                <a:off x="0" y="0"/>
                <a:ext cx="1253247" cy="1224901"/>
              </a:xfrm>
              <a:custGeom>
                <a:avLst/>
                <a:gdLst/>
                <a:ahLst/>
                <a:cxnLst/>
                <a:rect r="r" b="b" t="t" l="l"/>
                <a:pathLst>
                  <a:path h="1224901" w="1253247">
                    <a:moveTo>
                      <a:pt x="83855" y="0"/>
                    </a:moveTo>
                    <a:lnTo>
                      <a:pt x="1169392" y="0"/>
                    </a:lnTo>
                    <a:cubicBezTo>
                      <a:pt x="1215704" y="0"/>
                      <a:pt x="1253247" y="37543"/>
                      <a:pt x="1253247" y="83855"/>
                    </a:cubicBezTo>
                    <a:lnTo>
                      <a:pt x="1253247" y="1141046"/>
                    </a:lnTo>
                    <a:cubicBezTo>
                      <a:pt x="1253247" y="1163286"/>
                      <a:pt x="1244413" y="1184614"/>
                      <a:pt x="1228687" y="1200340"/>
                    </a:cubicBezTo>
                    <a:cubicBezTo>
                      <a:pt x="1212961" y="1216066"/>
                      <a:pt x="1191632" y="1224901"/>
                      <a:pt x="1169392" y="1224901"/>
                    </a:cubicBezTo>
                    <a:lnTo>
                      <a:pt x="83855" y="1224901"/>
                    </a:lnTo>
                    <a:cubicBezTo>
                      <a:pt x="61615" y="1224901"/>
                      <a:pt x="40286" y="1216066"/>
                      <a:pt x="24561" y="1200340"/>
                    </a:cubicBezTo>
                    <a:cubicBezTo>
                      <a:pt x="8835" y="1184614"/>
                      <a:pt x="0" y="1163286"/>
                      <a:pt x="0" y="1141046"/>
                    </a:cubicBezTo>
                    <a:lnTo>
                      <a:pt x="0" y="83855"/>
                    </a:lnTo>
                    <a:cubicBezTo>
                      <a:pt x="0" y="61615"/>
                      <a:pt x="8835" y="40286"/>
                      <a:pt x="24561" y="24561"/>
                    </a:cubicBezTo>
                    <a:cubicBezTo>
                      <a:pt x="40286" y="8835"/>
                      <a:pt x="61615" y="0"/>
                      <a:pt x="83855" y="0"/>
                    </a:cubicBezTo>
                    <a:close/>
                  </a:path>
                </a:pathLst>
              </a:custGeom>
              <a:solidFill>
                <a:srgbClr val="D60033">
                  <a:alpha val="34902"/>
                </a:srgbClr>
              </a:solidFill>
            </p:spPr>
          </p:sp>
          <p:sp>
            <p:nvSpPr>
              <p:cNvPr name="TextBox 36" id="36"/>
              <p:cNvSpPr txBox="true"/>
              <p:nvPr/>
            </p:nvSpPr>
            <p:spPr>
              <a:xfrm>
                <a:off x="0" y="-47625"/>
                <a:ext cx="1253247" cy="1272526"/>
              </a:xfrm>
              <a:prstGeom prst="rect">
                <a:avLst/>
              </a:prstGeom>
            </p:spPr>
            <p:txBody>
              <a:bodyPr anchor="ctr" rtlCol="false" tIns="34599" lIns="34599" bIns="34599" rIns="34599"/>
              <a:lstStyle/>
              <a:p>
                <a:pPr algn="ctr">
                  <a:lnSpc>
                    <a:spcPts val="2800"/>
                  </a:lnSpc>
                </a:pPr>
              </a:p>
            </p:txBody>
          </p:sp>
        </p:grpSp>
        <p:grpSp>
          <p:nvGrpSpPr>
            <p:cNvPr name="Group 37" id="37"/>
            <p:cNvGrpSpPr/>
            <p:nvPr/>
          </p:nvGrpSpPr>
          <p:grpSpPr>
            <a:xfrm rot="0">
              <a:off x="267060" y="840279"/>
              <a:ext cx="2912684" cy="2268998"/>
              <a:chOff x="0" y="0"/>
              <a:chExt cx="1059043" cy="825000"/>
            </a:xfrm>
          </p:grpSpPr>
          <p:sp>
            <p:nvSpPr>
              <p:cNvPr name="Freeform 38" id="38"/>
              <p:cNvSpPr/>
              <p:nvPr/>
            </p:nvSpPr>
            <p:spPr>
              <a:xfrm flipH="false" flipV="false" rot="0">
                <a:off x="0" y="0"/>
                <a:ext cx="1059043" cy="825000"/>
              </a:xfrm>
              <a:custGeom>
                <a:avLst/>
                <a:gdLst/>
                <a:ahLst/>
                <a:cxnLst/>
                <a:rect r="r" b="b" t="t" l="l"/>
                <a:pathLst>
                  <a:path h="825000" w="1059043">
                    <a:moveTo>
                      <a:pt x="49616" y="0"/>
                    </a:moveTo>
                    <a:lnTo>
                      <a:pt x="1009427" y="0"/>
                    </a:lnTo>
                    <a:cubicBezTo>
                      <a:pt x="1036829" y="0"/>
                      <a:pt x="1059043" y="22214"/>
                      <a:pt x="1059043" y="49616"/>
                    </a:cubicBezTo>
                    <a:lnTo>
                      <a:pt x="1059043" y="775384"/>
                    </a:lnTo>
                    <a:cubicBezTo>
                      <a:pt x="1059043" y="802786"/>
                      <a:pt x="1036829" y="825000"/>
                      <a:pt x="1009427" y="825000"/>
                    </a:cubicBezTo>
                    <a:lnTo>
                      <a:pt x="49616" y="825000"/>
                    </a:lnTo>
                    <a:cubicBezTo>
                      <a:pt x="22214" y="825000"/>
                      <a:pt x="0" y="802786"/>
                      <a:pt x="0" y="775384"/>
                    </a:cubicBezTo>
                    <a:lnTo>
                      <a:pt x="0" y="49616"/>
                    </a:lnTo>
                    <a:cubicBezTo>
                      <a:pt x="0" y="22214"/>
                      <a:pt x="22214" y="0"/>
                      <a:pt x="49616" y="0"/>
                    </a:cubicBezTo>
                    <a:close/>
                  </a:path>
                </a:pathLst>
              </a:custGeom>
              <a:solidFill>
                <a:srgbClr val="D60033">
                  <a:alpha val="54902"/>
                </a:srgbClr>
              </a:solidFill>
            </p:spPr>
          </p:sp>
          <p:sp>
            <p:nvSpPr>
              <p:cNvPr name="TextBox 39" id="39"/>
              <p:cNvSpPr txBox="true"/>
              <p:nvPr/>
            </p:nvSpPr>
            <p:spPr>
              <a:xfrm>
                <a:off x="0" y="-47625"/>
                <a:ext cx="1059043" cy="872625"/>
              </a:xfrm>
              <a:prstGeom prst="rect">
                <a:avLst/>
              </a:prstGeom>
            </p:spPr>
            <p:txBody>
              <a:bodyPr anchor="ctr" rtlCol="false" tIns="34599" lIns="34599" bIns="34599" rIns="34599"/>
              <a:lstStyle/>
              <a:p>
                <a:pPr algn="ctr">
                  <a:lnSpc>
                    <a:spcPts val="2800"/>
                  </a:lnSpc>
                </a:pPr>
              </a:p>
            </p:txBody>
          </p:sp>
        </p:grpSp>
        <p:sp>
          <p:nvSpPr>
            <p:cNvPr name="Freeform 40" id="40"/>
            <p:cNvSpPr/>
            <p:nvPr/>
          </p:nvSpPr>
          <p:spPr>
            <a:xfrm flipH="false" flipV="false" rot="-245576">
              <a:off x="1504755" y="96255"/>
              <a:ext cx="437295" cy="534100"/>
            </a:xfrm>
            <a:custGeom>
              <a:avLst/>
              <a:gdLst/>
              <a:ahLst/>
              <a:cxnLst/>
              <a:rect r="r" b="b" t="t" l="l"/>
              <a:pathLst>
                <a:path h="534100" w="437295">
                  <a:moveTo>
                    <a:pt x="0" y="0"/>
                  </a:moveTo>
                  <a:lnTo>
                    <a:pt x="437295" y="0"/>
                  </a:lnTo>
                  <a:lnTo>
                    <a:pt x="437295" y="534100"/>
                  </a:lnTo>
                  <a:lnTo>
                    <a:pt x="0" y="534100"/>
                  </a:lnTo>
                  <a:lnTo>
                    <a:pt x="0" y="0"/>
                  </a:lnTo>
                  <a:close/>
                </a:path>
              </a:pathLst>
            </a:custGeom>
            <a:blipFill>
              <a:blip r:embed="rId11"/>
              <a:stretch>
                <a:fillRect l="0" t="0" r="0" b="0"/>
              </a:stretch>
            </a:blipFill>
          </p:spPr>
        </p:sp>
        <p:sp>
          <p:nvSpPr>
            <p:cNvPr name="Freeform 41" id="41"/>
            <p:cNvSpPr/>
            <p:nvPr/>
          </p:nvSpPr>
          <p:spPr>
            <a:xfrm flipH="false" flipV="false" rot="0">
              <a:off x="790320" y="1922762"/>
              <a:ext cx="1937998" cy="1366001"/>
            </a:xfrm>
            <a:custGeom>
              <a:avLst/>
              <a:gdLst/>
              <a:ahLst/>
              <a:cxnLst/>
              <a:rect r="r" b="b" t="t" l="l"/>
              <a:pathLst>
                <a:path h="1366001" w="1937998">
                  <a:moveTo>
                    <a:pt x="0" y="0"/>
                  </a:moveTo>
                  <a:lnTo>
                    <a:pt x="1937998" y="0"/>
                  </a:lnTo>
                  <a:lnTo>
                    <a:pt x="1937998" y="1366001"/>
                  </a:lnTo>
                  <a:lnTo>
                    <a:pt x="0" y="1366001"/>
                  </a:lnTo>
                  <a:lnTo>
                    <a:pt x="0" y="0"/>
                  </a:lnTo>
                  <a:close/>
                </a:path>
              </a:pathLst>
            </a:custGeom>
            <a:blipFill>
              <a:blip r:embed="rId12"/>
              <a:stretch>
                <a:fillRect l="0" t="0" r="-25306" b="0"/>
              </a:stretch>
            </a:blipFill>
          </p:spPr>
        </p:sp>
        <p:sp>
          <p:nvSpPr>
            <p:cNvPr name="TextBox 42" id="42"/>
            <p:cNvSpPr txBox="true"/>
            <p:nvPr/>
          </p:nvSpPr>
          <p:spPr>
            <a:xfrm rot="0">
              <a:off x="63055" y="405516"/>
              <a:ext cx="3392528" cy="755227"/>
            </a:xfrm>
            <a:prstGeom prst="rect">
              <a:avLst/>
            </a:prstGeom>
          </p:spPr>
          <p:txBody>
            <a:bodyPr anchor="t" rtlCol="false" tIns="0" lIns="0" bIns="0" rIns="0">
              <a:spAutoFit/>
            </a:bodyPr>
            <a:lstStyle/>
            <a:p>
              <a:pPr algn="ctr">
                <a:lnSpc>
                  <a:spcPts val="4480"/>
                </a:lnSpc>
              </a:pPr>
              <a:r>
                <a:rPr lang="en-US" b="true" sz="3200">
                  <a:solidFill>
                    <a:srgbClr val="001A73"/>
                  </a:solidFill>
                  <a:latin typeface="Calibri (MS) Bold"/>
                  <a:ea typeface="Calibri (MS) Bold"/>
                  <a:cs typeface="Calibri (MS) Bold"/>
                  <a:sym typeface="Calibri (MS) Bold"/>
                </a:rPr>
                <a:t>14-15.06.2025</a:t>
              </a:r>
            </a:p>
          </p:txBody>
        </p:sp>
        <p:sp>
          <p:nvSpPr>
            <p:cNvPr name="TextBox 43" id="43"/>
            <p:cNvSpPr txBox="true"/>
            <p:nvPr/>
          </p:nvSpPr>
          <p:spPr>
            <a:xfrm rot="0">
              <a:off x="273247" y="1164360"/>
              <a:ext cx="2972145" cy="758402"/>
            </a:xfrm>
            <a:prstGeom prst="rect">
              <a:avLst/>
            </a:prstGeom>
          </p:spPr>
          <p:txBody>
            <a:bodyPr anchor="t" rtlCol="false" tIns="0" lIns="0" bIns="0" rIns="0">
              <a:spAutoFit/>
            </a:bodyPr>
            <a:lstStyle/>
            <a:p>
              <a:pPr algn="ctr">
                <a:lnSpc>
                  <a:spcPts val="2380"/>
                </a:lnSpc>
              </a:pPr>
              <a:r>
                <a:rPr lang="en-US" b="true" sz="1700">
                  <a:solidFill>
                    <a:srgbClr val="001A73"/>
                  </a:solidFill>
                  <a:latin typeface="Canva Sans Bold"/>
                  <a:ea typeface="Canva Sans Bold"/>
                  <a:cs typeface="Canva Sans Bold"/>
                  <a:sym typeface="Canva Sans Bold"/>
                </a:rPr>
                <a:t>Assemblée Générale</a:t>
              </a:r>
            </a:p>
            <a:p>
              <a:pPr algn="ctr">
                <a:lnSpc>
                  <a:spcPts val="2380"/>
                </a:lnSpc>
              </a:pPr>
              <a:r>
                <a:rPr lang="en-US" b="true" sz="1700">
                  <a:solidFill>
                    <a:srgbClr val="001A73"/>
                  </a:solidFill>
                  <a:latin typeface="Canva Sans Bold"/>
                  <a:ea typeface="Canva Sans Bold"/>
                  <a:cs typeface="Canva Sans Bold"/>
                  <a:sym typeface="Canva Sans Bold"/>
                </a:rPr>
                <a:t>Unaf à Dijon</a:t>
              </a:r>
            </a:p>
          </p:txBody>
        </p:sp>
      </p:grpSp>
      <p:grpSp>
        <p:nvGrpSpPr>
          <p:cNvPr name="Group 44" id="44"/>
          <p:cNvGrpSpPr/>
          <p:nvPr/>
        </p:nvGrpSpPr>
        <p:grpSpPr>
          <a:xfrm rot="355846">
            <a:off x="11796880" y="3385697"/>
            <a:ext cx="2828731" cy="2753605"/>
            <a:chOff x="0" y="0"/>
            <a:chExt cx="1371357" cy="1334936"/>
          </a:xfrm>
        </p:grpSpPr>
        <p:sp>
          <p:nvSpPr>
            <p:cNvPr name="Freeform 45" id="45"/>
            <p:cNvSpPr/>
            <p:nvPr/>
          </p:nvSpPr>
          <p:spPr>
            <a:xfrm flipH="false" flipV="false" rot="0">
              <a:off x="0" y="0"/>
              <a:ext cx="1371357" cy="1334936"/>
            </a:xfrm>
            <a:custGeom>
              <a:avLst/>
              <a:gdLst/>
              <a:ahLst/>
              <a:cxnLst/>
              <a:rect r="r" b="b" t="t" l="l"/>
              <a:pathLst>
                <a:path h="1334936" w="1371357">
                  <a:moveTo>
                    <a:pt x="76633" y="0"/>
                  </a:moveTo>
                  <a:lnTo>
                    <a:pt x="1294724" y="0"/>
                  </a:lnTo>
                  <a:cubicBezTo>
                    <a:pt x="1315048" y="0"/>
                    <a:pt x="1334540" y="8074"/>
                    <a:pt x="1348911" y="22445"/>
                  </a:cubicBezTo>
                  <a:cubicBezTo>
                    <a:pt x="1363283" y="36817"/>
                    <a:pt x="1371357" y="56309"/>
                    <a:pt x="1371357" y="76633"/>
                  </a:cubicBezTo>
                  <a:lnTo>
                    <a:pt x="1371357" y="1258303"/>
                  </a:lnTo>
                  <a:cubicBezTo>
                    <a:pt x="1371357" y="1278627"/>
                    <a:pt x="1363283" y="1298119"/>
                    <a:pt x="1348911" y="1312491"/>
                  </a:cubicBezTo>
                  <a:cubicBezTo>
                    <a:pt x="1334540" y="1326862"/>
                    <a:pt x="1315048" y="1334936"/>
                    <a:pt x="1294724" y="1334936"/>
                  </a:cubicBezTo>
                  <a:lnTo>
                    <a:pt x="76633" y="1334936"/>
                  </a:lnTo>
                  <a:cubicBezTo>
                    <a:pt x="56309" y="1334936"/>
                    <a:pt x="36817" y="1326862"/>
                    <a:pt x="22445" y="1312491"/>
                  </a:cubicBezTo>
                  <a:cubicBezTo>
                    <a:pt x="8074" y="1298119"/>
                    <a:pt x="0" y="1278627"/>
                    <a:pt x="0" y="1258303"/>
                  </a:cubicBezTo>
                  <a:lnTo>
                    <a:pt x="0" y="76633"/>
                  </a:lnTo>
                  <a:cubicBezTo>
                    <a:pt x="0" y="56309"/>
                    <a:pt x="8074" y="36817"/>
                    <a:pt x="22445" y="22445"/>
                  </a:cubicBezTo>
                  <a:cubicBezTo>
                    <a:pt x="36817" y="8074"/>
                    <a:pt x="56309" y="0"/>
                    <a:pt x="76633" y="0"/>
                  </a:cubicBezTo>
                  <a:close/>
                </a:path>
              </a:pathLst>
            </a:custGeom>
            <a:solidFill>
              <a:srgbClr val="FFC600">
                <a:alpha val="34902"/>
              </a:srgbClr>
            </a:solidFill>
          </p:spPr>
        </p:sp>
        <p:sp>
          <p:nvSpPr>
            <p:cNvPr name="TextBox 46" id="46"/>
            <p:cNvSpPr txBox="true"/>
            <p:nvPr/>
          </p:nvSpPr>
          <p:spPr>
            <a:xfrm>
              <a:off x="0" y="-47625"/>
              <a:ext cx="1371357" cy="1382561"/>
            </a:xfrm>
            <a:prstGeom prst="rect">
              <a:avLst/>
            </a:prstGeom>
          </p:spPr>
          <p:txBody>
            <a:bodyPr anchor="ctr" rtlCol="false" tIns="34599" lIns="34599" bIns="34599" rIns="34599"/>
            <a:lstStyle/>
            <a:p>
              <a:pPr algn="ctr">
                <a:lnSpc>
                  <a:spcPts val="2800"/>
                </a:lnSpc>
              </a:pPr>
            </a:p>
          </p:txBody>
        </p:sp>
      </p:grpSp>
      <p:sp>
        <p:nvSpPr>
          <p:cNvPr name="Freeform 47" id="47"/>
          <p:cNvSpPr/>
          <p:nvPr/>
        </p:nvSpPr>
        <p:spPr>
          <a:xfrm flipH="false" flipV="false" rot="355846">
            <a:off x="13158138" y="3429545"/>
            <a:ext cx="542348" cy="542348"/>
          </a:xfrm>
          <a:custGeom>
            <a:avLst/>
            <a:gdLst/>
            <a:ahLst/>
            <a:cxnLst/>
            <a:rect r="r" b="b" t="t" l="l"/>
            <a:pathLst>
              <a:path h="542348" w="542348">
                <a:moveTo>
                  <a:pt x="0" y="0"/>
                </a:moveTo>
                <a:lnTo>
                  <a:pt x="542348" y="0"/>
                </a:lnTo>
                <a:lnTo>
                  <a:pt x="542348" y="542347"/>
                </a:lnTo>
                <a:lnTo>
                  <a:pt x="0" y="542347"/>
                </a:lnTo>
                <a:lnTo>
                  <a:pt x="0" y="0"/>
                </a:lnTo>
                <a:close/>
              </a:path>
            </a:pathLst>
          </a:custGeom>
          <a:blipFill>
            <a:blip r:embed="rId13">
              <a:alphaModFix amt="23000"/>
            </a:blip>
            <a:stretch>
              <a:fillRect l="0" t="0" r="0" b="0"/>
            </a:stretch>
          </a:blipFill>
        </p:spPr>
      </p:sp>
      <p:grpSp>
        <p:nvGrpSpPr>
          <p:cNvPr name="Group 48" id="48"/>
          <p:cNvGrpSpPr/>
          <p:nvPr/>
        </p:nvGrpSpPr>
        <p:grpSpPr>
          <a:xfrm rot="355846">
            <a:off x="11903559" y="4100171"/>
            <a:ext cx="2558556" cy="1904568"/>
            <a:chOff x="0" y="0"/>
            <a:chExt cx="1240377" cy="923326"/>
          </a:xfrm>
        </p:grpSpPr>
        <p:sp>
          <p:nvSpPr>
            <p:cNvPr name="Freeform 49" id="49"/>
            <p:cNvSpPr/>
            <p:nvPr/>
          </p:nvSpPr>
          <p:spPr>
            <a:xfrm flipH="false" flipV="false" rot="0">
              <a:off x="0" y="0"/>
              <a:ext cx="1240377" cy="923326"/>
            </a:xfrm>
            <a:custGeom>
              <a:avLst/>
              <a:gdLst/>
              <a:ahLst/>
              <a:cxnLst/>
              <a:rect r="r" b="b" t="t" l="l"/>
              <a:pathLst>
                <a:path h="923326" w="1240377">
                  <a:moveTo>
                    <a:pt x="42363" y="0"/>
                  </a:moveTo>
                  <a:lnTo>
                    <a:pt x="1198014" y="0"/>
                  </a:lnTo>
                  <a:cubicBezTo>
                    <a:pt x="1209250" y="0"/>
                    <a:pt x="1220025" y="4463"/>
                    <a:pt x="1227969" y="12408"/>
                  </a:cubicBezTo>
                  <a:cubicBezTo>
                    <a:pt x="1235914" y="20352"/>
                    <a:pt x="1240377" y="31127"/>
                    <a:pt x="1240377" y="42363"/>
                  </a:cubicBezTo>
                  <a:lnTo>
                    <a:pt x="1240377" y="880964"/>
                  </a:lnTo>
                  <a:cubicBezTo>
                    <a:pt x="1240377" y="892199"/>
                    <a:pt x="1235914" y="902974"/>
                    <a:pt x="1227969" y="910919"/>
                  </a:cubicBezTo>
                  <a:cubicBezTo>
                    <a:pt x="1220025" y="918863"/>
                    <a:pt x="1209250" y="923326"/>
                    <a:pt x="1198014" y="923326"/>
                  </a:cubicBezTo>
                  <a:lnTo>
                    <a:pt x="42363" y="923326"/>
                  </a:lnTo>
                  <a:cubicBezTo>
                    <a:pt x="31127" y="923326"/>
                    <a:pt x="20352" y="918863"/>
                    <a:pt x="12408" y="910919"/>
                  </a:cubicBezTo>
                  <a:cubicBezTo>
                    <a:pt x="4463" y="902974"/>
                    <a:pt x="0" y="892199"/>
                    <a:pt x="0" y="880964"/>
                  </a:cubicBezTo>
                  <a:lnTo>
                    <a:pt x="0" y="42363"/>
                  </a:lnTo>
                  <a:cubicBezTo>
                    <a:pt x="0" y="31127"/>
                    <a:pt x="4463" y="20352"/>
                    <a:pt x="12408" y="12408"/>
                  </a:cubicBezTo>
                  <a:cubicBezTo>
                    <a:pt x="20352" y="4463"/>
                    <a:pt x="31127" y="0"/>
                    <a:pt x="42363" y="0"/>
                  </a:cubicBezTo>
                  <a:close/>
                </a:path>
              </a:pathLst>
            </a:custGeom>
            <a:solidFill>
              <a:srgbClr val="FFC200">
                <a:alpha val="54902"/>
              </a:srgbClr>
            </a:solidFill>
          </p:spPr>
        </p:sp>
        <p:sp>
          <p:nvSpPr>
            <p:cNvPr name="TextBox 50" id="50"/>
            <p:cNvSpPr txBox="true"/>
            <p:nvPr/>
          </p:nvSpPr>
          <p:spPr>
            <a:xfrm>
              <a:off x="0" y="-47625"/>
              <a:ext cx="1240377" cy="970951"/>
            </a:xfrm>
            <a:prstGeom prst="rect">
              <a:avLst/>
            </a:prstGeom>
          </p:spPr>
          <p:txBody>
            <a:bodyPr anchor="ctr" rtlCol="false" tIns="34599" lIns="34599" bIns="34599" rIns="34599"/>
            <a:lstStyle/>
            <a:p>
              <a:pPr algn="ctr">
                <a:lnSpc>
                  <a:spcPts val="2800"/>
                </a:lnSpc>
              </a:pPr>
            </a:p>
          </p:txBody>
        </p:sp>
      </p:grpSp>
      <p:sp>
        <p:nvSpPr>
          <p:cNvPr name="Freeform 51" id="51"/>
          <p:cNvSpPr/>
          <p:nvPr/>
        </p:nvSpPr>
        <p:spPr>
          <a:xfrm flipH="false" flipV="false" rot="-245576">
            <a:off x="13265326" y="3446074"/>
            <a:ext cx="327971" cy="400575"/>
          </a:xfrm>
          <a:custGeom>
            <a:avLst/>
            <a:gdLst/>
            <a:ahLst/>
            <a:cxnLst/>
            <a:rect r="r" b="b" t="t" l="l"/>
            <a:pathLst>
              <a:path h="400575" w="327971">
                <a:moveTo>
                  <a:pt x="0" y="0"/>
                </a:moveTo>
                <a:lnTo>
                  <a:pt x="327971" y="0"/>
                </a:lnTo>
                <a:lnTo>
                  <a:pt x="327971" y="400576"/>
                </a:lnTo>
                <a:lnTo>
                  <a:pt x="0" y="400576"/>
                </a:lnTo>
                <a:lnTo>
                  <a:pt x="0" y="0"/>
                </a:lnTo>
                <a:close/>
              </a:path>
            </a:pathLst>
          </a:custGeom>
          <a:blipFill>
            <a:blip r:embed="rId11"/>
            <a:stretch>
              <a:fillRect l="0" t="0" r="0" b="0"/>
            </a:stretch>
          </a:blipFill>
        </p:spPr>
      </p:sp>
      <p:sp>
        <p:nvSpPr>
          <p:cNvPr name="TextBox 52" id="52"/>
          <p:cNvSpPr txBox="true"/>
          <p:nvPr/>
        </p:nvSpPr>
        <p:spPr>
          <a:xfrm rot="354000">
            <a:off x="11918867" y="4074387"/>
            <a:ext cx="2675934" cy="882015"/>
          </a:xfrm>
          <a:prstGeom prst="rect">
            <a:avLst/>
          </a:prstGeom>
        </p:spPr>
        <p:txBody>
          <a:bodyPr anchor="t" rtlCol="false" tIns="0" lIns="0" bIns="0" rIns="0">
            <a:spAutoFit/>
          </a:bodyPr>
          <a:lstStyle/>
          <a:p>
            <a:pPr algn="ctr">
              <a:lnSpc>
                <a:spcPts val="3359"/>
              </a:lnSpc>
            </a:pPr>
            <a:r>
              <a:rPr lang="en-US" b="true" sz="2399">
                <a:solidFill>
                  <a:srgbClr val="001A73"/>
                </a:solidFill>
                <a:latin typeface="Calibri (MS) Bold"/>
                <a:ea typeface="Calibri (MS) Bold"/>
                <a:cs typeface="Calibri (MS) Bold"/>
                <a:sym typeface="Calibri (MS) Bold"/>
              </a:rPr>
              <a:t>Ouverture Service Lire Ensemble</a:t>
            </a:r>
          </a:p>
        </p:txBody>
      </p:sp>
      <p:sp>
        <p:nvSpPr>
          <p:cNvPr name="TextBox 53" id="53"/>
          <p:cNvSpPr txBox="true"/>
          <p:nvPr/>
        </p:nvSpPr>
        <p:spPr>
          <a:xfrm rot="353999">
            <a:off x="12427164" y="3689066"/>
            <a:ext cx="2016046" cy="594995"/>
          </a:xfrm>
          <a:prstGeom prst="rect">
            <a:avLst/>
          </a:prstGeom>
        </p:spPr>
        <p:txBody>
          <a:bodyPr anchor="t" rtlCol="false" tIns="0" lIns="0" bIns="0" rIns="0">
            <a:spAutoFit/>
          </a:bodyPr>
          <a:lstStyle/>
          <a:p>
            <a:pPr algn="l">
              <a:lnSpc>
                <a:spcPts val="4480"/>
              </a:lnSpc>
            </a:pPr>
            <a:r>
              <a:rPr lang="en-US" sz="3200" b="true">
                <a:solidFill>
                  <a:srgbClr val="001A73"/>
                </a:solidFill>
                <a:latin typeface="Calibri (MS) Bold"/>
                <a:ea typeface="Calibri (MS) Bold"/>
                <a:cs typeface="Calibri (MS) Bold"/>
                <a:sym typeface="Calibri (MS) Bold"/>
              </a:rPr>
              <a:t>01.06</a:t>
            </a:r>
            <a:r>
              <a:rPr lang="en-US" b="true" sz="3200">
                <a:solidFill>
                  <a:srgbClr val="001A73"/>
                </a:solidFill>
                <a:latin typeface="Calibri (MS) Bold"/>
                <a:ea typeface="Calibri (MS) Bold"/>
                <a:cs typeface="Calibri (MS) Bold"/>
                <a:sym typeface="Calibri (MS) Bold"/>
              </a:rPr>
              <a:t>.2025</a:t>
            </a:r>
          </a:p>
        </p:txBody>
      </p:sp>
      <p:sp>
        <p:nvSpPr>
          <p:cNvPr name="Freeform 54" id="54"/>
          <p:cNvSpPr/>
          <p:nvPr/>
        </p:nvSpPr>
        <p:spPr>
          <a:xfrm flipH="false" flipV="false" rot="354000">
            <a:off x="12465154" y="4868856"/>
            <a:ext cx="1313053" cy="1099905"/>
          </a:xfrm>
          <a:custGeom>
            <a:avLst/>
            <a:gdLst/>
            <a:ahLst/>
            <a:cxnLst/>
            <a:rect r="r" b="b" t="t" l="l"/>
            <a:pathLst>
              <a:path h="1099905" w="1313053">
                <a:moveTo>
                  <a:pt x="0" y="0"/>
                </a:moveTo>
                <a:lnTo>
                  <a:pt x="1313053" y="0"/>
                </a:lnTo>
                <a:lnTo>
                  <a:pt x="1313053" y="1099905"/>
                </a:lnTo>
                <a:lnTo>
                  <a:pt x="0" y="1099905"/>
                </a:lnTo>
                <a:lnTo>
                  <a:pt x="0" y="0"/>
                </a:lnTo>
                <a:close/>
              </a:path>
            </a:pathLst>
          </a:custGeom>
          <a:blipFill>
            <a:blip r:embed="rId14"/>
            <a:stretch>
              <a:fillRect l="-9323" t="0" r="-164257" b="-9002"/>
            </a:stretch>
          </a:blipFill>
        </p:spPr>
      </p:sp>
      <p:sp>
        <p:nvSpPr>
          <p:cNvPr name="Freeform 55" id="55"/>
          <p:cNvSpPr/>
          <p:nvPr/>
        </p:nvSpPr>
        <p:spPr>
          <a:xfrm>
            <a:off x="3047146" y="199710"/>
            <a:ext cx="2508354" cy="657651"/>
          </a:xfrm>
          <a:custGeom>
            <a:avLst/>
            <a:gdLst/>
            <a:ahLst/>
            <a:cxnLst/>
            <a:rect r="r" b="b" t="t" l="l"/>
            <a:pathLst>
              <a:path h="657651" w="2508354">
                <a:moveTo>
                  <a:pt x="2508354" y="657651"/>
                </a:moveTo>
                <a:quadBezTo>
                  <a:pt x="1394152" y="-403426"/>
                  <a:pt x="0" y="247475"/>
                </a:quadBezTo>
              </a:path>
            </a:pathLst>
          </a:custGeom>
          <a:ln cap="flat" w="28575">
            <a:solidFill>
              <a:srgbClr val="000000">
                <a:alpha val="19608"/>
              </a:srgbClr>
            </a:solidFill>
            <a:prstDash val="sysDash"/>
            <a:headEnd type="none" len="sm" w="sm"/>
            <a:tailEnd type="none" len="sm" w="sm"/>
          </a:ln>
        </p:spPr>
      </p:sp>
      <p:sp>
        <p:nvSpPr>
          <p:cNvPr name="Freeform 56" id="56"/>
          <p:cNvSpPr/>
          <p:nvPr/>
        </p:nvSpPr>
        <p:spPr>
          <a:xfrm>
            <a:off x="9717258" y="6444343"/>
            <a:ext cx="4498248" cy="714918"/>
          </a:xfrm>
          <a:custGeom>
            <a:avLst/>
            <a:gdLst/>
            <a:ahLst/>
            <a:cxnLst/>
            <a:rect r="r" b="b" t="t" l="l"/>
            <a:pathLst>
              <a:path h="714918" w="4498248">
                <a:moveTo>
                  <a:pt x="0" y="645979"/>
                </a:moveTo>
                <a:quadBezTo>
                  <a:pt x="4453030" y="-679575"/>
                  <a:pt x="4498248" y="714918"/>
                </a:quadBezTo>
              </a:path>
            </a:pathLst>
          </a:custGeom>
          <a:ln cap="flat" w="28575">
            <a:solidFill>
              <a:srgbClr val="000000">
                <a:alpha val="19608"/>
              </a:srgbClr>
            </a:solidFill>
            <a:prstDash val="sysDash"/>
            <a:headEnd type="none" len="sm" w="sm"/>
            <a:tailEnd type="none" len="sm" w="sm"/>
          </a:ln>
        </p:spPr>
      </p:sp>
      <p:sp>
        <p:nvSpPr>
          <p:cNvPr name="Freeform 57" id="57"/>
          <p:cNvSpPr/>
          <p:nvPr/>
        </p:nvSpPr>
        <p:spPr>
          <a:xfrm>
            <a:off x="8575152" y="3593803"/>
            <a:ext cx="4636094" cy="757436"/>
          </a:xfrm>
          <a:custGeom>
            <a:avLst/>
            <a:gdLst/>
            <a:ahLst/>
            <a:cxnLst/>
            <a:rect r="r" b="b" t="t" l="l"/>
            <a:pathLst>
              <a:path h="757436" w="4636094">
                <a:moveTo>
                  <a:pt x="0" y="757436"/>
                </a:moveTo>
                <a:quadBezTo>
                  <a:pt x="671641" y="-305232"/>
                  <a:pt x="4636093" y="123003"/>
                </a:quadBezTo>
              </a:path>
            </a:pathLst>
          </a:custGeom>
          <a:ln cap="flat" w="28575">
            <a:solidFill>
              <a:srgbClr val="000000">
                <a:alpha val="19608"/>
              </a:srgbClr>
            </a:solidFill>
            <a:prstDash val="sysDash"/>
            <a:headEnd type="none" len="sm" w="sm"/>
            <a:tailEnd type="none" len="sm" w="sm"/>
          </a:ln>
        </p:spPr>
      </p:sp>
      <p:sp>
        <p:nvSpPr>
          <p:cNvPr name="Freeform 58" id="58"/>
          <p:cNvSpPr/>
          <p:nvPr/>
        </p:nvSpPr>
        <p:spPr>
          <a:xfrm>
            <a:off x="5400431" y="3721789"/>
            <a:ext cx="3124609" cy="560725"/>
          </a:xfrm>
          <a:custGeom>
            <a:avLst/>
            <a:gdLst/>
            <a:ahLst/>
            <a:cxnLst/>
            <a:rect r="r" b="b" t="t" l="l"/>
            <a:pathLst>
              <a:path h="560725" w="3124609">
                <a:moveTo>
                  <a:pt x="3124609" y="560725"/>
                </a:moveTo>
                <a:quadBezTo>
                  <a:pt x="1386859" y="-319156"/>
                  <a:pt x="0" y="181659"/>
                </a:quadBezTo>
              </a:path>
            </a:pathLst>
          </a:custGeom>
          <a:ln cap="flat" w="28575">
            <a:solidFill>
              <a:srgbClr val="000000">
                <a:alpha val="19608"/>
              </a:srgbClr>
            </a:solidFill>
            <a:prstDash val="sysDash"/>
            <a:headEnd type="none" len="sm" w="sm"/>
            <a:tailEnd type="none" len="sm" w="sm"/>
          </a:ln>
        </p:spPr>
      </p:sp>
      <p:grpSp>
        <p:nvGrpSpPr>
          <p:cNvPr name="Group 59" id="59"/>
          <p:cNvGrpSpPr/>
          <p:nvPr/>
        </p:nvGrpSpPr>
        <p:grpSpPr>
          <a:xfrm rot="0">
            <a:off x="12707006" y="6872748"/>
            <a:ext cx="3017000" cy="2947395"/>
            <a:chOff x="0" y="0"/>
            <a:chExt cx="4022666" cy="3929860"/>
          </a:xfrm>
        </p:grpSpPr>
        <p:grpSp>
          <p:nvGrpSpPr>
            <p:cNvPr name="Group 60" id="60"/>
            <p:cNvGrpSpPr/>
            <p:nvPr/>
          </p:nvGrpSpPr>
          <p:grpSpPr>
            <a:xfrm rot="-244153">
              <a:off x="125513" y="129193"/>
              <a:ext cx="3771641" cy="3671473"/>
              <a:chOff x="0" y="0"/>
              <a:chExt cx="1371357" cy="1334936"/>
            </a:xfrm>
          </p:grpSpPr>
          <p:sp>
            <p:nvSpPr>
              <p:cNvPr name="Freeform 61" id="61"/>
              <p:cNvSpPr/>
              <p:nvPr/>
            </p:nvSpPr>
            <p:spPr>
              <a:xfrm flipH="false" flipV="false" rot="0">
                <a:off x="0" y="0"/>
                <a:ext cx="1371357" cy="1334936"/>
              </a:xfrm>
              <a:custGeom>
                <a:avLst/>
                <a:gdLst/>
                <a:ahLst/>
                <a:cxnLst/>
                <a:rect r="r" b="b" t="t" l="l"/>
                <a:pathLst>
                  <a:path h="1334936" w="1371357">
                    <a:moveTo>
                      <a:pt x="76633" y="0"/>
                    </a:moveTo>
                    <a:lnTo>
                      <a:pt x="1294724" y="0"/>
                    </a:lnTo>
                    <a:cubicBezTo>
                      <a:pt x="1315048" y="0"/>
                      <a:pt x="1334540" y="8074"/>
                      <a:pt x="1348911" y="22445"/>
                    </a:cubicBezTo>
                    <a:cubicBezTo>
                      <a:pt x="1363283" y="36817"/>
                      <a:pt x="1371357" y="56309"/>
                      <a:pt x="1371357" y="76633"/>
                    </a:cubicBezTo>
                    <a:lnTo>
                      <a:pt x="1371357" y="1258303"/>
                    </a:lnTo>
                    <a:cubicBezTo>
                      <a:pt x="1371357" y="1278627"/>
                      <a:pt x="1363283" y="1298119"/>
                      <a:pt x="1348911" y="1312491"/>
                    </a:cubicBezTo>
                    <a:cubicBezTo>
                      <a:pt x="1334540" y="1326862"/>
                      <a:pt x="1315048" y="1334936"/>
                      <a:pt x="1294724" y="1334936"/>
                    </a:cubicBezTo>
                    <a:lnTo>
                      <a:pt x="76633" y="1334936"/>
                    </a:lnTo>
                    <a:cubicBezTo>
                      <a:pt x="56309" y="1334936"/>
                      <a:pt x="36817" y="1326862"/>
                      <a:pt x="22445" y="1312491"/>
                    </a:cubicBezTo>
                    <a:cubicBezTo>
                      <a:pt x="8074" y="1298119"/>
                      <a:pt x="0" y="1278627"/>
                      <a:pt x="0" y="1258303"/>
                    </a:cubicBezTo>
                    <a:lnTo>
                      <a:pt x="0" y="76633"/>
                    </a:lnTo>
                    <a:cubicBezTo>
                      <a:pt x="0" y="56309"/>
                      <a:pt x="8074" y="36817"/>
                      <a:pt x="22445" y="22445"/>
                    </a:cubicBezTo>
                    <a:cubicBezTo>
                      <a:pt x="36817" y="8074"/>
                      <a:pt x="56309" y="0"/>
                      <a:pt x="76633" y="0"/>
                    </a:cubicBezTo>
                    <a:close/>
                  </a:path>
                </a:pathLst>
              </a:custGeom>
              <a:solidFill>
                <a:srgbClr val="FE4229">
                  <a:alpha val="34902"/>
                </a:srgbClr>
              </a:solidFill>
            </p:spPr>
          </p:sp>
          <p:sp>
            <p:nvSpPr>
              <p:cNvPr name="TextBox 62" id="62"/>
              <p:cNvSpPr txBox="true"/>
              <p:nvPr/>
            </p:nvSpPr>
            <p:spPr>
              <a:xfrm>
                <a:off x="0" y="-47625"/>
                <a:ext cx="1371357" cy="1382561"/>
              </a:xfrm>
              <a:prstGeom prst="rect">
                <a:avLst/>
              </a:prstGeom>
            </p:spPr>
            <p:txBody>
              <a:bodyPr anchor="ctr" rtlCol="false" tIns="34599" lIns="34599" bIns="34599" rIns="34599"/>
              <a:lstStyle/>
              <a:p>
                <a:pPr algn="ctr">
                  <a:lnSpc>
                    <a:spcPts val="2800"/>
                  </a:lnSpc>
                </a:pPr>
              </a:p>
            </p:txBody>
          </p:sp>
        </p:grpSp>
        <p:grpSp>
          <p:nvGrpSpPr>
            <p:cNvPr name="Group 63" id="63"/>
            <p:cNvGrpSpPr/>
            <p:nvPr/>
          </p:nvGrpSpPr>
          <p:grpSpPr>
            <a:xfrm rot="-244153">
              <a:off x="335460" y="1082529"/>
              <a:ext cx="3411407" cy="2539424"/>
              <a:chOff x="0" y="0"/>
              <a:chExt cx="1240377" cy="923326"/>
            </a:xfrm>
          </p:grpSpPr>
          <p:sp>
            <p:nvSpPr>
              <p:cNvPr name="Freeform 64" id="64"/>
              <p:cNvSpPr/>
              <p:nvPr/>
            </p:nvSpPr>
            <p:spPr>
              <a:xfrm flipH="false" flipV="false" rot="0">
                <a:off x="0" y="0"/>
                <a:ext cx="1240377" cy="923326"/>
              </a:xfrm>
              <a:custGeom>
                <a:avLst/>
                <a:gdLst/>
                <a:ahLst/>
                <a:cxnLst/>
                <a:rect r="r" b="b" t="t" l="l"/>
                <a:pathLst>
                  <a:path h="923326" w="1240377">
                    <a:moveTo>
                      <a:pt x="42363" y="0"/>
                    </a:moveTo>
                    <a:lnTo>
                      <a:pt x="1198014" y="0"/>
                    </a:lnTo>
                    <a:cubicBezTo>
                      <a:pt x="1209250" y="0"/>
                      <a:pt x="1220025" y="4463"/>
                      <a:pt x="1227969" y="12408"/>
                    </a:cubicBezTo>
                    <a:cubicBezTo>
                      <a:pt x="1235914" y="20352"/>
                      <a:pt x="1240377" y="31127"/>
                      <a:pt x="1240377" y="42363"/>
                    </a:cubicBezTo>
                    <a:lnTo>
                      <a:pt x="1240377" y="880964"/>
                    </a:lnTo>
                    <a:cubicBezTo>
                      <a:pt x="1240377" y="892199"/>
                      <a:pt x="1235914" y="902974"/>
                      <a:pt x="1227969" y="910919"/>
                    </a:cubicBezTo>
                    <a:cubicBezTo>
                      <a:pt x="1220025" y="918863"/>
                      <a:pt x="1209250" y="923326"/>
                      <a:pt x="1198014" y="923326"/>
                    </a:cubicBezTo>
                    <a:lnTo>
                      <a:pt x="42363" y="923326"/>
                    </a:lnTo>
                    <a:cubicBezTo>
                      <a:pt x="31127" y="923326"/>
                      <a:pt x="20352" y="918863"/>
                      <a:pt x="12408" y="910919"/>
                    </a:cubicBezTo>
                    <a:cubicBezTo>
                      <a:pt x="4463" y="902974"/>
                      <a:pt x="0" y="892199"/>
                      <a:pt x="0" y="880964"/>
                    </a:cubicBezTo>
                    <a:lnTo>
                      <a:pt x="0" y="42363"/>
                    </a:lnTo>
                    <a:cubicBezTo>
                      <a:pt x="0" y="31127"/>
                      <a:pt x="4463" y="20352"/>
                      <a:pt x="12408" y="12408"/>
                    </a:cubicBezTo>
                    <a:cubicBezTo>
                      <a:pt x="20352" y="4463"/>
                      <a:pt x="31127" y="0"/>
                      <a:pt x="42363" y="0"/>
                    </a:cubicBezTo>
                    <a:close/>
                  </a:path>
                </a:pathLst>
              </a:custGeom>
              <a:solidFill>
                <a:srgbClr val="FE4229">
                  <a:alpha val="54902"/>
                </a:srgbClr>
              </a:solidFill>
            </p:spPr>
          </p:sp>
          <p:sp>
            <p:nvSpPr>
              <p:cNvPr name="TextBox 65" id="65"/>
              <p:cNvSpPr txBox="true"/>
              <p:nvPr/>
            </p:nvSpPr>
            <p:spPr>
              <a:xfrm>
                <a:off x="0" y="-47625"/>
                <a:ext cx="1240377" cy="970951"/>
              </a:xfrm>
              <a:prstGeom prst="rect">
                <a:avLst/>
              </a:prstGeom>
            </p:spPr>
            <p:txBody>
              <a:bodyPr anchor="ctr" rtlCol="false" tIns="34599" lIns="34599" bIns="34599" rIns="34599"/>
              <a:lstStyle/>
              <a:p>
                <a:pPr algn="ctr">
                  <a:lnSpc>
                    <a:spcPts val="2800"/>
                  </a:lnSpc>
                </a:pPr>
              </a:p>
            </p:txBody>
          </p:sp>
        </p:grpSp>
        <p:sp>
          <p:nvSpPr>
            <p:cNvPr name="Freeform 66" id="66"/>
            <p:cNvSpPr/>
            <p:nvPr/>
          </p:nvSpPr>
          <p:spPr>
            <a:xfrm flipH="false" flipV="false" rot="-845576">
              <a:off x="1698848" y="174807"/>
              <a:ext cx="437295" cy="534100"/>
            </a:xfrm>
            <a:custGeom>
              <a:avLst/>
              <a:gdLst/>
              <a:ahLst/>
              <a:cxnLst/>
              <a:rect r="r" b="b" t="t" l="l"/>
              <a:pathLst>
                <a:path h="534100" w="437295">
                  <a:moveTo>
                    <a:pt x="0" y="0"/>
                  </a:moveTo>
                  <a:lnTo>
                    <a:pt x="437295" y="0"/>
                  </a:lnTo>
                  <a:lnTo>
                    <a:pt x="437295" y="534100"/>
                  </a:lnTo>
                  <a:lnTo>
                    <a:pt x="0" y="534100"/>
                  </a:lnTo>
                  <a:lnTo>
                    <a:pt x="0" y="0"/>
                  </a:lnTo>
                  <a:close/>
                </a:path>
              </a:pathLst>
            </a:custGeom>
            <a:blipFill>
              <a:blip r:embed="rId11"/>
              <a:stretch>
                <a:fillRect l="0" t="0" r="0" b="0"/>
              </a:stretch>
            </a:blipFill>
          </p:spPr>
        </p:sp>
        <p:sp>
          <p:nvSpPr>
            <p:cNvPr name="TextBox 67" id="67"/>
            <p:cNvSpPr txBox="true"/>
            <p:nvPr/>
          </p:nvSpPr>
          <p:spPr>
            <a:xfrm rot="-245999">
              <a:off x="536911" y="505300"/>
              <a:ext cx="2688061" cy="755227"/>
            </a:xfrm>
            <a:prstGeom prst="rect">
              <a:avLst/>
            </a:prstGeom>
          </p:spPr>
          <p:txBody>
            <a:bodyPr anchor="t" rtlCol="false" tIns="0" lIns="0" bIns="0" rIns="0">
              <a:spAutoFit/>
            </a:bodyPr>
            <a:lstStyle/>
            <a:p>
              <a:pPr algn="l">
                <a:lnSpc>
                  <a:spcPts val="4480"/>
                </a:lnSpc>
              </a:pPr>
              <a:r>
                <a:rPr lang="en-US" sz="3200" b="true">
                  <a:solidFill>
                    <a:srgbClr val="001A73"/>
                  </a:solidFill>
                  <a:latin typeface="Calibri (MS) Bold"/>
                  <a:ea typeface="Calibri (MS) Bold"/>
                  <a:cs typeface="Calibri (MS) Bold"/>
                  <a:sym typeface="Calibri (MS) Bold"/>
                </a:rPr>
                <a:t>02.12.2025</a:t>
              </a:r>
            </a:p>
          </p:txBody>
        </p:sp>
        <p:sp>
          <p:nvSpPr>
            <p:cNvPr name="TextBox 68" id="68"/>
            <p:cNvSpPr txBox="true"/>
            <p:nvPr/>
          </p:nvSpPr>
          <p:spPr>
            <a:xfrm rot="-245999">
              <a:off x="237063" y="1325394"/>
              <a:ext cx="3459713" cy="758401"/>
            </a:xfrm>
            <a:prstGeom prst="rect">
              <a:avLst/>
            </a:prstGeom>
          </p:spPr>
          <p:txBody>
            <a:bodyPr anchor="t" rtlCol="false" tIns="0" lIns="0" bIns="0" rIns="0">
              <a:spAutoFit/>
            </a:bodyPr>
            <a:lstStyle/>
            <a:p>
              <a:pPr algn="ctr">
                <a:lnSpc>
                  <a:spcPts val="2380"/>
                </a:lnSpc>
                <a:spcBef>
                  <a:spcPct val="0"/>
                </a:spcBef>
              </a:pPr>
              <a:r>
                <a:rPr lang="en-US" b="true" sz="1700">
                  <a:solidFill>
                    <a:srgbClr val="001A73"/>
                  </a:solidFill>
                  <a:latin typeface="Canva Sans Bold"/>
                  <a:ea typeface="Canva Sans Bold"/>
                  <a:cs typeface="Canva Sans Bold"/>
                  <a:sym typeface="Canva Sans Bold"/>
                </a:rPr>
                <a:t>Arrivée de Julie</a:t>
              </a:r>
            </a:p>
            <a:p>
              <a:pPr algn="ctr">
                <a:lnSpc>
                  <a:spcPts val="2380"/>
                </a:lnSpc>
                <a:spcBef>
                  <a:spcPct val="0"/>
                </a:spcBef>
              </a:pPr>
              <a:r>
                <a:rPr lang="en-US" b="true" sz="1700">
                  <a:solidFill>
                    <a:srgbClr val="001A73"/>
                  </a:solidFill>
                  <a:latin typeface="Canva Sans Bold"/>
                  <a:ea typeface="Canva Sans Bold"/>
                  <a:cs typeface="Canva Sans Bold"/>
                  <a:sym typeface="Canva Sans Bold"/>
                </a:rPr>
                <a:t>Conseillère numérique</a:t>
              </a:r>
            </a:p>
          </p:txBody>
        </p:sp>
        <p:sp>
          <p:nvSpPr>
            <p:cNvPr name="Freeform 69" id="69"/>
            <p:cNvSpPr/>
            <p:nvPr/>
          </p:nvSpPr>
          <p:spPr>
            <a:xfrm flipH="false" flipV="false" rot="-354000">
              <a:off x="1557541" y="2026374"/>
              <a:ext cx="1274094" cy="1525010"/>
            </a:xfrm>
            <a:custGeom>
              <a:avLst/>
              <a:gdLst/>
              <a:ahLst/>
              <a:cxnLst/>
              <a:rect r="r" b="b" t="t" l="l"/>
              <a:pathLst>
                <a:path h="1525010" w="1274094">
                  <a:moveTo>
                    <a:pt x="0" y="0"/>
                  </a:moveTo>
                  <a:lnTo>
                    <a:pt x="1274094" y="0"/>
                  </a:lnTo>
                  <a:lnTo>
                    <a:pt x="1274094" y="1525011"/>
                  </a:lnTo>
                  <a:lnTo>
                    <a:pt x="0" y="1525011"/>
                  </a:lnTo>
                  <a:lnTo>
                    <a:pt x="0" y="0"/>
                  </a:lnTo>
                  <a:close/>
                </a:path>
              </a:pathLst>
            </a:custGeom>
            <a:blipFill>
              <a:blip r:embed="rId15"/>
              <a:stretch>
                <a:fillRect l="-20081" t="-77963" r="-22642" b="-34020"/>
              </a:stretch>
            </a:blipFill>
          </p:spPr>
        </p:sp>
      </p:grpSp>
      <p:sp>
        <p:nvSpPr>
          <p:cNvPr name="AutoShape 70" id="70"/>
          <p:cNvSpPr/>
          <p:nvPr/>
        </p:nvSpPr>
        <p:spPr>
          <a:xfrm>
            <a:off x="1428750" y="476250"/>
            <a:ext cx="0" cy="4286250"/>
          </a:xfrm>
          <a:prstGeom prst="line">
            <a:avLst/>
          </a:prstGeom>
          <a:ln cap="flat" w="57150">
            <a:solidFill>
              <a:srgbClr val="963CBD"/>
            </a:solidFill>
            <a:prstDash val="solid"/>
            <a:headEnd type="diamond" len="lg" w="lg"/>
            <a:tailEnd type="diamond" len="lg" w="lg"/>
          </a:ln>
        </p:spPr>
      </p:sp>
      <p:grpSp>
        <p:nvGrpSpPr>
          <p:cNvPr name="Group 71" id="71"/>
          <p:cNvGrpSpPr/>
          <p:nvPr/>
        </p:nvGrpSpPr>
        <p:grpSpPr>
          <a:xfrm rot="-701833">
            <a:off x="1756362" y="237927"/>
            <a:ext cx="2581569" cy="2288837"/>
            <a:chOff x="0" y="0"/>
            <a:chExt cx="3442093" cy="3051782"/>
          </a:xfrm>
        </p:grpSpPr>
        <p:grpSp>
          <p:nvGrpSpPr>
            <p:cNvPr name="Group 72" id="72"/>
            <p:cNvGrpSpPr/>
            <p:nvPr/>
          </p:nvGrpSpPr>
          <p:grpSpPr>
            <a:xfrm rot="0">
              <a:off x="0" y="0"/>
              <a:ext cx="3442093" cy="3051782"/>
              <a:chOff x="0" y="0"/>
              <a:chExt cx="1251534" cy="1109618"/>
            </a:xfrm>
          </p:grpSpPr>
          <p:sp>
            <p:nvSpPr>
              <p:cNvPr name="Freeform 73" id="73"/>
              <p:cNvSpPr/>
              <p:nvPr/>
            </p:nvSpPr>
            <p:spPr>
              <a:xfrm flipH="false" flipV="false" rot="0">
                <a:off x="0" y="0"/>
                <a:ext cx="1251534" cy="1109618"/>
              </a:xfrm>
              <a:custGeom>
                <a:avLst/>
                <a:gdLst/>
                <a:ahLst/>
                <a:cxnLst/>
                <a:rect r="r" b="b" t="t" l="l"/>
                <a:pathLst>
                  <a:path h="1109618" w="1251534">
                    <a:moveTo>
                      <a:pt x="83970" y="0"/>
                    </a:moveTo>
                    <a:lnTo>
                      <a:pt x="1167564" y="0"/>
                    </a:lnTo>
                    <a:cubicBezTo>
                      <a:pt x="1213939" y="0"/>
                      <a:pt x="1251534" y="37595"/>
                      <a:pt x="1251534" y="83970"/>
                    </a:cubicBezTo>
                    <a:lnTo>
                      <a:pt x="1251534" y="1025649"/>
                    </a:lnTo>
                    <a:cubicBezTo>
                      <a:pt x="1251534" y="1072024"/>
                      <a:pt x="1213939" y="1109618"/>
                      <a:pt x="1167564" y="1109618"/>
                    </a:cubicBezTo>
                    <a:lnTo>
                      <a:pt x="83970" y="1109618"/>
                    </a:lnTo>
                    <a:cubicBezTo>
                      <a:pt x="37595" y="1109618"/>
                      <a:pt x="0" y="1072024"/>
                      <a:pt x="0" y="1025649"/>
                    </a:cubicBezTo>
                    <a:lnTo>
                      <a:pt x="0" y="83970"/>
                    </a:lnTo>
                    <a:cubicBezTo>
                      <a:pt x="0" y="37595"/>
                      <a:pt x="37595" y="0"/>
                      <a:pt x="83970" y="0"/>
                    </a:cubicBezTo>
                    <a:close/>
                  </a:path>
                </a:pathLst>
              </a:custGeom>
              <a:solidFill>
                <a:srgbClr val="963CBD">
                  <a:alpha val="34902"/>
                </a:srgbClr>
              </a:solidFill>
            </p:spPr>
          </p:sp>
          <p:sp>
            <p:nvSpPr>
              <p:cNvPr name="TextBox 74" id="74"/>
              <p:cNvSpPr txBox="true"/>
              <p:nvPr/>
            </p:nvSpPr>
            <p:spPr>
              <a:xfrm>
                <a:off x="0" y="-47625"/>
                <a:ext cx="1251534" cy="1157243"/>
              </a:xfrm>
              <a:prstGeom prst="rect">
                <a:avLst/>
              </a:prstGeom>
            </p:spPr>
            <p:txBody>
              <a:bodyPr anchor="ctr" rtlCol="false" tIns="34599" lIns="34599" bIns="34599" rIns="34599"/>
              <a:lstStyle/>
              <a:p>
                <a:pPr algn="ctr">
                  <a:lnSpc>
                    <a:spcPts val="2800"/>
                  </a:lnSpc>
                </a:pPr>
              </a:p>
            </p:txBody>
          </p:sp>
        </p:grpSp>
        <p:grpSp>
          <p:nvGrpSpPr>
            <p:cNvPr name="Group 75" id="75"/>
            <p:cNvGrpSpPr/>
            <p:nvPr/>
          </p:nvGrpSpPr>
          <p:grpSpPr>
            <a:xfrm rot="0">
              <a:off x="264704" y="563950"/>
              <a:ext cx="2912684" cy="2268998"/>
              <a:chOff x="0" y="0"/>
              <a:chExt cx="1059043" cy="825000"/>
            </a:xfrm>
          </p:grpSpPr>
          <p:sp>
            <p:nvSpPr>
              <p:cNvPr name="Freeform 76" id="76"/>
              <p:cNvSpPr/>
              <p:nvPr/>
            </p:nvSpPr>
            <p:spPr>
              <a:xfrm flipH="false" flipV="false" rot="0">
                <a:off x="0" y="0"/>
                <a:ext cx="1059043" cy="825000"/>
              </a:xfrm>
              <a:custGeom>
                <a:avLst/>
                <a:gdLst/>
                <a:ahLst/>
                <a:cxnLst/>
                <a:rect r="r" b="b" t="t" l="l"/>
                <a:pathLst>
                  <a:path h="825000" w="1059043">
                    <a:moveTo>
                      <a:pt x="49616" y="0"/>
                    </a:moveTo>
                    <a:lnTo>
                      <a:pt x="1009427" y="0"/>
                    </a:lnTo>
                    <a:cubicBezTo>
                      <a:pt x="1036829" y="0"/>
                      <a:pt x="1059043" y="22214"/>
                      <a:pt x="1059043" y="49616"/>
                    </a:cubicBezTo>
                    <a:lnTo>
                      <a:pt x="1059043" y="775384"/>
                    </a:lnTo>
                    <a:cubicBezTo>
                      <a:pt x="1059043" y="802786"/>
                      <a:pt x="1036829" y="825000"/>
                      <a:pt x="1009427" y="825000"/>
                    </a:cubicBezTo>
                    <a:lnTo>
                      <a:pt x="49616" y="825000"/>
                    </a:lnTo>
                    <a:cubicBezTo>
                      <a:pt x="22214" y="825000"/>
                      <a:pt x="0" y="802786"/>
                      <a:pt x="0" y="775384"/>
                    </a:cubicBezTo>
                    <a:lnTo>
                      <a:pt x="0" y="49616"/>
                    </a:lnTo>
                    <a:cubicBezTo>
                      <a:pt x="0" y="22214"/>
                      <a:pt x="22214" y="0"/>
                      <a:pt x="49616" y="0"/>
                    </a:cubicBezTo>
                    <a:close/>
                  </a:path>
                </a:pathLst>
              </a:custGeom>
              <a:solidFill>
                <a:srgbClr val="963CBD">
                  <a:alpha val="54902"/>
                </a:srgbClr>
              </a:solidFill>
            </p:spPr>
          </p:sp>
          <p:sp>
            <p:nvSpPr>
              <p:cNvPr name="TextBox 77" id="77"/>
              <p:cNvSpPr txBox="true"/>
              <p:nvPr/>
            </p:nvSpPr>
            <p:spPr>
              <a:xfrm>
                <a:off x="0" y="-47625"/>
                <a:ext cx="1059043" cy="872625"/>
              </a:xfrm>
              <a:prstGeom prst="rect">
                <a:avLst/>
              </a:prstGeom>
            </p:spPr>
            <p:txBody>
              <a:bodyPr anchor="ctr" rtlCol="false" tIns="34599" lIns="34599" bIns="34599" rIns="34599"/>
              <a:lstStyle/>
              <a:p>
                <a:pPr algn="ctr">
                  <a:lnSpc>
                    <a:spcPts val="2800"/>
                  </a:lnSpc>
                </a:pPr>
              </a:p>
            </p:txBody>
          </p:sp>
        </p:grpSp>
        <p:sp>
          <p:nvSpPr>
            <p:cNvPr name="Freeform 78" id="78"/>
            <p:cNvSpPr/>
            <p:nvPr/>
          </p:nvSpPr>
          <p:spPr>
            <a:xfrm flipH="false" flipV="false" rot="-245576">
              <a:off x="1560212" y="14925"/>
              <a:ext cx="437295" cy="534100"/>
            </a:xfrm>
            <a:custGeom>
              <a:avLst/>
              <a:gdLst/>
              <a:ahLst/>
              <a:cxnLst/>
              <a:rect r="r" b="b" t="t" l="l"/>
              <a:pathLst>
                <a:path h="534100" w="437295">
                  <a:moveTo>
                    <a:pt x="0" y="0"/>
                  </a:moveTo>
                  <a:lnTo>
                    <a:pt x="437295" y="0"/>
                  </a:lnTo>
                  <a:lnTo>
                    <a:pt x="437295" y="534100"/>
                  </a:lnTo>
                  <a:lnTo>
                    <a:pt x="0" y="534100"/>
                  </a:lnTo>
                  <a:lnTo>
                    <a:pt x="0" y="0"/>
                  </a:lnTo>
                  <a:close/>
                </a:path>
              </a:pathLst>
            </a:custGeom>
            <a:blipFill>
              <a:blip r:embed="rId11"/>
              <a:stretch>
                <a:fillRect l="0" t="0" r="0" b="0"/>
              </a:stretch>
            </a:blipFill>
          </p:spPr>
        </p:sp>
        <p:sp>
          <p:nvSpPr>
            <p:cNvPr name="TextBox 79" id="79"/>
            <p:cNvSpPr txBox="true"/>
            <p:nvPr/>
          </p:nvSpPr>
          <p:spPr>
            <a:xfrm rot="-20361">
              <a:off x="160651" y="1458925"/>
              <a:ext cx="3120339" cy="948178"/>
            </a:xfrm>
            <a:prstGeom prst="rect">
              <a:avLst/>
            </a:prstGeom>
          </p:spPr>
          <p:txBody>
            <a:bodyPr anchor="t" rtlCol="false" tIns="0" lIns="0" bIns="0" rIns="0">
              <a:spAutoFit/>
            </a:bodyPr>
            <a:lstStyle/>
            <a:p>
              <a:pPr algn="ctr">
                <a:lnSpc>
                  <a:spcPts val="2800"/>
                </a:lnSpc>
              </a:pPr>
              <a:r>
                <a:rPr lang="en-US" b="true" sz="2000">
                  <a:solidFill>
                    <a:srgbClr val="001A73"/>
                  </a:solidFill>
                  <a:latin typeface="Calibri (MS) Bold"/>
                  <a:ea typeface="Calibri (MS) Bold"/>
                  <a:cs typeface="Calibri (MS) Bold"/>
                  <a:sym typeface="Calibri (MS) Bold"/>
                </a:rPr>
                <a:t>Conseil d’Administration</a:t>
              </a:r>
            </a:p>
          </p:txBody>
        </p:sp>
        <p:sp>
          <p:nvSpPr>
            <p:cNvPr name="TextBox 80" id="80"/>
            <p:cNvSpPr txBox="true"/>
            <p:nvPr/>
          </p:nvSpPr>
          <p:spPr>
            <a:xfrm rot="0">
              <a:off x="0" y="559375"/>
              <a:ext cx="3442093" cy="697988"/>
            </a:xfrm>
            <a:prstGeom prst="rect">
              <a:avLst/>
            </a:prstGeom>
          </p:spPr>
          <p:txBody>
            <a:bodyPr anchor="t" rtlCol="false" tIns="0" lIns="0" bIns="0" rIns="0">
              <a:spAutoFit/>
            </a:bodyPr>
            <a:lstStyle/>
            <a:p>
              <a:pPr algn="ctr">
                <a:lnSpc>
                  <a:spcPts val="4480"/>
                </a:lnSpc>
                <a:spcBef>
                  <a:spcPct val="0"/>
                </a:spcBef>
              </a:pPr>
              <a:r>
                <a:rPr lang="en-US" b="true" sz="3200">
                  <a:solidFill>
                    <a:srgbClr val="001A73"/>
                  </a:solidFill>
                  <a:latin typeface="Canva Sans Bold"/>
                  <a:ea typeface="Canva Sans Bold"/>
                  <a:cs typeface="Canva Sans Bold"/>
                  <a:sym typeface="Canva Sans Bold"/>
                </a:rPr>
                <a:t>11.01.2025</a:t>
              </a:r>
            </a:p>
          </p:txBody>
        </p:sp>
      </p:grpSp>
      <p:sp>
        <p:nvSpPr>
          <p:cNvPr name="Freeform 81" id="81"/>
          <p:cNvSpPr/>
          <p:nvPr/>
        </p:nvSpPr>
        <p:spPr>
          <a:xfrm>
            <a:off x="5713193" y="129025"/>
            <a:ext cx="4433108" cy="1053639"/>
          </a:xfrm>
          <a:custGeom>
            <a:avLst/>
            <a:gdLst/>
            <a:ahLst/>
            <a:cxnLst/>
            <a:rect r="r" b="b" t="t" l="l"/>
            <a:pathLst>
              <a:path h="1053639" w="4433108">
                <a:moveTo>
                  <a:pt x="4433108" y="1053640"/>
                </a:moveTo>
                <a:quadBezTo>
                  <a:pt x="4183607" y="-876015"/>
                  <a:pt x="0" y="728336"/>
                </a:quadBezTo>
              </a:path>
            </a:pathLst>
          </a:custGeom>
          <a:ln cap="flat" w="28575">
            <a:solidFill>
              <a:srgbClr val="000000">
                <a:alpha val="19608"/>
              </a:srgbClr>
            </a:solidFill>
            <a:prstDash val="sysDash"/>
            <a:headEnd type="none" len="sm" w="sm"/>
            <a:tailEnd type="none" len="sm" w="sm"/>
          </a:ln>
        </p:spPr>
      </p:sp>
      <p:grpSp>
        <p:nvGrpSpPr>
          <p:cNvPr name="Group 82" id="82"/>
          <p:cNvGrpSpPr/>
          <p:nvPr/>
        </p:nvGrpSpPr>
        <p:grpSpPr>
          <a:xfrm rot="496469">
            <a:off x="4264715" y="568663"/>
            <a:ext cx="2581569" cy="2288837"/>
            <a:chOff x="0" y="0"/>
            <a:chExt cx="3442093" cy="3051782"/>
          </a:xfrm>
        </p:grpSpPr>
        <p:grpSp>
          <p:nvGrpSpPr>
            <p:cNvPr name="Group 83" id="83"/>
            <p:cNvGrpSpPr/>
            <p:nvPr/>
          </p:nvGrpSpPr>
          <p:grpSpPr>
            <a:xfrm rot="0">
              <a:off x="0" y="0"/>
              <a:ext cx="3442093" cy="3051782"/>
              <a:chOff x="0" y="0"/>
              <a:chExt cx="1251534" cy="1109618"/>
            </a:xfrm>
          </p:grpSpPr>
          <p:sp>
            <p:nvSpPr>
              <p:cNvPr name="Freeform 84" id="84"/>
              <p:cNvSpPr/>
              <p:nvPr/>
            </p:nvSpPr>
            <p:spPr>
              <a:xfrm flipH="false" flipV="false" rot="0">
                <a:off x="0" y="0"/>
                <a:ext cx="1251534" cy="1109618"/>
              </a:xfrm>
              <a:custGeom>
                <a:avLst/>
                <a:gdLst/>
                <a:ahLst/>
                <a:cxnLst/>
                <a:rect r="r" b="b" t="t" l="l"/>
                <a:pathLst>
                  <a:path h="1109618" w="1251534">
                    <a:moveTo>
                      <a:pt x="83970" y="0"/>
                    </a:moveTo>
                    <a:lnTo>
                      <a:pt x="1167564" y="0"/>
                    </a:lnTo>
                    <a:cubicBezTo>
                      <a:pt x="1213939" y="0"/>
                      <a:pt x="1251534" y="37595"/>
                      <a:pt x="1251534" y="83970"/>
                    </a:cubicBezTo>
                    <a:lnTo>
                      <a:pt x="1251534" y="1025649"/>
                    </a:lnTo>
                    <a:cubicBezTo>
                      <a:pt x="1251534" y="1072024"/>
                      <a:pt x="1213939" y="1109618"/>
                      <a:pt x="1167564" y="1109618"/>
                    </a:cubicBezTo>
                    <a:lnTo>
                      <a:pt x="83970" y="1109618"/>
                    </a:lnTo>
                    <a:cubicBezTo>
                      <a:pt x="37595" y="1109618"/>
                      <a:pt x="0" y="1072024"/>
                      <a:pt x="0" y="1025649"/>
                    </a:cubicBezTo>
                    <a:lnTo>
                      <a:pt x="0" y="83970"/>
                    </a:lnTo>
                    <a:cubicBezTo>
                      <a:pt x="0" y="37595"/>
                      <a:pt x="37595" y="0"/>
                      <a:pt x="83970" y="0"/>
                    </a:cubicBezTo>
                    <a:close/>
                  </a:path>
                </a:pathLst>
              </a:custGeom>
              <a:solidFill>
                <a:srgbClr val="963CBD">
                  <a:alpha val="34902"/>
                </a:srgbClr>
              </a:solidFill>
            </p:spPr>
          </p:sp>
          <p:sp>
            <p:nvSpPr>
              <p:cNvPr name="TextBox 85" id="85"/>
              <p:cNvSpPr txBox="true"/>
              <p:nvPr/>
            </p:nvSpPr>
            <p:spPr>
              <a:xfrm>
                <a:off x="0" y="-47625"/>
                <a:ext cx="1251534" cy="1157243"/>
              </a:xfrm>
              <a:prstGeom prst="rect">
                <a:avLst/>
              </a:prstGeom>
            </p:spPr>
            <p:txBody>
              <a:bodyPr anchor="ctr" rtlCol="false" tIns="34599" lIns="34599" bIns="34599" rIns="34599"/>
              <a:lstStyle/>
              <a:p>
                <a:pPr algn="ctr">
                  <a:lnSpc>
                    <a:spcPts val="2800"/>
                  </a:lnSpc>
                </a:pPr>
              </a:p>
            </p:txBody>
          </p:sp>
        </p:grpSp>
        <p:grpSp>
          <p:nvGrpSpPr>
            <p:cNvPr name="Group 86" id="86"/>
            <p:cNvGrpSpPr/>
            <p:nvPr/>
          </p:nvGrpSpPr>
          <p:grpSpPr>
            <a:xfrm rot="0">
              <a:off x="264704" y="563950"/>
              <a:ext cx="2912684" cy="2268998"/>
              <a:chOff x="0" y="0"/>
              <a:chExt cx="1059043" cy="825000"/>
            </a:xfrm>
          </p:grpSpPr>
          <p:sp>
            <p:nvSpPr>
              <p:cNvPr name="Freeform 87" id="87"/>
              <p:cNvSpPr/>
              <p:nvPr/>
            </p:nvSpPr>
            <p:spPr>
              <a:xfrm flipH="false" flipV="false" rot="0">
                <a:off x="0" y="0"/>
                <a:ext cx="1059043" cy="825000"/>
              </a:xfrm>
              <a:custGeom>
                <a:avLst/>
                <a:gdLst/>
                <a:ahLst/>
                <a:cxnLst/>
                <a:rect r="r" b="b" t="t" l="l"/>
                <a:pathLst>
                  <a:path h="825000" w="1059043">
                    <a:moveTo>
                      <a:pt x="49616" y="0"/>
                    </a:moveTo>
                    <a:lnTo>
                      <a:pt x="1009427" y="0"/>
                    </a:lnTo>
                    <a:cubicBezTo>
                      <a:pt x="1036829" y="0"/>
                      <a:pt x="1059043" y="22214"/>
                      <a:pt x="1059043" y="49616"/>
                    </a:cubicBezTo>
                    <a:lnTo>
                      <a:pt x="1059043" y="775384"/>
                    </a:lnTo>
                    <a:cubicBezTo>
                      <a:pt x="1059043" y="802786"/>
                      <a:pt x="1036829" y="825000"/>
                      <a:pt x="1009427" y="825000"/>
                    </a:cubicBezTo>
                    <a:lnTo>
                      <a:pt x="49616" y="825000"/>
                    </a:lnTo>
                    <a:cubicBezTo>
                      <a:pt x="22214" y="825000"/>
                      <a:pt x="0" y="802786"/>
                      <a:pt x="0" y="775384"/>
                    </a:cubicBezTo>
                    <a:lnTo>
                      <a:pt x="0" y="49616"/>
                    </a:lnTo>
                    <a:cubicBezTo>
                      <a:pt x="0" y="22214"/>
                      <a:pt x="22214" y="0"/>
                      <a:pt x="49616" y="0"/>
                    </a:cubicBezTo>
                    <a:close/>
                  </a:path>
                </a:pathLst>
              </a:custGeom>
              <a:solidFill>
                <a:srgbClr val="963CBD">
                  <a:alpha val="54902"/>
                </a:srgbClr>
              </a:solidFill>
            </p:spPr>
          </p:sp>
          <p:sp>
            <p:nvSpPr>
              <p:cNvPr name="TextBox 88" id="88"/>
              <p:cNvSpPr txBox="true"/>
              <p:nvPr/>
            </p:nvSpPr>
            <p:spPr>
              <a:xfrm>
                <a:off x="0" y="-47625"/>
                <a:ext cx="1059043" cy="872625"/>
              </a:xfrm>
              <a:prstGeom prst="rect">
                <a:avLst/>
              </a:prstGeom>
            </p:spPr>
            <p:txBody>
              <a:bodyPr anchor="ctr" rtlCol="false" tIns="34599" lIns="34599" bIns="34599" rIns="34599"/>
              <a:lstStyle/>
              <a:p>
                <a:pPr algn="ctr">
                  <a:lnSpc>
                    <a:spcPts val="2800"/>
                  </a:lnSpc>
                </a:pPr>
              </a:p>
            </p:txBody>
          </p:sp>
        </p:grpSp>
        <p:sp>
          <p:nvSpPr>
            <p:cNvPr name="Freeform 89" id="89"/>
            <p:cNvSpPr/>
            <p:nvPr/>
          </p:nvSpPr>
          <p:spPr>
            <a:xfrm flipH="false" flipV="false" rot="-245576">
              <a:off x="1560212" y="14925"/>
              <a:ext cx="437295" cy="534100"/>
            </a:xfrm>
            <a:custGeom>
              <a:avLst/>
              <a:gdLst/>
              <a:ahLst/>
              <a:cxnLst/>
              <a:rect r="r" b="b" t="t" l="l"/>
              <a:pathLst>
                <a:path h="534100" w="437295">
                  <a:moveTo>
                    <a:pt x="0" y="0"/>
                  </a:moveTo>
                  <a:lnTo>
                    <a:pt x="437295" y="0"/>
                  </a:lnTo>
                  <a:lnTo>
                    <a:pt x="437295" y="534100"/>
                  </a:lnTo>
                  <a:lnTo>
                    <a:pt x="0" y="534100"/>
                  </a:lnTo>
                  <a:lnTo>
                    <a:pt x="0" y="0"/>
                  </a:lnTo>
                  <a:close/>
                </a:path>
              </a:pathLst>
            </a:custGeom>
            <a:blipFill>
              <a:blip r:embed="rId11"/>
              <a:stretch>
                <a:fillRect l="0" t="0" r="0" b="0"/>
              </a:stretch>
            </a:blipFill>
          </p:spPr>
        </p:sp>
        <p:sp>
          <p:nvSpPr>
            <p:cNvPr name="TextBox 90" id="90"/>
            <p:cNvSpPr txBox="true"/>
            <p:nvPr/>
          </p:nvSpPr>
          <p:spPr>
            <a:xfrm rot="-20361">
              <a:off x="160651" y="1458925"/>
              <a:ext cx="3120339" cy="948178"/>
            </a:xfrm>
            <a:prstGeom prst="rect">
              <a:avLst/>
            </a:prstGeom>
          </p:spPr>
          <p:txBody>
            <a:bodyPr anchor="t" rtlCol="false" tIns="0" lIns="0" bIns="0" rIns="0">
              <a:spAutoFit/>
            </a:bodyPr>
            <a:lstStyle/>
            <a:p>
              <a:pPr algn="ctr">
                <a:lnSpc>
                  <a:spcPts val="2800"/>
                </a:lnSpc>
              </a:pPr>
              <a:r>
                <a:rPr lang="en-US" b="true" sz="2000">
                  <a:solidFill>
                    <a:srgbClr val="001A73"/>
                  </a:solidFill>
                  <a:latin typeface="Calibri (MS) Bold"/>
                  <a:ea typeface="Calibri (MS) Bold"/>
                  <a:cs typeface="Calibri (MS) Bold"/>
                  <a:sym typeface="Calibri (MS) Bold"/>
                </a:rPr>
                <a:t>Conseil d’Administration</a:t>
              </a:r>
            </a:p>
          </p:txBody>
        </p:sp>
        <p:sp>
          <p:nvSpPr>
            <p:cNvPr name="TextBox 91" id="91"/>
            <p:cNvSpPr txBox="true"/>
            <p:nvPr/>
          </p:nvSpPr>
          <p:spPr>
            <a:xfrm rot="0">
              <a:off x="0" y="559375"/>
              <a:ext cx="3442093" cy="697988"/>
            </a:xfrm>
            <a:prstGeom prst="rect">
              <a:avLst/>
            </a:prstGeom>
          </p:spPr>
          <p:txBody>
            <a:bodyPr anchor="t" rtlCol="false" tIns="0" lIns="0" bIns="0" rIns="0">
              <a:spAutoFit/>
            </a:bodyPr>
            <a:lstStyle/>
            <a:p>
              <a:pPr algn="ctr">
                <a:lnSpc>
                  <a:spcPts val="4480"/>
                </a:lnSpc>
                <a:spcBef>
                  <a:spcPct val="0"/>
                </a:spcBef>
              </a:pPr>
              <a:r>
                <a:rPr lang="en-US" b="true" sz="3200">
                  <a:solidFill>
                    <a:srgbClr val="001A73"/>
                  </a:solidFill>
                  <a:latin typeface="Canva Sans Bold"/>
                  <a:ea typeface="Canva Sans Bold"/>
                  <a:cs typeface="Canva Sans Bold"/>
                  <a:sym typeface="Canva Sans Bold"/>
                </a:rPr>
                <a:t>12.04.2025</a:t>
              </a:r>
            </a:p>
          </p:txBody>
        </p:sp>
      </p:grpSp>
      <p:sp>
        <p:nvSpPr>
          <p:cNvPr name="Freeform 92" id="92"/>
          <p:cNvSpPr/>
          <p:nvPr/>
        </p:nvSpPr>
        <p:spPr>
          <a:xfrm>
            <a:off x="10283198" y="590250"/>
            <a:ext cx="3411514" cy="3126556"/>
          </a:xfrm>
          <a:custGeom>
            <a:avLst/>
            <a:gdLst/>
            <a:ahLst/>
            <a:cxnLst/>
            <a:rect r="r" b="b" t="t" l="l"/>
            <a:pathLst>
              <a:path h="3126556" w="3411514">
                <a:moveTo>
                  <a:pt x="0" y="779447"/>
                </a:moveTo>
                <a:quadBezTo>
                  <a:pt x="4164099" y="-1561084"/>
                  <a:pt x="3245493" y="3126556"/>
                </a:quadBezTo>
              </a:path>
            </a:pathLst>
          </a:custGeom>
          <a:ln cap="flat" w="28575">
            <a:solidFill>
              <a:srgbClr val="000000">
                <a:alpha val="19608"/>
              </a:srgbClr>
            </a:solidFill>
            <a:prstDash val="sysDash"/>
            <a:headEnd type="none" len="sm" w="sm"/>
            <a:tailEnd type="none" len="sm" w="sm"/>
          </a:ln>
        </p:spPr>
      </p:sp>
      <p:grpSp>
        <p:nvGrpSpPr>
          <p:cNvPr name="Group 93" id="93"/>
          <p:cNvGrpSpPr/>
          <p:nvPr/>
        </p:nvGrpSpPr>
        <p:grpSpPr>
          <a:xfrm rot="0">
            <a:off x="9650777" y="6168033"/>
            <a:ext cx="2828731" cy="2753605"/>
            <a:chOff x="0" y="0"/>
            <a:chExt cx="3771641" cy="3671473"/>
          </a:xfrm>
        </p:grpSpPr>
        <p:grpSp>
          <p:nvGrpSpPr>
            <p:cNvPr name="Group 94" id="94"/>
            <p:cNvGrpSpPr/>
            <p:nvPr/>
          </p:nvGrpSpPr>
          <p:grpSpPr>
            <a:xfrm rot="0">
              <a:off x="150136" y="691194"/>
              <a:ext cx="3411407" cy="2539424"/>
              <a:chOff x="0" y="0"/>
              <a:chExt cx="1240377" cy="923326"/>
            </a:xfrm>
          </p:grpSpPr>
          <p:sp>
            <p:nvSpPr>
              <p:cNvPr name="Freeform 95" id="95"/>
              <p:cNvSpPr/>
              <p:nvPr/>
            </p:nvSpPr>
            <p:spPr>
              <a:xfrm flipH="false" flipV="false" rot="0">
                <a:off x="0" y="0"/>
                <a:ext cx="1240377" cy="923326"/>
              </a:xfrm>
              <a:custGeom>
                <a:avLst/>
                <a:gdLst/>
                <a:ahLst/>
                <a:cxnLst/>
                <a:rect r="r" b="b" t="t" l="l"/>
                <a:pathLst>
                  <a:path h="923326" w="1240377">
                    <a:moveTo>
                      <a:pt x="42363" y="0"/>
                    </a:moveTo>
                    <a:lnTo>
                      <a:pt x="1198014" y="0"/>
                    </a:lnTo>
                    <a:cubicBezTo>
                      <a:pt x="1209250" y="0"/>
                      <a:pt x="1220025" y="4463"/>
                      <a:pt x="1227969" y="12408"/>
                    </a:cubicBezTo>
                    <a:cubicBezTo>
                      <a:pt x="1235914" y="20352"/>
                      <a:pt x="1240377" y="31127"/>
                      <a:pt x="1240377" y="42363"/>
                    </a:cubicBezTo>
                    <a:lnTo>
                      <a:pt x="1240377" y="880964"/>
                    </a:lnTo>
                    <a:cubicBezTo>
                      <a:pt x="1240377" y="892199"/>
                      <a:pt x="1235914" y="902974"/>
                      <a:pt x="1227969" y="910919"/>
                    </a:cubicBezTo>
                    <a:cubicBezTo>
                      <a:pt x="1220025" y="918863"/>
                      <a:pt x="1209250" y="923326"/>
                      <a:pt x="1198014" y="923326"/>
                    </a:cubicBezTo>
                    <a:lnTo>
                      <a:pt x="42363" y="923326"/>
                    </a:lnTo>
                    <a:cubicBezTo>
                      <a:pt x="31127" y="923326"/>
                      <a:pt x="20352" y="918863"/>
                      <a:pt x="12408" y="910919"/>
                    </a:cubicBezTo>
                    <a:cubicBezTo>
                      <a:pt x="4463" y="902974"/>
                      <a:pt x="0" y="892199"/>
                      <a:pt x="0" y="880964"/>
                    </a:cubicBezTo>
                    <a:lnTo>
                      <a:pt x="0" y="42363"/>
                    </a:lnTo>
                    <a:cubicBezTo>
                      <a:pt x="0" y="31127"/>
                      <a:pt x="4463" y="20352"/>
                      <a:pt x="12408" y="12408"/>
                    </a:cubicBezTo>
                    <a:cubicBezTo>
                      <a:pt x="20352" y="4463"/>
                      <a:pt x="31127" y="0"/>
                      <a:pt x="42363" y="0"/>
                    </a:cubicBezTo>
                    <a:close/>
                  </a:path>
                </a:pathLst>
              </a:custGeom>
              <a:solidFill>
                <a:srgbClr val="3B57E5">
                  <a:alpha val="54902"/>
                </a:srgbClr>
              </a:solidFill>
            </p:spPr>
          </p:sp>
          <p:sp>
            <p:nvSpPr>
              <p:cNvPr name="TextBox 96" id="96"/>
              <p:cNvSpPr txBox="true"/>
              <p:nvPr/>
            </p:nvSpPr>
            <p:spPr>
              <a:xfrm>
                <a:off x="0" y="-47625"/>
                <a:ext cx="1240377" cy="970951"/>
              </a:xfrm>
              <a:prstGeom prst="rect">
                <a:avLst/>
              </a:prstGeom>
            </p:spPr>
            <p:txBody>
              <a:bodyPr anchor="ctr" rtlCol="false" tIns="34599" lIns="34599" bIns="34599" rIns="34599"/>
              <a:lstStyle/>
              <a:p>
                <a:pPr algn="ctr">
                  <a:lnSpc>
                    <a:spcPts val="2800"/>
                  </a:lnSpc>
                </a:pPr>
              </a:p>
            </p:txBody>
          </p:sp>
        </p:grpSp>
        <p:grpSp>
          <p:nvGrpSpPr>
            <p:cNvPr name="Group 97" id="97"/>
            <p:cNvGrpSpPr/>
            <p:nvPr/>
          </p:nvGrpSpPr>
          <p:grpSpPr>
            <a:xfrm rot="0">
              <a:off x="0" y="0"/>
              <a:ext cx="3771641" cy="3671473"/>
              <a:chOff x="0" y="0"/>
              <a:chExt cx="1371357" cy="1334936"/>
            </a:xfrm>
          </p:grpSpPr>
          <p:sp>
            <p:nvSpPr>
              <p:cNvPr name="Freeform 98" id="98"/>
              <p:cNvSpPr/>
              <p:nvPr/>
            </p:nvSpPr>
            <p:spPr>
              <a:xfrm flipH="false" flipV="false" rot="0">
                <a:off x="0" y="0"/>
                <a:ext cx="1371357" cy="1334936"/>
              </a:xfrm>
              <a:custGeom>
                <a:avLst/>
                <a:gdLst/>
                <a:ahLst/>
                <a:cxnLst/>
                <a:rect r="r" b="b" t="t" l="l"/>
                <a:pathLst>
                  <a:path h="1334936" w="1371357">
                    <a:moveTo>
                      <a:pt x="76633" y="0"/>
                    </a:moveTo>
                    <a:lnTo>
                      <a:pt x="1294724" y="0"/>
                    </a:lnTo>
                    <a:cubicBezTo>
                      <a:pt x="1315048" y="0"/>
                      <a:pt x="1334540" y="8074"/>
                      <a:pt x="1348911" y="22445"/>
                    </a:cubicBezTo>
                    <a:cubicBezTo>
                      <a:pt x="1363283" y="36817"/>
                      <a:pt x="1371357" y="56309"/>
                      <a:pt x="1371357" y="76633"/>
                    </a:cubicBezTo>
                    <a:lnTo>
                      <a:pt x="1371357" y="1258303"/>
                    </a:lnTo>
                    <a:cubicBezTo>
                      <a:pt x="1371357" y="1278627"/>
                      <a:pt x="1363283" y="1298119"/>
                      <a:pt x="1348911" y="1312491"/>
                    </a:cubicBezTo>
                    <a:cubicBezTo>
                      <a:pt x="1334540" y="1326862"/>
                      <a:pt x="1315048" y="1334936"/>
                      <a:pt x="1294724" y="1334936"/>
                    </a:cubicBezTo>
                    <a:lnTo>
                      <a:pt x="76633" y="1334936"/>
                    </a:lnTo>
                    <a:cubicBezTo>
                      <a:pt x="56309" y="1334936"/>
                      <a:pt x="36817" y="1326862"/>
                      <a:pt x="22445" y="1312491"/>
                    </a:cubicBezTo>
                    <a:cubicBezTo>
                      <a:pt x="8074" y="1298119"/>
                      <a:pt x="0" y="1278627"/>
                      <a:pt x="0" y="1258303"/>
                    </a:cubicBezTo>
                    <a:lnTo>
                      <a:pt x="0" y="76633"/>
                    </a:lnTo>
                    <a:cubicBezTo>
                      <a:pt x="0" y="56309"/>
                      <a:pt x="8074" y="36817"/>
                      <a:pt x="22445" y="22445"/>
                    </a:cubicBezTo>
                    <a:cubicBezTo>
                      <a:pt x="36817" y="8074"/>
                      <a:pt x="56309" y="0"/>
                      <a:pt x="76633" y="0"/>
                    </a:cubicBezTo>
                    <a:close/>
                  </a:path>
                </a:pathLst>
              </a:custGeom>
              <a:solidFill>
                <a:srgbClr val="3B57E5">
                  <a:alpha val="34902"/>
                </a:srgbClr>
              </a:solidFill>
            </p:spPr>
          </p:sp>
          <p:sp>
            <p:nvSpPr>
              <p:cNvPr name="TextBox 99" id="99"/>
              <p:cNvSpPr txBox="true"/>
              <p:nvPr/>
            </p:nvSpPr>
            <p:spPr>
              <a:xfrm>
                <a:off x="0" y="-47625"/>
                <a:ext cx="1371357" cy="1382561"/>
              </a:xfrm>
              <a:prstGeom prst="rect">
                <a:avLst/>
              </a:prstGeom>
            </p:spPr>
            <p:txBody>
              <a:bodyPr anchor="ctr" rtlCol="false" tIns="34599" lIns="34599" bIns="34599" rIns="34599"/>
              <a:lstStyle/>
              <a:p>
                <a:pPr algn="ctr">
                  <a:lnSpc>
                    <a:spcPts val="2800"/>
                  </a:lnSpc>
                </a:pPr>
              </a:p>
            </p:txBody>
          </p:sp>
        </p:grpSp>
        <p:sp>
          <p:nvSpPr>
            <p:cNvPr name="TextBox 100" id="100"/>
            <p:cNvSpPr txBox="true"/>
            <p:nvPr/>
          </p:nvSpPr>
          <p:spPr>
            <a:xfrm rot="0">
              <a:off x="247167" y="68259"/>
              <a:ext cx="3217346" cy="1141096"/>
            </a:xfrm>
            <a:prstGeom prst="rect">
              <a:avLst/>
            </a:prstGeom>
          </p:spPr>
          <p:txBody>
            <a:bodyPr anchor="t" rtlCol="false" tIns="0" lIns="0" bIns="0" rIns="0">
              <a:spAutoFit/>
            </a:bodyPr>
            <a:lstStyle/>
            <a:p>
              <a:pPr algn="ctr">
                <a:lnSpc>
                  <a:spcPts val="3359"/>
                </a:lnSpc>
              </a:pPr>
              <a:r>
                <a:rPr lang="en-US" b="true" sz="2399">
                  <a:solidFill>
                    <a:srgbClr val="001A73"/>
                  </a:solidFill>
                  <a:latin typeface="Calibri (MS) Bold"/>
                  <a:ea typeface="Calibri (MS) Bold"/>
                  <a:cs typeface="Calibri (MS) Bold"/>
                  <a:sym typeface="Calibri (MS) Bold"/>
                </a:rPr>
                <a:t>Ouverture Service Jeunes Aidants</a:t>
              </a:r>
            </a:p>
          </p:txBody>
        </p:sp>
        <p:sp>
          <p:nvSpPr>
            <p:cNvPr name="Freeform 101" id="101"/>
            <p:cNvSpPr/>
            <p:nvPr/>
          </p:nvSpPr>
          <p:spPr>
            <a:xfrm flipH="false" flipV="false" rot="0">
              <a:off x="865138" y="1209354"/>
              <a:ext cx="1981403" cy="1982598"/>
            </a:xfrm>
            <a:custGeom>
              <a:avLst/>
              <a:gdLst/>
              <a:ahLst/>
              <a:cxnLst/>
              <a:rect r="r" b="b" t="t" l="l"/>
              <a:pathLst>
                <a:path h="1982598" w="1981403">
                  <a:moveTo>
                    <a:pt x="0" y="0"/>
                  </a:moveTo>
                  <a:lnTo>
                    <a:pt x="1981403" y="0"/>
                  </a:lnTo>
                  <a:lnTo>
                    <a:pt x="1981403" y="1982599"/>
                  </a:lnTo>
                  <a:lnTo>
                    <a:pt x="0" y="1982599"/>
                  </a:lnTo>
                  <a:lnTo>
                    <a:pt x="0" y="0"/>
                  </a:lnTo>
                  <a:close/>
                </a:path>
              </a:pathLst>
            </a:custGeom>
            <a:blipFill>
              <a:blip r:embed="rId16"/>
              <a:stretch>
                <a:fillRect l="0" t="0" r="0" b="0"/>
              </a:stretch>
            </a:blipFill>
          </p:spPr>
        </p:sp>
      </p:grpSp>
      <p:sp>
        <p:nvSpPr>
          <p:cNvPr name="Freeform 102" id="102"/>
          <p:cNvSpPr/>
          <p:nvPr/>
        </p:nvSpPr>
        <p:spPr>
          <a:xfrm flipH="false" flipV="false" rot="250893">
            <a:off x="9966704" y="1182058"/>
            <a:ext cx="327971" cy="400575"/>
          </a:xfrm>
          <a:custGeom>
            <a:avLst/>
            <a:gdLst/>
            <a:ahLst/>
            <a:cxnLst/>
            <a:rect r="r" b="b" t="t" l="l"/>
            <a:pathLst>
              <a:path h="400575" w="327971">
                <a:moveTo>
                  <a:pt x="0" y="0"/>
                </a:moveTo>
                <a:lnTo>
                  <a:pt x="327971" y="0"/>
                </a:lnTo>
                <a:lnTo>
                  <a:pt x="327971" y="400575"/>
                </a:lnTo>
                <a:lnTo>
                  <a:pt x="0" y="400575"/>
                </a:lnTo>
                <a:lnTo>
                  <a:pt x="0" y="0"/>
                </a:lnTo>
                <a:close/>
              </a:path>
            </a:pathLst>
          </a:custGeom>
          <a:blipFill>
            <a:blip r:embed="rId11"/>
            <a:stretch>
              <a:fillRect l="0" t="0" r="0" b="0"/>
            </a:stretch>
          </a:blipFill>
        </p:spPr>
      </p:sp>
      <p:sp>
        <p:nvSpPr>
          <p:cNvPr name="Freeform 103" id="103"/>
          <p:cNvSpPr/>
          <p:nvPr/>
        </p:nvSpPr>
        <p:spPr>
          <a:xfrm flipH="false" flipV="false" rot="-720191">
            <a:off x="9512990" y="6909774"/>
            <a:ext cx="408535" cy="498974"/>
          </a:xfrm>
          <a:custGeom>
            <a:avLst/>
            <a:gdLst/>
            <a:ahLst/>
            <a:cxnLst/>
            <a:rect r="r" b="b" t="t" l="l"/>
            <a:pathLst>
              <a:path h="498974" w="408535">
                <a:moveTo>
                  <a:pt x="0" y="0"/>
                </a:moveTo>
                <a:lnTo>
                  <a:pt x="408535" y="0"/>
                </a:lnTo>
                <a:lnTo>
                  <a:pt x="408535" y="498974"/>
                </a:lnTo>
                <a:lnTo>
                  <a:pt x="0" y="498974"/>
                </a:lnTo>
                <a:lnTo>
                  <a:pt x="0" y="0"/>
                </a:lnTo>
                <a:close/>
              </a:path>
            </a:pathLst>
          </a:custGeom>
          <a:blipFill>
            <a:blip r:embed="rId11"/>
            <a:stretch>
              <a:fillRect l="0" t="0" r="0" b="0"/>
            </a:stretch>
          </a:blipFill>
        </p:spPr>
      </p:sp>
      <p:grpSp>
        <p:nvGrpSpPr>
          <p:cNvPr name="Group 104" id="104"/>
          <p:cNvGrpSpPr/>
          <p:nvPr/>
        </p:nvGrpSpPr>
        <p:grpSpPr>
          <a:xfrm rot="0">
            <a:off x="3747507" y="3396795"/>
            <a:ext cx="2884095" cy="2636538"/>
            <a:chOff x="0" y="0"/>
            <a:chExt cx="3845459" cy="3515384"/>
          </a:xfrm>
        </p:grpSpPr>
        <p:grpSp>
          <p:nvGrpSpPr>
            <p:cNvPr name="Group 105" id="105"/>
            <p:cNvGrpSpPr/>
            <p:nvPr/>
          </p:nvGrpSpPr>
          <p:grpSpPr>
            <a:xfrm rot="496469">
              <a:off x="201683" y="231801"/>
              <a:ext cx="3442093" cy="3051782"/>
              <a:chOff x="0" y="0"/>
              <a:chExt cx="1251534" cy="1109618"/>
            </a:xfrm>
          </p:grpSpPr>
          <p:sp>
            <p:nvSpPr>
              <p:cNvPr name="Freeform 106" id="106"/>
              <p:cNvSpPr/>
              <p:nvPr/>
            </p:nvSpPr>
            <p:spPr>
              <a:xfrm flipH="false" flipV="false" rot="0">
                <a:off x="0" y="0"/>
                <a:ext cx="1251534" cy="1109618"/>
              </a:xfrm>
              <a:custGeom>
                <a:avLst/>
                <a:gdLst/>
                <a:ahLst/>
                <a:cxnLst/>
                <a:rect r="r" b="b" t="t" l="l"/>
                <a:pathLst>
                  <a:path h="1109618" w="1251534">
                    <a:moveTo>
                      <a:pt x="83970" y="0"/>
                    </a:moveTo>
                    <a:lnTo>
                      <a:pt x="1167564" y="0"/>
                    </a:lnTo>
                    <a:cubicBezTo>
                      <a:pt x="1213939" y="0"/>
                      <a:pt x="1251534" y="37595"/>
                      <a:pt x="1251534" y="83970"/>
                    </a:cubicBezTo>
                    <a:lnTo>
                      <a:pt x="1251534" y="1025649"/>
                    </a:lnTo>
                    <a:cubicBezTo>
                      <a:pt x="1251534" y="1072024"/>
                      <a:pt x="1213939" y="1109618"/>
                      <a:pt x="1167564" y="1109618"/>
                    </a:cubicBezTo>
                    <a:lnTo>
                      <a:pt x="83970" y="1109618"/>
                    </a:lnTo>
                    <a:cubicBezTo>
                      <a:pt x="37595" y="1109618"/>
                      <a:pt x="0" y="1072024"/>
                      <a:pt x="0" y="1025649"/>
                    </a:cubicBezTo>
                    <a:lnTo>
                      <a:pt x="0" y="83970"/>
                    </a:lnTo>
                    <a:cubicBezTo>
                      <a:pt x="0" y="37595"/>
                      <a:pt x="37595" y="0"/>
                      <a:pt x="83970" y="0"/>
                    </a:cubicBezTo>
                    <a:close/>
                  </a:path>
                </a:pathLst>
              </a:custGeom>
              <a:solidFill>
                <a:srgbClr val="963CBD">
                  <a:alpha val="34902"/>
                </a:srgbClr>
              </a:solidFill>
            </p:spPr>
          </p:sp>
          <p:sp>
            <p:nvSpPr>
              <p:cNvPr name="TextBox 107" id="107"/>
              <p:cNvSpPr txBox="true"/>
              <p:nvPr/>
            </p:nvSpPr>
            <p:spPr>
              <a:xfrm>
                <a:off x="0" y="-47625"/>
                <a:ext cx="1251534" cy="1157243"/>
              </a:xfrm>
              <a:prstGeom prst="rect">
                <a:avLst/>
              </a:prstGeom>
            </p:spPr>
            <p:txBody>
              <a:bodyPr anchor="ctr" rtlCol="false" tIns="34599" lIns="34599" bIns="34599" rIns="34599"/>
              <a:lstStyle/>
              <a:p>
                <a:pPr algn="ctr">
                  <a:lnSpc>
                    <a:spcPts val="2800"/>
                  </a:lnSpc>
                </a:pPr>
              </a:p>
            </p:txBody>
          </p:sp>
        </p:grpSp>
        <p:grpSp>
          <p:nvGrpSpPr>
            <p:cNvPr name="Group 108" id="108"/>
            <p:cNvGrpSpPr/>
            <p:nvPr/>
          </p:nvGrpSpPr>
          <p:grpSpPr>
            <a:xfrm rot="496469">
              <a:off x="441554" y="793954"/>
              <a:ext cx="2912684" cy="2268998"/>
              <a:chOff x="0" y="0"/>
              <a:chExt cx="1059043" cy="825000"/>
            </a:xfrm>
          </p:grpSpPr>
          <p:sp>
            <p:nvSpPr>
              <p:cNvPr name="Freeform 109" id="109"/>
              <p:cNvSpPr/>
              <p:nvPr/>
            </p:nvSpPr>
            <p:spPr>
              <a:xfrm flipH="false" flipV="false" rot="0">
                <a:off x="0" y="0"/>
                <a:ext cx="1059043" cy="825000"/>
              </a:xfrm>
              <a:custGeom>
                <a:avLst/>
                <a:gdLst/>
                <a:ahLst/>
                <a:cxnLst/>
                <a:rect r="r" b="b" t="t" l="l"/>
                <a:pathLst>
                  <a:path h="825000" w="1059043">
                    <a:moveTo>
                      <a:pt x="49616" y="0"/>
                    </a:moveTo>
                    <a:lnTo>
                      <a:pt x="1009427" y="0"/>
                    </a:lnTo>
                    <a:cubicBezTo>
                      <a:pt x="1036829" y="0"/>
                      <a:pt x="1059043" y="22214"/>
                      <a:pt x="1059043" y="49616"/>
                    </a:cubicBezTo>
                    <a:lnTo>
                      <a:pt x="1059043" y="775384"/>
                    </a:lnTo>
                    <a:cubicBezTo>
                      <a:pt x="1059043" y="802786"/>
                      <a:pt x="1036829" y="825000"/>
                      <a:pt x="1009427" y="825000"/>
                    </a:cubicBezTo>
                    <a:lnTo>
                      <a:pt x="49616" y="825000"/>
                    </a:lnTo>
                    <a:cubicBezTo>
                      <a:pt x="22214" y="825000"/>
                      <a:pt x="0" y="802786"/>
                      <a:pt x="0" y="775384"/>
                    </a:cubicBezTo>
                    <a:lnTo>
                      <a:pt x="0" y="49616"/>
                    </a:lnTo>
                    <a:cubicBezTo>
                      <a:pt x="0" y="22214"/>
                      <a:pt x="22214" y="0"/>
                      <a:pt x="49616" y="0"/>
                    </a:cubicBezTo>
                    <a:close/>
                  </a:path>
                </a:pathLst>
              </a:custGeom>
              <a:solidFill>
                <a:srgbClr val="963CBD">
                  <a:alpha val="54902"/>
                </a:srgbClr>
              </a:solidFill>
            </p:spPr>
          </p:sp>
          <p:sp>
            <p:nvSpPr>
              <p:cNvPr name="TextBox 110" id="110"/>
              <p:cNvSpPr txBox="true"/>
              <p:nvPr/>
            </p:nvSpPr>
            <p:spPr>
              <a:xfrm>
                <a:off x="0" y="-47625"/>
                <a:ext cx="1059043" cy="872625"/>
              </a:xfrm>
              <a:prstGeom prst="rect">
                <a:avLst/>
              </a:prstGeom>
            </p:spPr>
            <p:txBody>
              <a:bodyPr anchor="ctr" rtlCol="false" tIns="34599" lIns="34599" bIns="34599" rIns="34599"/>
              <a:lstStyle/>
              <a:p>
                <a:pPr algn="ctr">
                  <a:lnSpc>
                    <a:spcPts val="2800"/>
                  </a:lnSpc>
                </a:pPr>
              </a:p>
            </p:txBody>
          </p:sp>
        </p:grpSp>
        <p:sp>
          <p:nvSpPr>
            <p:cNvPr name="Freeform 111" id="111"/>
            <p:cNvSpPr/>
            <p:nvPr/>
          </p:nvSpPr>
          <p:spPr>
            <a:xfrm flipH="false" flipV="false" rot="250893">
              <a:off x="1940313" y="267995"/>
              <a:ext cx="437295" cy="534100"/>
            </a:xfrm>
            <a:custGeom>
              <a:avLst/>
              <a:gdLst/>
              <a:ahLst/>
              <a:cxnLst/>
              <a:rect r="r" b="b" t="t" l="l"/>
              <a:pathLst>
                <a:path h="534100" w="437295">
                  <a:moveTo>
                    <a:pt x="0" y="0"/>
                  </a:moveTo>
                  <a:lnTo>
                    <a:pt x="437294" y="0"/>
                  </a:lnTo>
                  <a:lnTo>
                    <a:pt x="437294" y="534100"/>
                  </a:lnTo>
                  <a:lnTo>
                    <a:pt x="0" y="534100"/>
                  </a:lnTo>
                  <a:lnTo>
                    <a:pt x="0" y="0"/>
                  </a:lnTo>
                  <a:close/>
                </a:path>
              </a:pathLst>
            </a:custGeom>
            <a:blipFill>
              <a:blip r:embed="rId11"/>
              <a:stretch>
                <a:fillRect l="0" t="0" r="0" b="0"/>
              </a:stretch>
            </a:blipFill>
          </p:spPr>
        </p:sp>
        <p:sp>
          <p:nvSpPr>
            <p:cNvPr name="TextBox 112" id="112"/>
            <p:cNvSpPr txBox="true"/>
            <p:nvPr/>
          </p:nvSpPr>
          <p:spPr>
            <a:xfrm rot="476107">
              <a:off x="303746" y="1686455"/>
              <a:ext cx="3120339" cy="948178"/>
            </a:xfrm>
            <a:prstGeom prst="rect">
              <a:avLst/>
            </a:prstGeom>
          </p:spPr>
          <p:txBody>
            <a:bodyPr anchor="t" rtlCol="false" tIns="0" lIns="0" bIns="0" rIns="0">
              <a:spAutoFit/>
            </a:bodyPr>
            <a:lstStyle/>
            <a:p>
              <a:pPr algn="ctr">
                <a:lnSpc>
                  <a:spcPts val="2800"/>
                </a:lnSpc>
              </a:pPr>
              <a:r>
                <a:rPr lang="en-US" b="true" sz="2000">
                  <a:solidFill>
                    <a:srgbClr val="001A73"/>
                  </a:solidFill>
                  <a:latin typeface="Calibri (MS) Bold"/>
                  <a:ea typeface="Calibri (MS) Bold"/>
                  <a:cs typeface="Calibri (MS) Bold"/>
                  <a:sym typeface="Calibri (MS) Bold"/>
                </a:rPr>
                <a:t>Conseil d’Administration</a:t>
              </a:r>
            </a:p>
          </p:txBody>
        </p:sp>
        <p:sp>
          <p:nvSpPr>
            <p:cNvPr name="TextBox 113" id="113"/>
            <p:cNvSpPr txBox="true"/>
            <p:nvPr/>
          </p:nvSpPr>
          <p:spPr>
            <a:xfrm rot="496469">
              <a:off x="290554" y="797604"/>
              <a:ext cx="3442093" cy="697988"/>
            </a:xfrm>
            <a:prstGeom prst="rect">
              <a:avLst/>
            </a:prstGeom>
          </p:spPr>
          <p:txBody>
            <a:bodyPr anchor="t" rtlCol="false" tIns="0" lIns="0" bIns="0" rIns="0">
              <a:spAutoFit/>
            </a:bodyPr>
            <a:lstStyle/>
            <a:p>
              <a:pPr algn="ctr">
                <a:lnSpc>
                  <a:spcPts val="4480"/>
                </a:lnSpc>
                <a:spcBef>
                  <a:spcPct val="0"/>
                </a:spcBef>
              </a:pPr>
              <a:r>
                <a:rPr lang="en-US" b="true" sz="3200">
                  <a:solidFill>
                    <a:srgbClr val="001A73"/>
                  </a:solidFill>
                  <a:latin typeface="Canva Sans Bold"/>
                  <a:ea typeface="Canva Sans Bold"/>
                  <a:cs typeface="Canva Sans Bold"/>
                  <a:sym typeface="Canva Sans Bold"/>
                </a:rPr>
                <a:t>27.09.2025</a:t>
              </a:r>
            </a:p>
          </p:txBody>
        </p:sp>
      </p:grpSp>
      <p:grpSp>
        <p:nvGrpSpPr>
          <p:cNvPr name="Group 114" id="114"/>
          <p:cNvGrpSpPr/>
          <p:nvPr/>
        </p:nvGrpSpPr>
        <p:grpSpPr>
          <a:xfrm rot="496469">
            <a:off x="15555168" y="4456365"/>
            <a:ext cx="2581569" cy="2288837"/>
            <a:chOff x="0" y="0"/>
            <a:chExt cx="3442093" cy="3051782"/>
          </a:xfrm>
        </p:grpSpPr>
        <p:grpSp>
          <p:nvGrpSpPr>
            <p:cNvPr name="Group 115" id="115"/>
            <p:cNvGrpSpPr/>
            <p:nvPr/>
          </p:nvGrpSpPr>
          <p:grpSpPr>
            <a:xfrm rot="0">
              <a:off x="0" y="0"/>
              <a:ext cx="3442093" cy="3051782"/>
              <a:chOff x="0" y="0"/>
              <a:chExt cx="1251534" cy="1109618"/>
            </a:xfrm>
          </p:grpSpPr>
          <p:sp>
            <p:nvSpPr>
              <p:cNvPr name="Freeform 116" id="116"/>
              <p:cNvSpPr/>
              <p:nvPr/>
            </p:nvSpPr>
            <p:spPr>
              <a:xfrm flipH="false" flipV="false" rot="0">
                <a:off x="0" y="0"/>
                <a:ext cx="1251534" cy="1109618"/>
              </a:xfrm>
              <a:custGeom>
                <a:avLst/>
                <a:gdLst/>
                <a:ahLst/>
                <a:cxnLst/>
                <a:rect r="r" b="b" t="t" l="l"/>
                <a:pathLst>
                  <a:path h="1109618" w="1251534">
                    <a:moveTo>
                      <a:pt x="83970" y="0"/>
                    </a:moveTo>
                    <a:lnTo>
                      <a:pt x="1167564" y="0"/>
                    </a:lnTo>
                    <a:cubicBezTo>
                      <a:pt x="1213939" y="0"/>
                      <a:pt x="1251534" y="37595"/>
                      <a:pt x="1251534" y="83970"/>
                    </a:cubicBezTo>
                    <a:lnTo>
                      <a:pt x="1251534" y="1025649"/>
                    </a:lnTo>
                    <a:cubicBezTo>
                      <a:pt x="1251534" y="1072024"/>
                      <a:pt x="1213939" y="1109618"/>
                      <a:pt x="1167564" y="1109618"/>
                    </a:cubicBezTo>
                    <a:lnTo>
                      <a:pt x="83970" y="1109618"/>
                    </a:lnTo>
                    <a:cubicBezTo>
                      <a:pt x="37595" y="1109618"/>
                      <a:pt x="0" y="1072024"/>
                      <a:pt x="0" y="1025649"/>
                    </a:cubicBezTo>
                    <a:lnTo>
                      <a:pt x="0" y="83970"/>
                    </a:lnTo>
                    <a:cubicBezTo>
                      <a:pt x="0" y="37595"/>
                      <a:pt x="37595" y="0"/>
                      <a:pt x="83970" y="0"/>
                    </a:cubicBezTo>
                    <a:close/>
                  </a:path>
                </a:pathLst>
              </a:custGeom>
              <a:solidFill>
                <a:srgbClr val="963CBD">
                  <a:alpha val="34902"/>
                </a:srgbClr>
              </a:solidFill>
            </p:spPr>
          </p:sp>
          <p:sp>
            <p:nvSpPr>
              <p:cNvPr name="TextBox 117" id="117"/>
              <p:cNvSpPr txBox="true"/>
              <p:nvPr/>
            </p:nvSpPr>
            <p:spPr>
              <a:xfrm>
                <a:off x="0" y="-47625"/>
                <a:ext cx="1251534" cy="1157243"/>
              </a:xfrm>
              <a:prstGeom prst="rect">
                <a:avLst/>
              </a:prstGeom>
            </p:spPr>
            <p:txBody>
              <a:bodyPr anchor="ctr" rtlCol="false" tIns="34599" lIns="34599" bIns="34599" rIns="34599"/>
              <a:lstStyle/>
              <a:p>
                <a:pPr algn="ctr">
                  <a:lnSpc>
                    <a:spcPts val="2800"/>
                  </a:lnSpc>
                </a:pPr>
              </a:p>
            </p:txBody>
          </p:sp>
        </p:grpSp>
        <p:grpSp>
          <p:nvGrpSpPr>
            <p:cNvPr name="Group 118" id="118"/>
            <p:cNvGrpSpPr/>
            <p:nvPr/>
          </p:nvGrpSpPr>
          <p:grpSpPr>
            <a:xfrm rot="0">
              <a:off x="264704" y="563950"/>
              <a:ext cx="2912684" cy="2268998"/>
              <a:chOff x="0" y="0"/>
              <a:chExt cx="1059043" cy="825000"/>
            </a:xfrm>
          </p:grpSpPr>
          <p:sp>
            <p:nvSpPr>
              <p:cNvPr name="Freeform 119" id="119"/>
              <p:cNvSpPr/>
              <p:nvPr/>
            </p:nvSpPr>
            <p:spPr>
              <a:xfrm flipH="false" flipV="false" rot="0">
                <a:off x="0" y="0"/>
                <a:ext cx="1059043" cy="825000"/>
              </a:xfrm>
              <a:custGeom>
                <a:avLst/>
                <a:gdLst/>
                <a:ahLst/>
                <a:cxnLst/>
                <a:rect r="r" b="b" t="t" l="l"/>
                <a:pathLst>
                  <a:path h="825000" w="1059043">
                    <a:moveTo>
                      <a:pt x="49616" y="0"/>
                    </a:moveTo>
                    <a:lnTo>
                      <a:pt x="1009427" y="0"/>
                    </a:lnTo>
                    <a:cubicBezTo>
                      <a:pt x="1036829" y="0"/>
                      <a:pt x="1059043" y="22214"/>
                      <a:pt x="1059043" y="49616"/>
                    </a:cubicBezTo>
                    <a:lnTo>
                      <a:pt x="1059043" y="775384"/>
                    </a:lnTo>
                    <a:cubicBezTo>
                      <a:pt x="1059043" y="802786"/>
                      <a:pt x="1036829" y="825000"/>
                      <a:pt x="1009427" y="825000"/>
                    </a:cubicBezTo>
                    <a:lnTo>
                      <a:pt x="49616" y="825000"/>
                    </a:lnTo>
                    <a:cubicBezTo>
                      <a:pt x="22214" y="825000"/>
                      <a:pt x="0" y="802786"/>
                      <a:pt x="0" y="775384"/>
                    </a:cubicBezTo>
                    <a:lnTo>
                      <a:pt x="0" y="49616"/>
                    </a:lnTo>
                    <a:cubicBezTo>
                      <a:pt x="0" y="22214"/>
                      <a:pt x="22214" y="0"/>
                      <a:pt x="49616" y="0"/>
                    </a:cubicBezTo>
                    <a:close/>
                  </a:path>
                </a:pathLst>
              </a:custGeom>
              <a:solidFill>
                <a:srgbClr val="963CBD">
                  <a:alpha val="54902"/>
                </a:srgbClr>
              </a:solidFill>
            </p:spPr>
          </p:sp>
          <p:sp>
            <p:nvSpPr>
              <p:cNvPr name="TextBox 120" id="120"/>
              <p:cNvSpPr txBox="true"/>
              <p:nvPr/>
            </p:nvSpPr>
            <p:spPr>
              <a:xfrm>
                <a:off x="0" y="-47625"/>
                <a:ext cx="1059043" cy="872625"/>
              </a:xfrm>
              <a:prstGeom prst="rect">
                <a:avLst/>
              </a:prstGeom>
            </p:spPr>
            <p:txBody>
              <a:bodyPr anchor="ctr" rtlCol="false" tIns="34599" lIns="34599" bIns="34599" rIns="34599"/>
              <a:lstStyle/>
              <a:p>
                <a:pPr algn="ctr">
                  <a:lnSpc>
                    <a:spcPts val="2800"/>
                  </a:lnSpc>
                </a:pPr>
              </a:p>
            </p:txBody>
          </p:sp>
        </p:grpSp>
        <p:sp>
          <p:nvSpPr>
            <p:cNvPr name="Freeform 121" id="121"/>
            <p:cNvSpPr/>
            <p:nvPr/>
          </p:nvSpPr>
          <p:spPr>
            <a:xfrm flipH="false" flipV="false" rot="-245576">
              <a:off x="1560212" y="14925"/>
              <a:ext cx="437295" cy="534100"/>
            </a:xfrm>
            <a:custGeom>
              <a:avLst/>
              <a:gdLst/>
              <a:ahLst/>
              <a:cxnLst/>
              <a:rect r="r" b="b" t="t" l="l"/>
              <a:pathLst>
                <a:path h="534100" w="437295">
                  <a:moveTo>
                    <a:pt x="0" y="0"/>
                  </a:moveTo>
                  <a:lnTo>
                    <a:pt x="437295" y="0"/>
                  </a:lnTo>
                  <a:lnTo>
                    <a:pt x="437295" y="534100"/>
                  </a:lnTo>
                  <a:lnTo>
                    <a:pt x="0" y="534100"/>
                  </a:lnTo>
                  <a:lnTo>
                    <a:pt x="0" y="0"/>
                  </a:lnTo>
                  <a:close/>
                </a:path>
              </a:pathLst>
            </a:custGeom>
            <a:blipFill>
              <a:blip r:embed="rId11"/>
              <a:stretch>
                <a:fillRect l="0" t="0" r="0" b="0"/>
              </a:stretch>
            </a:blipFill>
          </p:spPr>
        </p:sp>
        <p:sp>
          <p:nvSpPr>
            <p:cNvPr name="TextBox 122" id="122"/>
            <p:cNvSpPr txBox="true"/>
            <p:nvPr/>
          </p:nvSpPr>
          <p:spPr>
            <a:xfrm rot="-20361">
              <a:off x="160651" y="1458925"/>
              <a:ext cx="3120339" cy="948178"/>
            </a:xfrm>
            <a:prstGeom prst="rect">
              <a:avLst/>
            </a:prstGeom>
          </p:spPr>
          <p:txBody>
            <a:bodyPr anchor="t" rtlCol="false" tIns="0" lIns="0" bIns="0" rIns="0">
              <a:spAutoFit/>
            </a:bodyPr>
            <a:lstStyle/>
            <a:p>
              <a:pPr algn="ctr">
                <a:lnSpc>
                  <a:spcPts val="2800"/>
                </a:lnSpc>
              </a:pPr>
              <a:r>
                <a:rPr lang="en-US" b="true" sz="2000">
                  <a:solidFill>
                    <a:srgbClr val="001A73"/>
                  </a:solidFill>
                  <a:latin typeface="Calibri (MS) Bold"/>
                  <a:ea typeface="Calibri (MS) Bold"/>
                  <a:cs typeface="Calibri (MS) Bold"/>
                  <a:sym typeface="Calibri (MS) Bold"/>
                </a:rPr>
                <a:t>Conseil d’Administration</a:t>
              </a:r>
            </a:p>
          </p:txBody>
        </p:sp>
        <p:sp>
          <p:nvSpPr>
            <p:cNvPr name="TextBox 123" id="123"/>
            <p:cNvSpPr txBox="true"/>
            <p:nvPr/>
          </p:nvSpPr>
          <p:spPr>
            <a:xfrm rot="0">
              <a:off x="0" y="559375"/>
              <a:ext cx="3442093" cy="697988"/>
            </a:xfrm>
            <a:prstGeom prst="rect">
              <a:avLst/>
            </a:prstGeom>
          </p:spPr>
          <p:txBody>
            <a:bodyPr anchor="t" rtlCol="false" tIns="0" lIns="0" bIns="0" rIns="0">
              <a:spAutoFit/>
            </a:bodyPr>
            <a:lstStyle/>
            <a:p>
              <a:pPr algn="ctr">
                <a:lnSpc>
                  <a:spcPts val="4480"/>
                </a:lnSpc>
                <a:spcBef>
                  <a:spcPct val="0"/>
                </a:spcBef>
              </a:pPr>
              <a:r>
                <a:rPr lang="en-US" b="true" sz="3200">
                  <a:solidFill>
                    <a:srgbClr val="001A73"/>
                  </a:solidFill>
                  <a:latin typeface="Canva Sans Bold"/>
                  <a:ea typeface="Canva Sans Bold"/>
                  <a:cs typeface="Canva Sans Bold"/>
                  <a:sym typeface="Canva Sans Bold"/>
                </a:rPr>
                <a:t>13.12.2025</a:t>
              </a:r>
            </a:p>
          </p:txBody>
        </p:sp>
      </p:grpSp>
      <p:sp>
        <p:nvSpPr>
          <p:cNvPr name="Freeform 124" id="124"/>
          <p:cNvSpPr/>
          <p:nvPr/>
        </p:nvSpPr>
        <p:spPr>
          <a:xfrm>
            <a:off x="1705620" y="3957837"/>
            <a:ext cx="7915065" cy="3201424"/>
          </a:xfrm>
          <a:custGeom>
            <a:avLst/>
            <a:gdLst/>
            <a:ahLst/>
            <a:cxnLst/>
            <a:rect r="r" b="b" t="t" l="l"/>
            <a:pathLst>
              <a:path h="3201424" w="7915065">
                <a:moveTo>
                  <a:pt x="7915065" y="3201424"/>
                </a:moveTo>
                <a:quadBezTo>
                  <a:pt x="-5239968" y="755437"/>
                  <a:pt x="3468988" y="0"/>
                </a:quadBezTo>
              </a:path>
            </a:pathLst>
          </a:custGeom>
          <a:ln cap="flat" w="28575">
            <a:solidFill>
              <a:srgbClr val="000000">
                <a:alpha val="19608"/>
              </a:srgbClr>
            </a:solidFill>
            <a:prstDash val="sysDash"/>
            <a:headEnd type="none" len="sm" w="sm"/>
            <a:tailEnd type="none" len="sm" w="sm"/>
          </a:ln>
        </p:spPr>
      </p:sp>
      <p:sp>
        <p:nvSpPr>
          <p:cNvPr name="Freeform 125" id="125"/>
          <p:cNvSpPr/>
          <p:nvPr/>
        </p:nvSpPr>
        <p:spPr>
          <a:xfrm>
            <a:off x="14293474" y="3888378"/>
            <a:ext cx="2552479" cy="3270467"/>
          </a:xfrm>
          <a:custGeom>
            <a:avLst/>
            <a:gdLst/>
            <a:ahLst/>
            <a:cxnLst/>
            <a:rect r="r" b="b" t="t" l="l"/>
            <a:pathLst>
              <a:path h="3270467" w="2552479">
                <a:moveTo>
                  <a:pt x="0" y="3270467"/>
                </a:moveTo>
                <a:quadBezTo>
                  <a:pt x="1814617" y="-1644279"/>
                  <a:pt x="2552479" y="826686"/>
                </a:quadBezTo>
              </a:path>
            </a:pathLst>
          </a:custGeom>
          <a:ln cap="flat" w="28575">
            <a:solidFill>
              <a:srgbClr val="000000">
                <a:alpha val="19608"/>
              </a:srgbClr>
            </a:solidFill>
            <a:prstDash val="sysDash"/>
            <a:headEnd type="none" len="sm" w="sm"/>
            <a:tailEnd type="none" len="sm" w="sm"/>
          </a:ln>
        </p:spPr>
      </p:sp>
      <p:sp>
        <p:nvSpPr>
          <p:cNvPr name="TextBox 126" id="126"/>
          <p:cNvSpPr txBox="true"/>
          <p:nvPr/>
        </p:nvSpPr>
        <p:spPr>
          <a:xfrm rot="-5400000">
            <a:off x="-3673078" y="4501752"/>
            <a:ext cx="8933688" cy="882683"/>
          </a:xfrm>
          <a:prstGeom prst="rect">
            <a:avLst/>
          </a:prstGeom>
        </p:spPr>
        <p:txBody>
          <a:bodyPr anchor="t" rtlCol="false" tIns="0" lIns="0" bIns="0" rIns="0">
            <a:spAutoFit/>
          </a:bodyPr>
          <a:lstStyle/>
          <a:p>
            <a:pPr algn="r">
              <a:lnSpc>
                <a:spcPts val="7000"/>
              </a:lnSpc>
            </a:pPr>
            <a:r>
              <a:rPr lang="en-US" b="true" sz="5000">
                <a:solidFill>
                  <a:srgbClr val="001A73"/>
                </a:solidFill>
                <a:latin typeface="Arial Bold"/>
                <a:ea typeface="Arial Bold"/>
                <a:cs typeface="Arial Bold"/>
                <a:sym typeface="Arial Bold"/>
              </a:rPr>
              <a:t>TEMPS FORTS DE 2025</a:t>
            </a:r>
          </a:p>
        </p:txBody>
      </p:sp>
      <p:sp>
        <p:nvSpPr>
          <p:cNvPr name="TextBox 127" id="127"/>
          <p:cNvSpPr txBox="true"/>
          <p:nvPr/>
        </p:nvSpPr>
        <p:spPr>
          <a:xfrm rot="0">
            <a:off x="17145000" y="419100"/>
            <a:ext cx="190500" cy="282651"/>
          </a:xfrm>
          <a:prstGeom prst="rect">
            <a:avLst/>
          </a:prstGeom>
        </p:spPr>
        <p:txBody>
          <a:bodyPr anchor="t" rtlCol="false" tIns="0" lIns="0" bIns="0" rIns="0" wrap="none">
            <a:spAutoFit/>
          </a:bodyPr>
          <a:lstStyle/>
          <a:p>
            <a:pPr algn="ctr">
              <a:lnSpc>
                <a:spcPts val="2071"/>
              </a:lnSpc>
              <a:spcBef>
                <a:spcPct val="0"/>
              </a:spcBef>
            </a:pPr>
            <a:r>
              <a:rPr lang="en-US" sz="1479">
                <a:solidFill>
                  <a:srgbClr val="001A73"/>
                </a:solidFill>
                <a:latin typeface="Calibri (MS)"/>
                <a:ea typeface="Calibri (MS)"/>
                <a:cs typeface="Calibri (MS)"/>
                <a:sym typeface="Calibri (MS)"/>
              </a:rPr>
              <a:t>26</a:t>
            </a:r>
          </a:p>
        </p:txBody>
      </p:sp>
      <p:grpSp>
        <p:nvGrpSpPr>
          <p:cNvPr name="Group 128" id="128"/>
          <p:cNvGrpSpPr/>
          <p:nvPr/>
        </p:nvGrpSpPr>
        <p:grpSpPr>
          <a:xfrm rot="0">
            <a:off x="14711218" y="0"/>
            <a:ext cx="3576782" cy="3576782"/>
            <a:chOff x="0" y="0"/>
            <a:chExt cx="4769043" cy="4769043"/>
          </a:xfrm>
        </p:grpSpPr>
        <p:grpSp>
          <p:nvGrpSpPr>
            <p:cNvPr name="Group 129" id="129"/>
            <p:cNvGrpSpPr/>
            <p:nvPr/>
          </p:nvGrpSpPr>
          <p:grpSpPr>
            <a:xfrm rot="0">
              <a:off x="0" y="0"/>
              <a:ext cx="4769043" cy="4769043"/>
              <a:chOff x="0" y="0"/>
              <a:chExt cx="1616188" cy="1616188"/>
            </a:xfrm>
          </p:grpSpPr>
          <p:sp>
            <p:nvSpPr>
              <p:cNvPr name="Freeform 130" id="130"/>
              <p:cNvSpPr/>
              <p:nvPr/>
            </p:nvSpPr>
            <p:spPr>
              <a:xfrm flipH="false" flipV="false" rot="0">
                <a:off x="0" y="0"/>
                <a:ext cx="1616188" cy="1616188"/>
              </a:xfrm>
              <a:custGeom>
                <a:avLst/>
                <a:gdLst/>
                <a:ahLst/>
                <a:cxnLst/>
                <a:rect r="r" b="b" t="t" l="l"/>
                <a:pathLst>
                  <a:path h="1616188" w="1616188">
                    <a:moveTo>
                      <a:pt x="65024" y="0"/>
                    </a:moveTo>
                    <a:lnTo>
                      <a:pt x="1551164" y="0"/>
                    </a:lnTo>
                    <a:cubicBezTo>
                      <a:pt x="1587076" y="0"/>
                      <a:pt x="1616188" y="29112"/>
                      <a:pt x="1616188" y="65024"/>
                    </a:cubicBezTo>
                    <a:lnTo>
                      <a:pt x="1616188" y="1551164"/>
                    </a:lnTo>
                    <a:cubicBezTo>
                      <a:pt x="1616188" y="1568409"/>
                      <a:pt x="1609337" y="1584948"/>
                      <a:pt x="1597143" y="1597143"/>
                    </a:cubicBezTo>
                    <a:cubicBezTo>
                      <a:pt x="1584948" y="1609337"/>
                      <a:pt x="1568409" y="1616188"/>
                      <a:pt x="1551164" y="1616188"/>
                    </a:cubicBezTo>
                    <a:lnTo>
                      <a:pt x="65024" y="1616188"/>
                    </a:lnTo>
                    <a:cubicBezTo>
                      <a:pt x="47779" y="1616188"/>
                      <a:pt x="31239" y="1609337"/>
                      <a:pt x="19045" y="1597143"/>
                    </a:cubicBezTo>
                    <a:cubicBezTo>
                      <a:pt x="6851" y="1584948"/>
                      <a:pt x="0" y="1568409"/>
                      <a:pt x="0" y="1551164"/>
                    </a:cubicBezTo>
                    <a:lnTo>
                      <a:pt x="0" y="65024"/>
                    </a:lnTo>
                    <a:cubicBezTo>
                      <a:pt x="0" y="29112"/>
                      <a:pt x="29112" y="0"/>
                      <a:pt x="65024" y="0"/>
                    </a:cubicBezTo>
                    <a:close/>
                  </a:path>
                </a:pathLst>
              </a:custGeom>
              <a:solidFill>
                <a:srgbClr val="963CBD"/>
              </a:solidFill>
            </p:spPr>
          </p:sp>
          <p:sp>
            <p:nvSpPr>
              <p:cNvPr name="TextBox 131" id="131"/>
              <p:cNvSpPr txBox="true"/>
              <p:nvPr/>
            </p:nvSpPr>
            <p:spPr>
              <a:xfrm>
                <a:off x="0" y="-47625"/>
                <a:ext cx="1616188" cy="1663813"/>
              </a:xfrm>
              <a:prstGeom prst="rect">
                <a:avLst/>
              </a:prstGeom>
            </p:spPr>
            <p:txBody>
              <a:bodyPr anchor="ctr" rtlCol="false" tIns="34599" lIns="34599" bIns="34599" rIns="34599"/>
              <a:lstStyle/>
              <a:p>
                <a:pPr algn="ctr">
                  <a:lnSpc>
                    <a:spcPts val="2800"/>
                  </a:lnSpc>
                </a:pPr>
              </a:p>
            </p:txBody>
          </p:sp>
        </p:grpSp>
        <p:sp>
          <p:nvSpPr>
            <p:cNvPr name="Freeform 132" id="132"/>
            <p:cNvSpPr/>
            <p:nvPr/>
          </p:nvSpPr>
          <p:spPr>
            <a:xfrm flipH="false" flipV="false" rot="0">
              <a:off x="377764" y="618934"/>
              <a:ext cx="4013514" cy="4013514"/>
            </a:xfrm>
            <a:custGeom>
              <a:avLst/>
              <a:gdLst/>
              <a:ahLst/>
              <a:cxnLst/>
              <a:rect r="r" b="b" t="t" l="l"/>
              <a:pathLst>
                <a:path h="4013514" w="4013514">
                  <a:moveTo>
                    <a:pt x="0" y="0"/>
                  </a:moveTo>
                  <a:lnTo>
                    <a:pt x="4013514" y="0"/>
                  </a:lnTo>
                  <a:lnTo>
                    <a:pt x="4013514" y="4013514"/>
                  </a:lnTo>
                  <a:lnTo>
                    <a:pt x="0" y="4013514"/>
                  </a:lnTo>
                  <a:lnTo>
                    <a:pt x="0" y="0"/>
                  </a:lnTo>
                  <a:close/>
                </a:path>
              </a:pathLst>
            </a:custGeom>
            <a:blipFill>
              <a:blip r:embed="rId17"/>
              <a:stretch>
                <a:fillRect l="0" t="0" r="0" b="0"/>
              </a:stretch>
            </a:blipFill>
          </p:spPr>
        </p:sp>
        <p:sp>
          <p:nvSpPr>
            <p:cNvPr name="TextBox 133" id="133"/>
            <p:cNvSpPr txBox="true"/>
            <p:nvPr/>
          </p:nvSpPr>
          <p:spPr>
            <a:xfrm rot="0">
              <a:off x="538010" y="-66675"/>
              <a:ext cx="3693023" cy="754231"/>
            </a:xfrm>
            <a:prstGeom prst="rect">
              <a:avLst/>
            </a:prstGeom>
          </p:spPr>
          <p:txBody>
            <a:bodyPr anchor="t" rtlCol="false" tIns="0" lIns="0" bIns="0" rIns="0">
              <a:spAutoFit/>
            </a:bodyPr>
            <a:lstStyle/>
            <a:p>
              <a:pPr algn="ctr">
                <a:lnSpc>
                  <a:spcPts val="4806"/>
                </a:lnSpc>
                <a:spcBef>
                  <a:spcPct val="0"/>
                </a:spcBef>
              </a:pPr>
              <a:r>
                <a:rPr lang="en-US" b="true" sz="3433">
                  <a:solidFill>
                    <a:srgbClr val="FFFFFF"/>
                  </a:solidFill>
                  <a:latin typeface="Canva Sans Bold"/>
                  <a:ea typeface="Canva Sans Bold"/>
                  <a:cs typeface="Canva Sans Bold"/>
                  <a:sym typeface="Canva Sans Bold"/>
                </a:rPr>
                <a:t>1945 / 2025</a:t>
              </a:r>
            </a:p>
          </p:txBody>
        </p:sp>
      </p:grpSp>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5400000">
            <a:off x="-1576051" y="158005"/>
            <a:ext cx="12798869" cy="9970990"/>
            <a:chOff x="0" y="0"/>
            <a:chExt cx="660400" cy="514486"/>
          </a:xfrm>
        </p:grpSpPr>
        <p:sp>
          <p:nvSpPr>
            <p:cNvPr name="Freeform 3" id="3"/>
            <p:cNvSpPr/>
            <p:nvPr/>
          </p:nvSpPr>
          <p:spPr>
            <a:xfrm flipH="false" flipV="false" rot="0">
              <a:off x="0" y="0"/>
              <a:ext cx="660400" cy="514486"/>
            </a:xfrm>
            <a:custGeom>
              <a:avLst/>
              <a:gdLst/>
              <a:ahLst/>
              <a:cxnLst/>
              <a:rect r="r" b="b" t="t" l="l"/>
              <a:pathLst>
                <a:path h="514486"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1876"/>
                  </a:cubicBezTo>
                  <a:lnTo>
                    <a:pt x="660400" y="514486"/>
                  </a:lnTo>
                  <a:lnTo>
                    <a:pt x="0" y="514486"/>
                  </a:lnTo>
                  <a:lnTo>
                    <a:pt x="0" y="322019"/>
                  </a:lnTo>
                  <a:cubicBezTo>
                    <a:pt x="1782" y="185660"/>
                    <a:pt x="93019" y="64045"/>
                    <a:pt x="220252" y="19070"/>
                  </a:cubicBezTo>
                  <a:close/>
                </a:path>
              </a:pathLst>
            </a:custGeom>
            <a:ln w="66675" cap="sq">
              <a:solidFill>
                <a:srgbClr val="D60033"/>
              </a:solidFill>
              <a:prstDash val="solid"/>
              <a:miter/>
            </a:ln>
          </p:spPr>
        </p:sp>
        <p:sp>
          <p:nvSpPr>
            <p:cNvPr name="TextBox 4" id="4"/>
            <p:cNvSpPr txBox="true"/>
            <p:nvPr/>
          </p:nvSpPr>
          <p:spPr>
            <a:xfrm>
              <a:off x="0" y="88900"/>
              <a:ext cx="660400" cy="425586"/>
            </a:xfrm>
            <a:prstGeom prst="rect">
              <a:avLst/>
            </a:prstGeom>
          </p:spPr>
          <p:txBody>
            <a:bodyPr anchor="ctr" rtlCol="false" tIns="50800" lIns="50800" bIns="50800" rIns="50800"/>
            <a:lstStyle/>
            <a:p>
              <a:pPr algn="ctr">
                <a:lnSpc>
                  <a:spcPts val="2940"/>
                </a:lnSpc>
              </a:pPr>
            </a:p>
          </p:txBody>
        </p:sp>
      </p:grpSp>
      <p:sp>
        <p:nvSpPr>
          <p:cNvPr name="Freeform 5" id="5"/>
          <p:cNvSpPr/>
          <p:nvPr/>
        </p:nvSpPr>
        <p:spPr>
          <a:xfrm flipH="false" flipV="false" rot="0">
            <a:off x="16231227" y="8536063"/>
            <a:ext cx="1905000" cy="1520536"/>
          </a:xfrm>
          <a:custGeom>
            <a:avLst/>
            <a:gdLst/>
            <a:ahLst/>
            <a:cxnLst/>
            <a:rect r="r" b="b" t="t" l="l"/>
            <a:pathLst>
              <a:path h="1520536" w="1905000">
                <a:moveTo>
                  <a:pt x="0" y="0"/>
                </a:moveTo>
                <a:lnTo>
                  <a:pt x="1905000" y="0"/>
                </a:lnTo>
                <a:lnTo>
                  <a:pt x="1905000" y="1520537"/>
                </a:lnTo>
                <a:lnTo>
                  <a:pt x="0" y="152053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0" y="-932573"/>
            <a:ext cx="11430000" cy="13048219"/>
          </a:xfrm>
          <a:custGeom>
            <a:avLst/>
            <a:gdLst/>
            <a:ahLst/>
            <a:cxnLst/>
            <a:rect r="r" b="b" t="t" l="l"/>
            <a:pathLst>
              <a:path h="13048219" w="11430000">
                <a:moveTo>
                  <a:pt x="0" y="0"/>
                </a:moveTo>
                <a:lnTo>
                  <a:pt x="11430000" y="0"/>
                </a:lnTo>
                <a:lnTo>
                  <a:pt x="11430000" y="13048219"/>
                </a:lnTo>
                <a:lnTo>
                  <a:pt x="0" y="13048219"/>
                </a:lnTo>
                <a:lnTo>
                  <a:pt x="0" y="0"/>
                </a:lnTo>
                <a:close/>
              </a:path>
            </a:pathLst>
          </a:custGeom>
          <a:blipFill>
            <a:blip r:embed="rId4">
              <a:alphaModFix amt="39000"/>
              <a:extLst>
                <a:ext uri="{96DAC541-7B7A-43D3-8B79-37D633B846F1}">
                  <asvg:svgBlip xmlns:asvg="http://schemas.microsoft.com/office/drawing/2016/SVG/main" r:embed="rId5"/>
                </a:ext>
              </a:extLst>
            </a:blip>
            <a:stretch>
              <a:fillRect l="-34915" t="-29025" r="-36802" b="-25037"/>
            </a:stretch>
          </a:blipFill>
        </p:spPr>
      </p:sp>
      <p:sp>
        <p:nvSpPr>
          <p:cNvPr name="TextBox 7" id="7"/>
          <p:cNvSpPr txBox="true"/>
          <p:nvPr/>
        </p:nvSpPr>
        <p:spPr>
          <a:xfrm rot="-5400000">
            <a:off x="-2927988" y="3756662"/>
            <a:ext cx="9215225" cy="2654399"/>
          </a:xfrm>
          <a:prstGeom prst="rect">
            <a:avLst/>
          </a:prstGeom>
        </p:spPr>
        <p:txBody>
          <a:bodyPr anchor="t" rtlCol="false" tIns="0" lIns="0" bIns="0" rIns="0">
            <a:spAutoFit/>
          </a:bodyPr>
          <a:lstStyle/>
          <a:p>
            <a:pPr algn="r">
              <a:lnSpc>
                <a:spcPts val="7000"/>
              </a:lnSpc>
            </a:pPr>
            <a:r>
              <a:rPr lang="en-US" b="true" sz="5000" spc="380">
                <a:solidFill>
                  <a:srgbClr val="001A73"/>
                </a:solidFill>
                <a:latin typeface="Arial Bold"/>
                <a:ea typeface="Arial Bold"/>
                <a:cs typeface="Arial Bold"/>
                <a:sym typeface="Arial Bold"/>
              </a:rPr>
              <a:t>SERVICES AUX FAMILLES ET AUX PERSONNES VULNÉRABLES</a:t>
            </a:r>
          </a:p>
        </p:txBody>
      </p:sp>
      <p:grpSp>
        <p:nvGrpSpPr>
          <p:cNvPr name="Group 8" id="8"/>
          <p:cNvGrpSpPr/>
          <p:nvPr/>
        </p:nvGrpSpPr>
        <p:grpSpPr>
          <a:xfrm rot="0">
            <a:off x="8505915" y="2399958"/>
            <a:ext cx="1536197" cy="1536197"/>
            <a:chOff x="0" y="0"/>
            <a:chExt cx="812800" cy="812800"/>
          </a:xfrm>
        </p:grpSpPr>
        <p:sp>
          <p:nvSpPr>
            <p:cNvPr name="Freeform 9" id="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6"/>
              <a:stretch>
                <a:fillRect l="-40658" t="-30287" r="-46326" b="-17331"/>
              </a:stretch>
            </a:blipFill>
            <a:ln w="38100" cap="sq">
              <a:solidFill>
                <a:srgbClr val="FE4229"/>
              </a:solidFill>
              <a:prstDash val="solid"/>
              <a:miter/>
            </a:ln>
          </p:spPr>
        </p:sp>
      </p:grpSp>
      <p:grpSp>
        <p:nvGrpSpPr>
          <p:cNvPr name="Group 10" id="10"/>
          <p:cNvGrpSpPr/>
          <p:nvPr/>
        </p:nvGrpSpPr>
        <p:grpSpPr>
          <a:xfrm rot="0">
            <a:off x="7359760" y="8562339"/>
            <a:ext cx="1536197" cy="1536197"/>
            <a:chOff x="0" y="0"/>
            <a:chExt cx="812800" cy="812800"/>
          </a:xfrm>
        </p:grpSpPr>
        <p:sp>
          <p:nvSpPr>
            <p:cNvPr name="Freeform 11" id="1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7"/>
              <a:stretch>
                <a:fillRect l="-26698" t="-14589" r="-32560" b="-11141"/>
              </a:stretch>
            </a:blipFill>
            <a:ln w="38100" cap="sq">
              <a:solidFill>
                <a:srgbClr val="33D4FF"/>
              </a:solidFill>
              <a:prstDash val="solid"/>
              <a:miter/>
            </a:ln>
          </p:spPr>
        </p:sp>
      </p:grpSp>
      <p:grpSp>
        <p:nvGrpSpPr>
          <p:cNvPr name="Group 12" id="12"/>
          <p:cNvGrpSpPr/>
          <p:nvPr/>
        </p:nvGrpSpPr>
        <p:grpSpPr>
          <a:xfrm rot="0">
            <a:off x="9040781" y="4454085"/>
            <a:ext cx="1536197" cy="1536197"/>
            <a:chOff x="0" y="0"/>
            <a:chExt cx="812800" cy="812800"/>
          </a:xfrm>
        </p:grpSpPr>
        <p:sp>
          <p:nvSpPr>
            <p:cNvPr name="Freeform 13" id="1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8"/>
              <a:stretch>
                <a:fillRect l="-26814" t="-13003" r="-30766" b="-11485"/>
              </a:stretch>
            </a:blipFill>
            <a:ln w="38100" cap="sq">
              <a:solidFill>
                <a:srgbClr val="D60033"/>
              </a:solidFill>
              <a:prstDash val="solid"/>
              <a:miter/>
            </a:ln>
          </p:spPr>
        </p:sp>
      </p:grpSp>
      <p:grpSp>
        <p:nvGrpSpPr>
          <p:cNvPr name="Group 14" id="14"/>
          <p:cNvGrpSpPr/>
          <p:nvPr/>
        </p:nvGrpSpPr>
        <p:grpSpPr>
          <a:xfrm rot="0">
            <a:off x="8691355" y="6504632"/>
            <a:ext cx="1536197" cy="1536197"/>
            <a:chOff x="0" y="0"/>
            <a:chExt cx="812800" cy="812800"/>
          </a:xfrm>
        </p:grpSpPr>
        <p:sp>
          <p:nvSpPr>
            <p:cNvPr name="Freeform 15" id="1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9"/>
              <a:stretch>
                <a:fillRect l="-64888" t="-43935" r="-64888" b="-37467"/>
              </a:stretch>
            </a:blipFill>
            <a:ln w="38100" cap="sq">
              <a:solidFill>
                <a:srgbClr val="E1000F"/>
              </a:solidFill>
              <a:prstDash val="solid"/>
              <a:miter/>
            </a:ln>
          </p:spPr>
        </p:sp>
      </p:grpSp>
      <p:grpSp>
        <p:nvGrpSpPr>
          <p:cNvPr name="Group 16" id="16"/>
          <p:cNvGrpSpPr/>
          <p:nvPr/>
        </p:nvGrpSpPr>
        <p:grpSpPr>
          <a:xfrm rot="0">
            <a:off x="7607803" y="345830"/>
            <a:ext cx="1536197" cy="1536197"/>
            <a:chOff x="0" y="0"/>
            <a:chExt cx="812800" cy="812800"/>
          </a:xfrm>
        </p:grpSpPr>
        <p:sp>
          <p:nvSpPr>
            <p:cNvPr name="Freeform 17" id="1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0"/>
              <a:stretch>
                <a:fillRect l="0" t="0" r="0" b="0"/>
              </a:stretch>
            </a:blipFill>
            <a:ln w="38100" cap="sq">
              <a:solidFill>
                <a:srgbClr val="FE4229"/>
              </a:solidFill>
              <a:prstDash val="solid"/>
              <a:miter/>
            </a:ln>
          </p:spPr>
        </p:sp>
      </p:grpSp>
      <p:sp>
        <p:nvSpPr>
          <p:cNvPr name="TextBox 18" id="18"/>
          <p:cNvSpPr txBox="true"/>
          <p:nvPr/>
        </p:nvSpPr>
        <p:spPr>
          <a:xfrm rot="0">
            <a:off x="9274013" y="727075"/>
            <a:ext cx="5902639" cy="561975"/>
          </a:xfrm>
          <a:prstGeom prst="rect">
            <a:avLst/>
          </a:prstGeom>
        </p:spPr>
        <p:txBody>
          <a:bodyPr anchor="t" rtlCol="false" tIns="0" lIns="0" bIns="0" rIns="0">
            <a:spAutoFit/>
          </a:bodyPr>
          <a:lstStyle/>
          <a:p>
            <a:pPr algn="l">
              <a:lnSpc>
                <a:spcPts val="4199"/>
              </a:lnSpc>
              <a:spcBef>
                <a:spcPct val="0"/>
              </a:spcBef>
            </a:pPr>
            <a:r>
              <a:rPr lang="en-US" b="true" sz="2999">
                <a:solidFill>
                  <a:srgbClr val="001A73"/>
                </a:solidFill>
                <a:latin typeface="Calibri (MS) Bold"/>
                <a:ea typeface="Calibri (MS) Bold"/>
                <a:cs typeface="Calibri (MS) Bold"/>
                <a:sym typeface="Calibri (MS) Bold"/>
              </a:rPr>
              <a:t>Médaille de l’Enfance et des Familles</a:t>
            </a:r>
          </a:p>
        </p:txBody>
      </p:sp>
      <p:sp>
        <p:nvSpPr>
          <p:cNvPr name="TextBox 19" id="19"/>
          <p:cNvSpPr txBox="true"/>
          <p:nvPr/>
        </p:nvSpPr>
        <p:spPr>
          <a:xfrm rot="0">
            <a:off x="10402537" y="6971105"/>
            <a:ext cx="5248889" cy="561975"/>
          </a:xfrm>
          <a:prstGeom prst="rect">
            <a:avLst/>
          </a:prstGeom>
        </p:spPr>
        <p:txBody>
          <a:bodyPr anchor="t" rtlCol="false" tIns="0" lIns="0" bIns="0" rIns="0">
            <a:spAutoFit/>
          </a:bodyPr>
          <a:lstStyle/>
          <a:p>
            <a:pPr algn="l">
              <a:lnSpc>
                <a:spcPts val="4199"/>
              </a:lnSpc>
              <a:spcBef>
                <a:spcPct val="0"/>
              </a:spcBef>
            </a:pPr>
            <a:r>
              <a:rPr lang="en-US" b="true" sz="2999">
                <a:solidFill>
                  <a:srgbClr val="001A73"/>
                </a:solidFill>
                <a:latin typeface="Calibri (MS) Bold"/>
                <a:ea typeface="Calibri (MS) Bold"/>
                <a:cs typeface="Calibri (MS) Bold"/>
                <a:sym typeface="Calibri (MS) Bold"/>
              </a:rPr>
              <a:t>Service Lire Ensemble</a:t>
            </a:r>
          </a:p>
        </p:txBody>
      </p:sp>
      <p:sp>
        <p:nvSpPr>
          <p:cNvPr name="TextBox 20" id="20"/>
          <p:cNvSpPr txBox="true"/>
          <p:nvPr/>
        </p:nvSpPr>
        <p:spPr>
          <a:xfrm rot="0">
            <a:off x="10227552" y="2802509"/>
            <a:ext cx="5248889" cy="561975"/>
          </a:xfrm>
          <a:prstGeom prst="rect">
            <a:avLst/>
          </a:prstGeom>
        </p:spPr>
        <p:txBody>
          <a:bodyPr anchor="t" rtlCol="false" tIns="0" lIns="0" bIns="0" rIns="0">
            <a:spAutoFit/>
          </a:bodyPr>
          <a:lstStyle/>
          <a:p>
            <a:pPr algn="l">
              <a:lnSpc>
                <a:spcPts val="4199"/>
              </a:lnSpc>
              <a:spcBef>
                <a:spcPct val="0"/>
              </a:spcBef>
            </a:pPr>
            <a:r>
              <a:rPr lang="en-US" b="true" sz="2999">
                <a:solidFill>
                  <a:srgbClr val="001A73"/>
                </a:solidFill>
                <a:latin typeface="Calibri (MS) Bold"/>
                <a:ea typeface="Calibri (MS) Bold"/>
                <a:cs typeface="Calibri (MS) Bold"/>
                <a:sym typeface="Calibri (MS) Bold"/>
              </a:rPr>
              <a:t>Service Conseiller Numérique</a:t>
            </a:r>
          </a:p>
        </p:txBody>
      </p:sp>
      <p:sp>
        <p:nvSpPr>
          <p:cNvPr name="TextBox 21" id="21"/>
          <p:cNvSpPr txBox="true"/>
          <p:nvPr/>
        </p:nvSpPr>
        <p:spPr>
          <a:xfrm rot="0">
            <a:off x="10735670" y="4877944"/>
            <a:ext cx="3723066" cy="561975"/>
          </a:xfrm>
          <a:prstGeom prst="rect">
            <a:avLst/>
          </a:prstGeom>
        </p:spPr>
        <p:txBody>
          <a:bodyPr anchor="t" rtlCol="false" tIns="0" lIns="0" bIns="0" rIns="0">
            <a:spAutoFit/>
          </a:bodyPr>
          <a:lstStyle/>
          <a:p>
            <a:pPr algn="l">
              <a:lnSpc>
                <a:spcPts val="4199"/>
              </a:lnSpc>
              <a:spcBef>
                <a:spcPct val="0"/>
              </a:spcBef>
            </a:pPr>
            <a:r>
              <a:rPr lang="en-US" b="true" sz="2999">
                <a:solidFill>
                  <a:srgbClr val="001A73"/>
                </a:solidFill>
                <a:latin typeface="Calibri (MS) Bold"/>
                <a:ea typeface="Calibri (MS) Bold"/>
                <a:cs typeface="Calibri (MS) Bold"/>
                <a:sym typeface="Calibri (MS) Bold"/>
              </a:rPr>
              <a:t>Service Jeunes Aidants</a:t>
            </a:r>
          </a:p>
        </p:txBody>
      </p:sp>
      <p:sp>
        <p:nvSpPr>
          <p:cNvPr name="TextBox 22" id="22"/>
          <p:cNvSpPr txBox="true"/>
          <p:nvPr/>
        </p:nvSpPr>
        <p:spPr>
          <a:xfrm rot="0">
            <a:off x="9459454" y="8958194"/>
            <a:ext cx="7052596" cy="561975"/>
          </a:xfrm>
          <a:prstGeom prst="rect">
            <a:avLst/>
          </a:prstGeom>
        </p:spPr>
        <p:txBody>
          <a:bodyPr anchor="t" rtlCol="false" tIns="0" lIns="0" bIns="0" rIns="0">
            <a:spAutoFit/>
          </a:bodyPr>
          <a:lstStyle/>
          <a:p>
            <a:pPr algn="l">
              <a:lnSpc>
                <a:spcPts val="4199"/>
              </a:lnSpc>
              <a:spcBef>
                <a:spcPct val="0"/>
              </a:spcBef>
            </a:pPr>
            <a:r>
              <a:rPr lang="en-US" b="true" sz="2999">
                <a:solidFill>
                  <a:srgbClr val="001A73"/>
                </a:solidFill>
                <a:latin typeface="Calibri (MS) Bold"/>
                <a:ea typeface="Calibri (MS) Bold"/>
                <a:cs typeface="Calibri (MS) Bold"/>
                <a:sym typeface="Calibri (MS) Bold"/>
              </a:rPr>
              <a:t>Service Soutien à la Parentalité Numérique</a:t>
            </a:r>
          </a:p>
        </p:txBody>
      </p:sp>
      <p:sp>
        <p:nvSpPr>
          <p:cNvPr name="TextBox 23" id="23"/>
          <p:cNvSpPr txBox="true"/>
          <p:nvPr/>
        </p:nvSpPr>
        <p:spPr>
          <a:xfrm rot="0">
            <a:off x="17145000" y="419100"/>
            <a:ext cx="190500" cy="282651"/>
          </a:xfrm>
          <a:prstGeom prst="rect">
            <a:avLst/>
          </a:prstGeom>
        </p:spPr>
        <p:txBody>
          <a:bodyPr anchor="t" rtlCol="false" tIns="0" lIns="0" bIns="0" rIns="0" wrap="none">
            <a:spAutoFit/>
          </a:bodyPr>
          <a:lstStyle/>
          <a:p>
            <a:pPr algn="ctr">
              <a:lnSpc>
                <a:spcPts val="2071"/>
              </a:lnSpc>
              <a:spcBef>
                <a:spcPct val="0"/>
              </a:spcBef>
            </a:pPr>
            <a:r>
              <a:rPr lang="en-US" sz="1479">
                <a:solidFill>
                  <a:srgbClr val="001A73"/>
                </a:solidFill>
                <a:latin typeface="Calibri (MS)"/>
                <a:ea typeface="Calibri (MS)"/>
                <a:cs typeface="Calibri (MS)"/>
                <a:sym typeface="Calibri (MS)"/>
              </a:rPr>
              <a:t>27</a:t>
            </a:r>
          </a:p>
        </p:txBody>
      </p:sp>
    </p:spTree>
  </p:cSld>
  <p:clrMapOvr>
    <a:masterClrMapping/>
  </p:clrMapOvr>
</p:sld>
</file>

<file path=ppt/slides/slide2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382500" y="-2381250"/>
            <a:ext cx="8572500" cy="8780028"/>
          </a:xfrm>
          <a:custGeom>
            <a:avLst/>
            <a:gdLst/>
            <a:ahLst/>
            <a:cxnLst/>
            <a:rect r="r" b="b" t="t" l="l"/>
            <a:pathLst>
              <a:path h="8780028" w="8572500">
                <a:moveTo>
                  <a:pt x="0" y="0"/>
                </a:moveTo>
                <a:lnTo>
                  <a:pt x="8572500" y="0"/>
                </a:lnTo>
                <a:lnTo>
                  <a:pt x="8572500" y="8780028"/>
                </a:lnTo>
                <a:lnTo>
                  <a:pt x="0" y="8780028"/>
                </a:lnTo>
                <a:lnTo>
                  <a:pt x="0" y="0"/>
                </a:lnTo>
                <a:close/>
              </a:path>
            </a:pathLst>
          </a:custGeom>
          <a:blipFill>
            <a:blip r:embed="rId2">
              <a:alphaModFix amt="30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6231227" y="8536063"/>
            <a:ext cx="1905000" cy="1520536"/>
          </a:xfrm>
          <a:custGeom>
            <a:avLst/>
            <a:gdLst/>
            <a:ahLst/>
            <a:cxnLst/>
            <a:rect r="r" b="b" t="t" l="l"/>
            <a:pathLst>
              <a:path h="1520536" w="1905000">
                <a:moveTo>
                  <a:pt x="0" y="0"/>
                </a:moveTo>
                <a:lnTo>
                  <a:pt x="1905000" y="0"/>
                </a:lnTo>
                <a:lnTo>
                  <a:pt x="1905000" y="1520537"/>
                </a:lnTo>
                <a:lnTo>
                  <a:pt x="0" y="152053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5400000">
            <a:off x="-8603822" y="158005"/>
            <a:ext cx="12798869" cy="9970990"/>
            <a:chOff x="0" y="0"/>
            <a:chExt cx="660400" cy="514486"/>
          </a:xfrm>
        </p:grpSpPr>
        <p:sp>
          <p:nvSpPr>
            <p:cNvPr name="Freeform 5" id="5"/>
            <p:cNvSpPr/>
            <p:nvPr/>
          </p:nvSpPr>
          <p:spPr>
            <a:xfrm flipH="false" flipV="false" rot="0">
              <a:off x="0" y="0"/>
              <a:ext cx="660400" cy="514486"/>
            </a:xfrm>
            <a:custGeom>
              <a:avLst/>
              <a:gdLst/>
              <a:ahLst/>
              <a:cxnLst/>
              <a:rect r="r" b="b" t="t" l="l"/>
              <a:pathLst>
                <a:path h="514486"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1876"/>
                  </a:cubicBezTo>
                  <a:lnTo>
                    <a:pt x="660400" y="514486"/>
                  </a:lnTo>
                  <a:lnTo>
                    <a:pt x="0" y="514486"/>
                  </a:lnTo>
                  <a:lnTo>
                    <a:pt x="0" y="322019"/>
                  </a:lnTo>
                  <a:cubicBezTo>
                    <a:pt x="1782" y="185660"/>
                    <a:pt x="93019" y="64045"/>
                    <a:pt x="220252" y="19070"/>
                  </a:cubicBezTo>
                  <a:close/>
                </a:path>
              </a:pathLst>
            </a:custGeom>
            <a:ln w="66675" cap="sq">
              <a:solidFill>
                <a:srgbClr val="FE4229"/>
              </a:solidFill>
              <a:prstDash val="solid"/>
              <a:miter/>
            </a:ln>
          </p:spPr>
        </p:sp>
        <p:sp>
          <p:nvSpPr>
            <p:cNvPr name="TextBox 6" id="6"/>
            <p:cNvSpPr txBox="true"/>
            <p:nvPr/>
          </p:nvSpPr>
          <p:spPr>
            <a:xfrm>
              <a:off x="0" y="88900"/>
              <a:ext cx="660400" cy="425586"/>
            </a:xfrm>
            <a:prstGeom prst="rect">
              <a:avLst/>
            </a:prstGeom>
          </p:spPr>
          <p:txBody>
            <a:bodyPr anchor="ctr" rtlCol="false" tIns="50800" lIns="50800" bIns="50800" rIns="50800"/>
            <a:lstStyle/>
            <a:p>
              <a:pPr algn="ctr">
                <a:lnSpc>
                  <a:spcPts val="2940"/>
                </a:lnSpc>
              </a:pPr>
            </a:p>
          </p:txBody>
        </p:sp>
      </p:grpSp>
      <p:grpSp>
        <p:nvGrpSpPr>
          <p:cNvPr name="Group 7" id="7"/>
          <p:cNvGrpSpPr/>
          <p:nvPr/>
        </p:nvGrpSpPr>
        <p:grpSpPr>
          <a:xfrm rot="0">
            <a:off x="257602" y="260602"/>
            <a:ext cx="1536197" cy="1536197"/>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6"/>
              <a:stretch>
                <a:fillRect l="0" t="0" r="0" b="0"/>
              </a:stretch>
            </a:blipFill>
            <a:ln w="38100" cap="sq">
              <a:solidFill>
                <a:srgbClr val="FE4229"/>
              </a:solidFill>
              <a:prstDash val="solid"/>
              <a:miter/>
            </a:ln>
          </p:spPr>
        </p:sp>
      </p:grpSp>
      <p:sp>
        <p:nvSpPr>
          <p:cNvPr name="Freeform 9" id="9"/>
          <p:cNvSpPr/>
          <p:nvPr/>
        </p:nvSpPr>
        <p:spPr>
          <a:xfrm flipH="false" flipV="false" rot="0">
            <a:off x="1793799" y="8417202"/>
            <a:ext cx="1278681" cy="1307480"/>
          </a:xfrm>
          <a:custGeom>
            <a:avLst/>
            <a:gdLst/>
            <a:ahLst/>
            <a:cxnLst/>
            <a:rect r="r" b="b" t="t" l="l"/>
            <a:pathLst>
              <a:path h="1307480" w="1278681">
                <a:moveTo>
                  <a:pt x="0" y="0"/>
                </a:moveTo>
                <a:lnTo>
                  <a:pt x="1278680" y="0"/>
                </a:lnTo>
                <a:lnTo>
                  <a:pt x="1278680" y="1307480"/>
                </a:lnTo>
                <a:lnTo>
                  <a:pt x="0" y="1307480"/>
                </a:lnTo>
                <a:lnTo>
                  <a:pt x="0" y="0"/>
                </a:lnTo>
                <a:close/>
              </a:path>
            </a:pathLst>
          </a:custGeom>
          <a:blipFill>
            <a:blip r:embed="rId7"/>
            <a:stretch>
              <a:fillRect l="0" t="0" r="0" b="0"/>
            </a:stretch>
          </a:blipFill>
        </p:spPr>
      </p:sp>
      <p:sp>
        <p:nvSpPr>
          <p:cNvPr name="TextBox 10" id="10"/>
          <p:cNvSpPr txBox="true"/>
          <p:nvPr/>
        </p:nvSpPr>
        <p:spPr>
          <a:xfrm rot="0">
            <a:off x="2974993" y="1701548"/>
            <a:ext cx="11622410" cy="3536950"/>
          </a:xfrm>
          <a:prstGeom prst="rect">
            <a:avLst/>
          </a:prstGeom>
        </p:spPr>
        <p:txBody>
          <a:bodyPr anchor="t" rtlCol="false" tIns="0" lIns="0" bIns="0" rIns="0">
            <a:spAutoFit/>
          </a:bodyPr>
          <a:lstStyle/>
          <a:p>
            <a:pPr algn="just">
              <a:lnSpc>
                <a:spcPts val="3499"/>
              </a:lnSpc>
            </a:pPr>
            <a:r>
              <a:rPr lang="en-US" sz="2499">
                <a:solidFill>
                  <a:srgbClr val="001A73"/>
                </a:solidFill>
                <a:latin typeface="Calibri (MS)"/>
                <a:ea typeface="Calibri (MS)"/>
                <a:cs typeface="Calibri (MS)"/>
                <a:sym typeface="Calibri (MS)"/>
              </a:rPr>
              <a:t>Créée en 1920 (ancienne « médaille de la famille »), la médaille de l’enfance et des familles est une distinction honorifique définie par le Code de l’action sociale et des familles. Son nom et ses conditions d’attribution ont été réformés en 2013 puis en 2022 par décret </a:t>
            </a:r>
            <a:r>
              <a:rPr lang="en-US" sz="2499" u="sng">
                <a:solidFill>
                  <a:srgbClr val="001A73"/>
                </a:solidFill>
                <a:latin typeface="Calibri (MS)"/>
                <a:ea typeface="Calibri (MS)"/>
                <a:cs typeface="Calibri (MS)"/>
                <a:sym typeface="Calibri (MS)"/>
                <a:hlinkClick r:id="rId8" tooltip="https://www.legifrance.gouv.fr/jorf/id/JORFARTI000045189577"/>
              </a:rPr>
              <a:t>décret</a:t>
            </a:r>
            <a:r>
              <a:rPr lang="en-US" sz="2499">
                <a:solidFill>
                  <a:srgbClr val="001A73"/>
                </a:solidFill>
                <a:latin typeface="Calibri (MS)"/>
                <a:ea typeface="Calibri (MS)"/>
                <a:cs typeface="Calibri (MS)"/>
                <a:sym typeface="Calibri (MS)"/>
              </a:rPr>
              <a:t>.</a:t>
            </a:r>
          </a:p>
          <a:p>
            <a:pPr algn="just">
              <a:lnSpc>
                <a:spcPts val="3499"/>
              </a:lnSpc>
            </a:pPr>
          </a:p>
          <a:p>
            <a:pPr algn="just">
              <a:lnSpc>
                <a:spcPts val="3499"/>
              </a:lnSpc>
            </a:pPr>
            <a:r>
              <a:rPr lang="en-US" sz="2499">
                <a:solidFill>
                  <a:srgbClr val="001A73"/>
                </a:solidFill>
                <a:latin typeface="Calibri (MS)"/>
                <a:ea typeface="Calibri (MS)"/>
                <a:cs typeface="Calibri (MS)"/>
                <a:sym typeface="Calibri (MS)"/>
              </a:rPr>
              <a:t>Elle vise à rendre hommage aux personnes qui ont élevé des enfants avec une attention et un effort constants. Elle peut également reconnaître l’action de bénévoles ou de professionnels dédiés à l’enfance et aux familles.</a:t>
            </a:r>
          </a:p>
        </p:txBody>
      </p:sp>
      <p:sp>
        <p:nvSpPr>
          <p:cNvPr name="TextBox 11" id="11"/>
          <p:cNvSpPr txBox="true"/>
          <p:nvPr/>
        </p:nvSpPr>
        <p:spPr>
          <a:xfrm rot="0">
            <a:off x="1923812" y="613271"/>
            <a:ext cx="7874002" cy="673100"/>
          </a:xfrm>
          <a:prstGeom prst="rect">
            <a:avLst/>
          </a:prstGeom>
        </p:spPr>
        <p:txBody>
          <a:bodyPr anchor="t" rtlCol="false" tIns="0" lIns="0" bIns="0" rIns="0">
            <a:spAutoFit/>
          </a:bodyPr>
          <a:lstStyle/>
          <a:p>
            <a:pPr algn="l">
              <a:lnSpc>
                <a:spcPts val="4900"/>
              </a:lnSpc>
              <a:spcBef>
                <a:spcPct val="0"/>
              </a:spcBef>
            </a:pPr>
            <a:r>
              <a:rPr lang="en-US" b="true" sz="3500">
                <a:solidFill>
                  <a:srgbClr val="001A73"/>
                </a:solidFill>
                <a:latin typeface="Calibri (MS) Bold"/>
                <a:ea typeface="Calibri (MS) Bold"/>
                <a:cs typeface="Calibri (MS) Bold"/>
                <a:sym typeface="Calibri (MS) Bold"/>
              </a:rPr>
              <a:t>Médaille de l’Enfance et des Familles</a:t>
            </a:r>
          </a:p>
        </p:txBody>
      </p:sp>
      <p:sp>
        <p:nvSpPr>
          <p:cNvPr name="TextBox 12" id="12"/>
          <p:cNvSpPr txBox="true"/>
          <p:nvPr/>
        </p:nvSpPr>
        <p:spPr>
          <a:xfrm rot="0">
            <a:off x="4572000" y="5464049"/>
            <a:ext cx="12763500" cy="3099263"/>
          </a:xfrm>
          <a:prstGeom prst="rect">
            <a:avLst/>
          </a:prstGeom>
        </p:spPr>
        <p:txBody>
          <a:bodyPr anchor="t" rtlCol="false" tIns="0" lIns="0" bIns="0" rIns="0">
            <a:spAutoFit/>
          </a:bodyPr>
          <a:lstStyle/>
          <a:p>
            <a:pPr algn="just">
              <a:lnSpc>
                <a:spcPts val="3499"/>
              </a:lnSpc>
              <a:spcBef>
                <a:spcPct val="0"/>
              </a:spcBef>
            </a:pPr>
            <a:r>
              <a:rPr lang="en-US" b="true" sz="2499">
                <a:solidFill>
                  <a:srgbClr val="001A73"/>
                </a:solidFill>
                <a:latin typeface="Calibri (MS) Bold"/>
                <a:ea typeface="Calibri (MS) Bold"/>
                <a:cs typeface="Calibri (MS) Bold"/>
                <a:sym typeface="Calibri (MS) Bold"/>
              </a:rPr>
              <a:t>Quel est le rôle de l’Udaf ?</a:t>
            </a:r>
          </a:p>
          <a:p>
            <a:pPr algn="just">
              <a:lnSpc>
                <a:spcPts val="3499"/>
              </a:lnSpc>
              <a:spcBef>
                <a:spcPct val="0"/>
              </a:spcBef>
            </a:pPr>
            <a:r>
              <a:rPr lang="en-US" sz="2499">
                <a:solidFill>
                  <a:srgbClr val="001A73"/>
                </a:solidFill>
                <a:latin typeface="Calibri (MS)"/>
                <a:ea typeface="Calibri (MS)"/>
                <a:cs typeface="Calibri (MS)"/>
                <a:sym typeface="Calibri (MS)"/>
              </a:rPr>
              <a:t>Selon l’organisation retenue dans le département, l’Udaf peut être mobilisée par les services de l’État pour :</a:t>
            </a:r>
          </a:p>
          <a:p>
            <a:pPr algn="l" marL="539749" indent="-269875" lvl="1">
              <a:lnSpc>
                <a:spcPts val="3499"/>
              </a:lnSpc>
              <a:buFont typeface="Arial"/>
              <a:buChar char="•"/>
            </a:pPr>
            <a:r>
              <a:rPr lang="en-US" sz="2499">
                <a:solidFill>
                  <a:srgbClr val="001A73"/>
                </a:solidFill>
                <a:latin typeface="Calibri (MS)"/>
                <a:ea typeface="Calibri (MS)"/>
                <a:cs typeface="Calibri (MS)"/>
                <a:sym typeface="Calibri (MS)"/>
              </a:rPr>
              <a:t>Contribuer à l’instruction des dossiers et éventuellement mener des enquêtes dans ce cadre,</a:t>
            </a:r>
          </a:p>
          <a:p>
            <a:pPr algn="l" marL="539749" indent="-269875" lvl="1">
              <a:lnSpc>
                <a:spcPts val="3499"/>
              </a:lnSpc>
              <a:buFont typeface="Arial"/>
              <a:buChar char="•"/>
            </a:pPr>
            <a:r>
              <a:rPr lang="en-US" sz="2499">
                <a:solidFill>
                  <a:srgbClr val="001A73"/>
                </a:solidFill>
                <a:latin typeface="Calibri (MS)"/>
                <a:ea typeface="Calibri (MS)"/>
                <a:cs typeface="Calibri (MS)"/>
                <a:sym typeface="Calibri (MS)"/>
              </a:rPr>
              <a:t>Émettre un avis motivé à la demande du préfet ou ministère (obligatoire dans les cas généraux et facultatif pour les cas dérogatoires),</a:t>
            </a:r>
          </a:p>
          <a:p>
            <a:pPr algn="l" marL="539749" indent="-269875" lvl="1">
              <a:lnSpc>
                <a:spcPts val="3499"/>
              </a:lnSpc>
              <a:buFont typeface="Arial"/>
              <a:buChar char="•"/>
            </a:pPr>
            <a:r>
              <a:rPr lang="en-US" sz="2499">
                <a:solidFill>
                  <a:srgbClr val="001A73"/>
                </a:solidFill>
                <a:latin typeface="Calibri (MS)"/>
                <a:ea typeface="Calibri (MS)"/>
                <a:cs typeface="Calibri (MS)"/>
                <a:sym typeface="Calibri (MS)"/>
              </a:rPr>
              <a:t>Informer les familles sur les démarches et l’orientation vers les interlocuteurs compétents.</a:t>
            </a:r>
          </a:p>
        </p:txBody>
      </p:sp>
      <p:sp>
        <p:nvSpPr>
          <p:cNvPr name="TextBox 13" id="13"/>
          <p:cNvSpPr txBox="true"/>
          <p:nvPr/>
        </p:nvSpPr>
        <p:spPr>
          <a:xfrm rot="0">
            <a:off x="17145000" y="419100"/>
            <a:ext cx="190500" cy="282651"/>
          </a:xfrm>
          <a:prstGeom prst="rect">
            <a:avLst/>
          </a:prstGeom>
        </p:spPr>
        <p:txBody>
          <a:bodyPr anchor="t" rtlCol="false" tIns="0" lIns="0" bIns="0" rIns="0" wrap="none">
            <a:spAutoFit/>
          </a:bodyPr>
          <a:lstStyle/>
          <a:p>
            <a:pPr algn="ctr">
              <a:lnSpc>
                <a:spcPts val="2071"/>
              </a:lnSpc>
              <a:spcBef>
                <a:spcPct val="0"/>
              </a:spcBef>
            </a:pPr>
            <a:r>
              <a:rPr lang="en-US" sz="1479">
                <a:solidFill>
                  <a:srgbClr val="001A73"/>
                </a:solidFill>
                <a:latin typeface="Calibri (MS)"/>
                <a:ea typeface="Calibri (MS)"/>
                <a:cs typeface="Calibri (MS)"/>
                <a:sym typeface="Calibri (MS)"/>
              </a:rPr>
              <a:t>28</a:t>
            </a:r>
          </a:p>
        </p:txBody>
      </p:sp>
      <p:sp>
        <p:nvSpPr>
          <p:cNvPr name="TextBox 14" id="14"/>
          <p:cNvSpPr txBox="true"/>
          <p:nvPr/>
        </p:nvSpPr>
        <p:spPr>
          <a:xfrm rot="0">
            <a:off x="2974993" y="8788334"/>
            <a:ext cx="3857073" cy="469966"/>
          </a:xfrm>
          <a:prstGeom prst="rect">
            <a:avLst/>
          </a:prstGeom>
        </p:spPr>
        <p:txBody>
          <a:bodyPr anchor="t" rtlCol="false" tIns="0" lIns="0" bIns="0" rIns="0">
            <a:spAutoFit/>
          </a:bodyPr>
          <a:lstStyle/>
          <a:p>
            <a:pPr algn="just">
              <a:lnSpc>
                <a:spcPts val="3499"/>
              </a:lnSpc>
            </a:pPr>
            <a:r>
              <a:rPr lang="en-US" b="true" sz="2499">
                <a:solidFill>
                  <a:srgbClr val="FE4229"/>
                </a:solidFill>
                <a:latin typeface="Calibri (MS) Bold"/>
                <a:ea typeface="Calibri (MS) Bold"/>
                <a:cs typeface="Calibri (MS) Bold"/>
                <a:sym typeface="Calibri (MS) Bold"/>
              </a:rPr>
              <a:t>4 dossiers traités en 2025</a:t>
            </a:r>
          </a:p>
        </p:txBody>
      </p:sp>
    </p:spTree>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382500" y="-2381250"/>
            <a:ext cx="8572500" cy="8780028"/>
          </a:xfrm>
          <a:custGeom>
            <a:avLst/>
            <a:gdLst/>
            <a:ahLst/>
            <a:cxnLst/>
            <a:rect r="r" b="b" t="t" l="l"/>
            <a:pathLst>
              <a:path h="8780028" w="8572500">
                <a:moveTo>
                  <a:pt x="0" y="0"/>
                </a:moveTo>
                <a:lnTo>
                  <a:pt x="8572500" y="0"/>
                </a:lnTo>
                <a:lnTo>
                  <a:pt x="8572500" y="8780028"/>
                </a:lnTo>
                <a:lnTo>
                  <a:pt x="0" y="8780028"/>
                </a:lnTo>
                <a:lnTo>
                  <a:pt x="0" y="0"/>
                </a:lnTo>
                <a:close/>
              </a:path>
            </a:pathLst>
          </a:custGeom>
          <a:blipFill>
            <a:blip r:embed="rId2">
              <a:alphaModFix amt="30000"/>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5400000">
            <a:off x="-8841947" y="290955"/>
            <a:ext cx="12798869" cy="9970990"/>
            <a:chOff x="0" y="0"/>
            <a:chExt cx="660400" cy="514486"/>
          </a:xfrm>
        </p:grpSpPr>
        <p:sp>
          <p:nvSpPr>
            <p:cNvPr name="Freeform 4" id="4"/>
            <p:cNvSpPr/>
            <p:nvPr/>
          </p:nvSpPr>
          <p:spPr>
            <a:xfrm flipH="false" flipV="false" rot="0">
              <a:off x="0" y="0"/>
              <a:ext cx="660400" cy="514486"/>
            </a:xfrm>
            <a:custGeom>
              <a:avLst/>
              <a:gdLst/>
              <a:ahLst/>
              <a:cxnLst/>
              <a:rect r="r" b="b" t="t" l="l"/>
              <a:pathLst>
                <a:path h="514486"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1876"/>
                  </a:cubicBezTo>
                  <a:lnTo>
                    <a:pt x="660400" y="514486"/>
                  </a:lnTo>
                  <a:lnTo>
                    <a:pt x="0" y="514486"/>
                  </a:lnTo>
                  <a:lnTo>
                    <a:pt x="0" y="322019"/>
                  </a:lnTo>
                  <a:cubicBezTo>
                    <a:pt x="1782" y="185660"/>
                    <a:pt x="93019" y="64045"/>
                    <a:pt x="220252" y="19070"/>
                  </a:cubicBezTo>
                  <a:close/>
                </a:path>
              </a:pathLst>
            </a:custGeom>
            <a:ln w="66675" cap="sq">
              <a:solidFill>
                <a:srgbClr val="D60033"/>
              </a:solidFill>
              <a:prstDash val="solid"/>
              <a:miter/>
            </a:ln>
          </p:spPr>
        </p:sp>
        <p:sp>
          <p:nvSpPr>
            <p:cNvPr name="TextBox 5" id="5"/>
            <p:cNvSpPr txBox="true"/>
            <p:nvPr/>
          </p:nvSpPr>
          <p:spPr>
            <a:xfrm>
              <a:off x="0" y="88900"/>
              <a:ext cx="660400" cy="425586"/>
            </a:xfrm>
            <a:prstGeom prst="rect">
              <a:avLst/>
            </a:prstGeom>
          </p:spPr>
          <p:txBody>
            <a:bodyPr anchor="ctr" rtlCol="false" tIns="50800" lIns="50800" bIns="50800" rIns="50800"/>
            <a:lstStyle/>
            <a:p>
              <a:pPr algn="ctr">
                <a:lnSpc>
                  <a:spcPts val="2940"/>
                </a:lnSpc>
              </a:pPr>
            </a:p>
          </p:txBody>
        </p:sp>
      </p:grpSp>
      <p:sp>
        <p:nvSpPr>
          <p:cNvPr name="Freeform 6" id="6"/>
          <p:cNvSpPr/>
          <p:nvPr/>
        </p:nvSpPr>
        <p:spPr>
          <a:xfrm flipH="false" flipV="false" rot="0">
            <a:off x="16231227" y="8536063"/>
            <a:ext cx="1905000" cy="1520536"/>
          </a:xfrm>
          <a:custGeom>
            <a:avLst/>
            <a:gdLst/>
            <a:ahLst/>
            <a:cxnLst/>
            <a:rect r="r" b="b" t="t" l="l"/>
            <a:pathLst>
              <a:path h="1520536" w="1905000">
                <a:moveTo>
                  <a:pt x="0" y="0"/>
                </a:moveTo>
                <a:lnTo>
                  <a:pt x="1905000" y="0"/>
                </a:lnTo>
                <a:lnTo>
                  <a:pt x="1905000" y="1520537"/>
                </a:lnTo>
                <a:lnTo>
                  <a:pt x="0" y="152053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7" id="7"/>
          <p:cNvGrpSpPr/>
          <p:nvPr/>
        </p:nvGrpSpPr>
        <p:grpSpPr>
          <a:xfrm rot="0">
            <a:off x="3429841" y="4510737"/>
            <a:ext cx="201785" cy="304425"/>
            <a:chOff x="0" y="0"/>
            <a:chExt cx="53145" cy="80178"/>
          </a:xfrm>
        </p:grpSpPr>
        <p:sp>
          <p:nvSpPr>
            <p:cNvPr name="Freeform 8" id="8"/>
            <p:cNvSpPr/>
            <p:nvPr/>
          </p:nvSpPr>
          <p:spPr>
            <a:xfrm flipH="false" flipV="false" rot="0">
              <a:off x="0" y="0"/>
              <a:ext cx="53145" cy="80178"/>
            </a:xfrm>
            <a:custGeom>
              <a:avLst/>
              <a:gdLst/>
              <a:ahLst/>
              <a:cxnLst/>
              <a:rect r="r" b="b" t="t" l="l"/>
              <a:pathLst>
                <a:path h="80178" w="53145">
                  <a:moveTo>
                    <a:pt x="0" y="0"/>
                  </a:moveTo>
                  <a:lnTo>
                    <a:pt x="53145" y="0"/>
                  </a:lnTo>
                  <a:lnTo>
                    <a:pt x="53145" y="80178"/>
                  </a:lnTo>
                  <a:lnTo>
                    <a:pt x="0" y="80178"/>
                  </a:lnTo>
                  <a:close/>
                </a:path>
              </a:pathLst>
            </a:custGeom>
            <a:solidFill>
              <a:srgbClr val="FFFFFF"/>
            </a:solidFill>
          </p:spPr>
        </p:sp>
        <p:sp>
          <p:nvSpPr>
            <p:cNvPr name="TextBox 9" id="9"/>
            <p:cNvSpPr txBox="true"/>
            <p:nvPr/>
          </p:nvSpPr>
          <p:spPr>
            <a:xfrm>
              <a:off x="0" y="-47625"/>
              <a:ext cx="53145" cy="127803"/>
            </a:xfrm>
            <a:prstGeom prst="rect">
              <a:avLst/>
            </a:prstGeom>
          </p:spPr>
          <p:txBody>
            <a:bodyPr anchor="ctr" rtlCol="false" tIns="50800" lIns="50800" bIns="50800" rIns="50800"/>
            <a:lstStyle/>
            <a:p>
              <a:pPr algn="ctr">
                <a:lnSpc>
                  <a:spcPts val="2173"/>
                </a:lnSpc>
              </a:pPr>
            </a:p>
          </p:txBody>
        </p:sp>
      </p:grpSp>
      <p:grpSp>
        <p:nvGrpSpPr>
          <p:cNvPr name="Group 10" id="10"/>
          <p:cNvGrpSpPr/>
          <p:nvPr/>
        </p:nvGrpSpPr>
        <p:grpSpPr>
          <a:xfrm rot="0">
            <a:off x="0" y="8750803"/>
            <a:ext cx="1536197" cy="1536197"/>
            <a:chOff x="0" y="0"/>
            <a:chExt cx="812800" cy="812800"/>
          </a:xfrm>
        </p:grpSpPr>
        <p:sp>
          <p:nvSpPr>
            <p:cNvPr name="Freeform 11" id="1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6"/>
              <a:stretch>
                <a:fillRect l="-26698" t="-14589" r="-32560" b="-11141"/>
              </a:stretch>
            </a:blipFill>
            <a:ln w="38100" cap="sq">
              <a:solidFill>
                <a:srgbClr val="33D4FF"/>
              </a:solidFill>
              <a:prstDash val="solid"/>
              <a:miter/>
            </a:ln>
          </p:spPr>
        </p:sp>
      </p:grpSp>
      <p:grpSp>
        <p:nvGrpSpPr>
          <p:cNvPr name="Group 12" id="12"/>
          <p:cNvGrpSpPr/>
          <p:nvPr/>
        </p:nvGrpSpPr>
        <p:grpSpPr>
          <a:xfrm rot="0">
            <a:off x="0" y="38236"/>
            <a:ext cx="1536197" cy="1536197"/>
            <a:chOff x="0" y="0"/>
            <a:chExt cx="812800" cy="812800"/>
          </a:xfrm>
        </p:grpSpPr>
        <p:sp>
          <p:nvSpPr>
            <p:cNvPr name="Freeform 13" id="1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7"/>
              <a:stretch>
                <a:fillRect l="-40658" t="-30287" r="-46326" b="-17331"/>
              </a:stretch>
            </a:blipFill>
            <a:ln w="38100" cap="sq">
              <a:solidFill>
                <a:srgbClr val="FE4229"/>
              </a:solidFill>
              <a:prstDash val="solid"/>
              <a:miter/>
            </a:ln>
          </p:spPr>
        </p:sp>
      </p:grpSp>
      <p:sp>
        <p:nvSpPr>
          <p:cNvPr name="Freeform 14" id="14"/>
          <p:cNvSpPr/>
          <p:nvPr/>
        </p:nvSpPr>
        <p:spPr>
          <a:xfrm>
            <a:off x="4686869" y="5707501"/>
            <a:ext cx="1456077" cy="2632141"/>
          </a:xfrm>
          <a:custGeom>
            <a:avLst/>
            <a:gdLst/>
            <a:ahLst/>
            <a:cxnLst/>
            <a:rect r="r" b="b" t="t" l="l"/>
            <a:pathLst>
              <a:path h="2632141" w="1456077">
                <a:moveTo>
                  <a:pt x="0" y="0"/>
                </a:moveTo>
                <a:lnTo>
                  <a:pt x="127159" y="0"/>
                </a:lnTo>
                <a:cubicBezTo>
                  <a:pt x="197387" y="0"/>
                  <a:pt x="254318" y="56931"/>
                  <a:pt x="254318" y="127159"/>
                </a:cubicBezTo>
                <a:lnTo>
                  <a:pt x="254318" y="1087342"/>
                </a:lnTo>
                <a:cubicBezTo>
                  <a:pt x="254318" y="1232227"/>
                  <a:pt x="371770" y="1349678"/>
                  <a:pt x="516654" y="1349678"/>
                </a:cubicBezTo>
                <a:lnTo>
                  <a:pt x="516654" y="1349678"/>
                </a:lnTo>
                <a:cubicBezTo>
                  <a:pt x="661539" y="1349678"/>
                  <a:pt x="778991" y="1467130"/>
                  <a:pt x="778991" y="1612015"/>
                </a:cubicBezTo>
                <a:lnTo>
                  <a:pt x="778991" y="2293598"/>
                </a:lnTo>
                <a:cubicBezTo>
                  <a:pt x="778991" y="2383385"/>
                  <a:pt x="814659" y="2469495"/>
                  <a:pt x="878148" y="2532984"/>
                </a:cubicBezTo>
                <a:cubicBezTo>
                  <a:pt x="941637" y="2596474"/>
                  <a:pt x="1027747" y="2632141"/>
                  <a:pt x="1117534" y="2632141"/>
                </a:cubicBezTo>
                <a:lnTo>
                  <a:pt x="1456077" y="2632141"/>
                </a:lnTo>
              </a:path>
            </a:pathLst>
          </a:custGeom>
          <a:ln cap="rnd" w="47625">
            <a:solidFill>
              <a:srgbClr val="EF9CB0"/>
            </a:solidFill>
            <a:prstDash val="sysDash"/>
            <a:headEnd type="none" len="sm" w="sm"/>
            <a:tailEnd type="none" len="sm" w="sm"/>
          </a:ln>
        </p:spPr>
      </p:sp>
      <p:sp>
        <p:nvSpPr>
          <p:cNvPr name="Freeform 15" id="15"/>
          <p:cNvSpPr/>
          <p:nvPr/>
        </p:nvSpPr>
        <p:spPr>
          <a:xfrm>
            <a:off x="7480998" y="5659059"/>
            <a:ext cx="1071764" cy="2757854"/>
          </a:xfrm>
          <a:custGeom>
            <a:avLst/>
            <a:gdLst/>
            <a:ahLst/>
            <a:cxnLst/>
            <a:rect r="r" b="b" t="t" l="l"/>
            <a:pathLst>
              <a:path h="2757854" w="1071764">
                <a:moveTo>
                  <a:pt x="1071764" y="0"/>
                </a:moveTo>
                <a:lnTo>
                  <a:pt x="932495" y="0"/>
                </a:lnTo>
                <a:cubicBezTo>
                  <a:pt x="855578" y="0"/>
                  <a:pt x="793226" y="62353"/>
                  <a:pt x="793226" y="139270"/>
                </a:cubicBezTo>
                <a:lnTo>
                  <a:pt x="793226" y="1075225"/>
                </a:lnTo>
                <a:cubicBezTo>
                  <a:pt x="793226" y="1154438"/>
                  <a:pt x="761759" y="1230407"/>
                  <a:pt x="705746" y="1286419"/>
                </a:cubicBezTo>
                <a:cubicBezTo>
                  <a:pt x="649734" y="1342432"/>
                  <a:pt x="573765" y="1373899"/>
                  <a:pt x="494552" y="1373899"/>
                </a:cubicBezTo>
                <a:lnTo>
                  <a:pt x="494552" y="1373899"/>
                </a:lnTo>
                <a:cubicBezTo>
                  <a:pt x="415339" y="1373899"/>
                  <a:pt x="339370" y="1405366"/>
                  <a:pt x="283358" y="1461379"/>
                </a:cubicBezTo>
                <a:cubicBezTo>
                  <a:pt x="227345" y="1517391"/>
                  <a:pt x="195878" y="1593360"/>
                  <a:pt x="195878" y="1672573"/>
                </a:cubicBezTo>
                <a:lnTo>
                  <a:pt x="195878" y="2659916"/>
                </a:lnTo>
                <a:cubicBezTo>
                  <a:pt x="195878" y="2714006"/>
                  <a:pt x="152029" y="2757854"/>
                  <a:pt x="97939" y="2757854"/>
                </a:cubicBezTo>
                <a:lnTo>
                  <a:pt x="0" y="2757854"/>
                </a:lnTo>
              </a:path>
            </a:pathLst>
          </a:custGeom>
          <a:ln cap="rnd" w="47625">
            <a:solidFill>
              <a:srgbClr val="EF9CB0"/>
            </a:solidFill>
            <a:prstDash val="sysDash"/>
            <a:headEnd type="none" len="sm" w="sm"/>
            <a:tailEnd type="none" len="sm" w="sm"/>
          </a:ln>
        </p:spPr>
      </p:sp>
      <p:sp>
        <p:nvSpPr>
          <p:cNvPr name="Freeform 16" id="16"/>
          <p:cNvSpPr/>
          <p:nvPr/>
        </p:nvSpPr>
        <p:spPr>
          <a:xfrm>
            <a:off x="13046704" y="5707501"/>
            <a:ext cx="1066698" cy="2699357"/>
          </a:xfrm>
          <a:custGeom>
            <a:avLst/>
            <a:gdLst/>
            <a:ahLst/>
            <a:cxnLst/>
            <a:rect r="r" b="b" t="t" l="l"/>
            <a:pathLst>
              <a:path h="2699357" w="1066698">
                <a:moveTo>
                  <a:pt x="1066698" y="0"/>
                </a:moveTo>
                <a:lnTo>
                  <a:pt x="963760" y="0"/>
                </a:lnTo>
                <a:cubicBezTo>
                  <a:pt x="906909" y="0"/>
                  <a:pt x="860822" y="46087"/>
                  <a:pt x="860822" y="102938"/>
                </a:cubicBezTo>
                <a:lnTo>
                  <a:pt x="860822" y="1028261"/>
                </a:lnTo>
                <a:cubicBezTo>
                  <a:pt x="860822" y="1205775"/>
                  <a:pt x="716919" y="1349678"/>
                  <a:pt x="539405" y="1349678"/>
                </a:cubicBezTo>
                <a:lnTo>
                  <a:pt x="539405" y="1349678"/>
                </a:lnTo>
                <a:cubicBezTo>
                  <a:pt x="361890" y="1349678"/>
                  <a:pt x="217987" y="1493582"/>
                  <a:pt x="217987" y="1671096"/>
                </a:cubicBezTo>
                <a:lnTo>
                  <a:pt x="217987" y="2590363"/>
                </a:lnTo>
                <a:cubicBezTo>
                  <a:pt x="217987" y="2650559"/>
                  <a:pt x="169189" y="2699356"/>
                  <a:pt x="108994" y="2699356"/>
                </a:cubicBezTo>
                <a:lnTo>
                  <a:pt x="0" y="2699356"/>
                </a:lnTo>
              </a:path>
            </a:pathLst>
          </a:custGeom>
          <a:ln cap="rnd" w="47625">
            <a:solidFill>
              <a:srgbClr val="EF9CB0"/>
            </a:solidFill>
            <a:prstDash val="sysDash"/>
            <a:headEnd type="none" len="sm" w="sm"/>
            <a:tailEnd type="none" len="sm" w="sm"/>
          </a:ln>
        </p:spPr>
      </p:sp>
      <p:sp>
        <p:nvSpPr>
          <p:cNvPr name="Freeform 17" id="17"/>
          <p:cNvSpPr/>
          <p:nvPr/>
        </p:nvSpPr>
        <p:spPr>
          <a:xfrm>
            <a:off x="10255143" y="5707501"/>
            <a:ext cx="1075403" cy="2699357"/>
          </a:xfrm>
          <a:custGeom>
            <a:avLst/>
            <a:gdLst/>
            <a:ahLst/>
            <a:cxnLst/>
            <a:rect r="r" b="b" t="t" l="l"/>
            <a:pathLst>
              <a:path h="2699357" w="1075403">
                <a:moveTo>
                  <a:pt x="0" y="0"/>
                </a:moveTo>
                <a:lnTo>
                  <a:pt x="115049" y="0"/>
                </a:lnTo>
                <a:cubicBezTo>
                  <a:pt x="145561" y="0"/>
                  <a:pt x="174824" y="12121"/>
                  <a:pt x="196400" y="33697"/>
                </a:cubicBezTo>
                <a:cubicBezTo>
                  <a:pt x="217976" y="55272"/>
                  <a:pt x="230097" y="84535"/>
                  <a:pt x="230097" y="115048"/>
                </a:cubicBezTo>
                <a:lnTo>
                  <a:pt x="230097" y="1053351"/>
                </a:lnTo>
                <a:cubicBezTo>
                  <a:pt x="230097" y="1217008"/>
                  <a:pt x="362768" y="1349678"/>
                  <a:pt x="526425" y="1349678"/>
                </a:cubicBezTo>
                <a:lnTo>
                  <a:pt x="526425" y="1349678"/>
                </a:lnTo>
                <a:cubicBezTo>
                  <a:pt x="690083" y="1349678"/>
                  <a:pt x="822753" y="1482349"/>
                  <a:pt x="822753" y="1646007"/>
                </a:cubicBezTo>
                <a:lnTo>
                  <a:pt x="822753" y="2573032"/>
                </a:lnTo>
                <a:cubicBezTo>
                  <a:pt x="822753" y="2642799"/>
                  <a:pt x="879311" y="2699356"/>
                  <a:pt x="949079" y="2699356"/>
                </a:cubicBezTo>
                <a:lnTo>
                  <a:pt x="1075403" y="2699356"/>
                </a:lnTo>
              </a:path>
            </a:pathLst>
          </a:custGeom>
          <a:ln cap="rnd" w="47625">
            <a:solidFill>
              <a:srgbClr val="EF9CB0"/>
            </a:solidFill>
            <a:prstDash val="sysDash"/>
            <a:headEnd type="none" len="sm" w="sm"/>
            <a:tailEnd type="none" len="sm" w="sm"/>
          </a:ln>
        </p:spPr>
      </p:sp>
      <p:grpSp>
        <p:nvGrpSpPr>
          <p:cNvPr name="Group 18" id="18"/>
          <p:cNvGrpSpPr/>
          <p:nvPr/>
        </p:nvGrpSpPr>
        <p:grpSpPr>
          <a:xfrm rot="0">
            <a:off x="2914757" y="4931694"/>
            <a:ext cx="1805513" cy="1551613"/>
            <a:chOff x="0" y="0"/>
            <a:chExt cx="812800" cy="698500"/>
          </a:xfrm>
        </p:grpSpPr>
        <p:sp>
          <p:nvSpPr>
            <p:cNvPr name="Freeform 19" id="19"/>
            <p:cNvSpPr/>
            <p:nvPr/>
          </p:nvSpPr>
          <p:spPr>
            <a:xfrm flipH="false" flipV="false" rot="0">
              <a:off x="15036" y="0"/>
              <a:ext cx="782727" cy="698500"/>
            </a:xfrm>
            <a:custGeom>
              <a:avLst/>
              <a:gdLst/>
              <a:ahLst/>
              <a:cxnLst/>
              <a:rect r="r" b="b" t="t" l="l"/>
              <a:pathLst>
                <a:path h="698500" w="782727">
                  <a:moveTo>
                    <a:pt x="769731" y="397431"/>
                  </a:moveTo>
                  <a:lnTo>
                    <a:pt x="622597" y="650318"/>
                  </a:lnTo>
                  <a:cubicBezTo>
                    <a:pt x="605241" y="680149"/>
                    <a:pt x="573333" y="698500"/>
                    <a:pt x="538821" y="698500"/>
                  </a:cubicBezTo>
                  <a:lnTo>
                    <a:pt x="243907" y="698500"/>
                  </a:lnTo>
                  <a:cubicBezTo>
                    <a:pt x="209395" y="698500"/>
                    <a:pt x="177487" y="680149"/>
                    <a:pt x="160131" y="650318"/>
                  </a:cubicBezTo>
                  <a:lnTo>
                    <a:pt x="12997" y="397431"/>
                  </a:lnTo>
                  <a:cubicBezTo>
                    <a:pt x="-4332" y="367648"/>
                    <a:pt x="-4332" y="330852"/>
                    <a:pt x="12997" y="301069"/>
                  </a:cubicBezTo>
                  <a:lnTo>
                    <a:pt x="160131" y="48181"/>
                  </a:lnTo>
                  <a:cubicBezTo>
                    <a:pt x="177487" y="18351"/>
                    <a:pt x="209395" y="0"/>
                    <a:pt x="243907" y="0"/>
                  </a:cubicBezTo>
                  <a:lnTo>
                    <a:pt x="538821" y="0"/>
                  </a:lnTo>
                  <a:cubicBezTo>
                    <a:pt x="573333" y="0"/>
                    <a:pt x="605241" y="18351"/>
                    <a:pt x="622597" y="48181"/>
                  </a:cubicBezTo>
                  <a:lnTo>
                    <a:pt x="769731" y="301069"/>
                  </a:lnTo>
                  <a:cubicBezTo>
                    <a:pt x="787060" y="330852"/>
                    <a:pt x="787060" y="367648"/>
                    <a:pt x="769731" y="397431"/>
                  </a:cubicBezTo>
                  <a:close/>
                </a:path>
              </a:pathLst>
            </a:custGeom>
            <a:solidFill>
              <a:srgbClr val="FFC600"/>
            </a:solidFill>
          </p:spPr>
        </p:sp>
        <p:sp>
          <p:nvSpPr>
            <p:cNvPr name="TextBox 20" id="20"/>
            <p:cNvSpPr txBox="true"/>
            <p:nvPr/>
          </p:nvSpPr>
          <p:spPr>
            <a:xfrm>
              <a:off x="114300" y="-19050"/>
              <a:ext cx="584200" cy="717550"/>
            </a:xfrm>
            <a:prstGeom prst="rect">
              <a:avLst/>
            </a:prstGeom>
          </p:spPr>
          <p:txBody>
            <a:bodyPr anchor="ctr" rtlCol="false" tIns="50800" lIns="50800" bIns="50800" rIns="50800"/>
            <a:lstStyle/>
            <a:p>
              <a:pPr algn="ctr">
                <a:lnSpc>
                  <a:spcPts val="2045"/>
                </a:lnSpc>
              </a:pPr>
            </a:p>
          </p:txBody>
        </p:sp>
      </p:grpSp>
      <p:grpSp>
        <p:nvGrpSpPr>
          <p:cNvPr name="Group 21" id="21"/>
          <p:cNvGrpSpPr/>
          <p:nvPr/>
        </p:nvGrpSpPr>
        <p:grpSpPr>
          <a:xfrm rot="0">
            <a:off x="8507017" y="4883253"/>
            <a:ext cx="1805513" cy="1551613"/>
            <a:chOff x="0" y="0"/>
            <a:chExt cx="812800" cy="698500"/>
          </a:xfrm>
        </p:grpSpPr>
        <p:sp>
          <p:nvSpPr>
            <p:cNvPr name="Freeform 22" id="22"/>
            <p:cNvSpPr/>
            <p:nvPr/>
          </p:nvSpPr>
          <p:spPr>
            <a:xfrm flipH="false" flipV="false" rot="0">
              <a:off x="15036" y="0"/>
              <a:ext cx="782727" cy="698500"/>
            </a:xfrm>
            <a:custGeom>
              <a:avLst/>
              <a:gdLst/>
              <a:ahLst/>
              <a:cxnLst/>
              <a:rect r="r" b="b" t="t" l="l"/>
              <a:pathLst>
                <a:path h="698500" w="782727">
                  <a:moveTo>
                    <a:pt x="769731" y="397431"/>
                  </a:moveTo>
                  <a:lnTo>
                    <a:pt x="622597" y="650318"/>
                  </a:lnTo>
                  <a:cubicBezTo>
                    <a:pt x="605241" y="680149"/>
                    <a:pt x="573333" y="698500"/>
                    <a:pt x="538821" y="698500"/>
                  </a:cubicBezTo>
                  <a:lnTo>
                    <a:pt x="243907" y="698500"/>
                  </a:lnTo>
                  <a:cubicBezTo>
                    <a:pt x="209395" y="698500"/>
                    <a:pt x="177487" y="680149"/>
                    <a:pt x="160131" y="650318"/>
                  </a:cubicBezTo>
                  <a:lnTo>
                    <a:pt x="12997" y="397431"/>
                  </a:lnTo>
                  <a:cubicBezTo>
                    <a:pt x="-4332" y="367648"/>
                    <a:pt x="-4332" y="330852"/>
                    <a:pt x="12997" y="301069"/>
                  </a:cubicBezTo>
                  <a:lnTo>
                    <a:pt x="160131" y="48181"/>
                  </a:lnTo>
                  <a:cubicBezTo>
                    <a:pt x="177487" y="18351"/>
                    <a:pt x="209395" y="0"/>
                    <a:pt x="243907" y="0"/>
                  </a:cubicBezTo>
                  <a:lnTo>
                    <a:pt x="538821" y="0"/>
                  </a:lnTo>
                  <a:cubicBezTo>
                    <a:pt x="573333" y="0"/>
                    <a:pt x="605241" y="18351"/>
                    <a:pt x="622597" y="48181"/>
                  </a:cubicBezTo>
                  <a:lnTo>
                    <a:pt x="769731" y="301069"/>
                  </a:lnTo>
                  <a:cubicBezTo>
                    <a:pt x="787060" y="330852"/>
                    <a:pt x="787060" y="367648"/>
                    <a:pt x="769731" y="397431"/>
                  </a:cubicBezTo>
                  <a:close/>
                </a:path>
              </a:pathLst>
            </a:custGeom>
            <a:solidFill>
              <a:srgbClr val="33D4FF"/>
            </a:solidFill>
          </p:spPr>
        </p:sp>
        <p:sp>
          <p:nvSpPr>
            <p:cNvPr name="TextBox 23" id="23"/>
            <p:cNvSpPr txBox="true"/>
            <p:nvPr/>
          </p:nvSpPr>
          <p:spPr>
            <a:xfrm>
              <a:off x="114300" y="-19050"/>
              <a:ext cx="584200" cy="717550"/>
            </a:xfrm>
            <a:prstGeom prst="rect">
              <a:avLst/>
            </a:prstGeom>
          </p:spPr>
          <p:txBody>
            <a:bodyPr anchor="ctr" rtlCol="false" tIns="50800" lIns="50800" bIns="50800" rIns="50800"/>
            <a:lstStyle/>
            <a:p>
              <a:pPr algn="ctr">
                <a:lnSpc>
                  <a:spcPts val="2045"/>
                </a:lnSpc>
              </a:pPr>
            </a:p>
          </p:txBody>
        </p:sp>
      </p:grpSp>
      <p:grpSp>
        <p:nvGrpSpPr>
          <p:cNvPr name="Group 24" id="24"/>
          <p:cNvGrpSpPr/>
          <p:nvPr/>
        </p:nvGrpSpPr>
        <p:grpSpPr>
          <a:xfrm rot="0">
            <a:off x="5732288" y="7651162"/>
            <a:ext cx="1782111" cy="1531502"/>
            <a:chOff x="0" y="0"/>
            <a:chExt cx="812800" cy="698500"/>
          </a:xfrm>
        </p:grpSpPr>
        <p:sp>
          <p:nvSpPr>
            <p:cNvPr name="Freeform 25" id="25"/>
            <p:cNvSpPr/>
            <p:nvPr/>
          </p:nvSpPr>
          <p:spPr>
            <a:xfrm flipH="false" flipV="false" rot="0">
              <a:off x="15234" y="0"/>
              <a:ext cx="782333" cy="698500"/>
            </a:xfrm>
            <a:custGeom>
              <a:avLst/>
              <a:gdLst/>
              <a:ahLst/>
              <a:cxnLst/>
              <a:rect r="r" b="b" t="t" l="l"/>
              <a:pathLst>
                <a:path h="698500" w="782333">
                  <a:moveTo>
                    <a:pt x="769165" y="398064"/>
                  </a:moveTo>
                  <a:lnTo>
                    <a:pt x="622767" y="649686"/>
                  </a:lnTo>
                  <a:cubicBezTo>
                    <a:pt x="605183" y="679908"/>
                    <a:pt x="572856" y="698500"/>
                    <a:pt x="537891" y="698500"/>
                  </a:cubicBezTo>
                  <a:lnTo>
                    <a:pt x="244441" y="698500"/>
                  </a:lnTo>
                  <a:cubicBezTo>
                    <a:pt x="209476" y="698500"/>
                    <a:pt x="177149" y="679908"/>
                    <a:pt x="159565" y="649686"/>
                  </a:cubicBezTo>
                  <a:lnTo>
                    <a:pt x="13167" y="398064"/>
                  </a:lnTo>
                  <a:cubicBezTo>
                    <a:pt x="-4389" y="367889"/>
                    <a:pt x="-4389" y="330611"/>
                    <a:pt x="13167" y="300436"/>
                  </a:cubicBezTo>
                  <a:lnTo>
                    <a:pt x="159565" y="48814"/>
                  </a:lnTo>
                  <a:cubicBezTo>
                    <a:pt x="177149" y="18592"/>
                    <a:pt x="209476" y="0"/>
                    <a:pt x="244441" y="0"/>
                  </a:cubicBezTo>
                  <a:lnTo>
                    <a:pt x="537891" y="0"/>
                  </a:lnTo>
                  <a:cubicBezTo>
                    <a:pt x="572856" y="0"/>
                    <a:pt x="605183" y="18592"/>
                    <a:pt x="622767" y="48814"/>
                  </a:cubicBezTo>
                  <a:lnTo>
                    <a:pt x="769165" y="300436"/>
                  </a:lnTo>
                  <a:cubicBezTo>
                    <a:pt x="786721" y="330611"/>
                    <a:pt x="786721" y="367889"/>
                    <a:pt x="769165" y="398064"/>
                  </a:cubicBezTo>
                  <a:close/>
                </a:path>
              </a:pathLst>
            </a:custGeom>
            <a:solidFill>
              <a:srgbClr val="00BF6F"/>
            </a:solidFill>
          </p:spPr>
        </p:sp>
        <p:sp>
          <p:nvSpPr>
            <p:cNvPr name="TextBox 26" id="26"/>
            <p:cNvSpPr txBox="true"/>
            <p:nvPr/>
          </p:nvSpPr>
          <p:spPr>
            <a:xfrm>
              <a:off x="114300" y="-19050"/>
              <a:ext cx="584200" cy="717550"/>
            </a:xfrm>
            <a:prstGeom prst="rect">
              <a:avLst/>
            </a:prstGeom>
          </p:spPr>
          <p:txBody>
            <a:bodyPr anchor="ctr" rtlCol="false" tIns="50800" lIns="50800" bIns="50800" rIns="50800"/>
            <a:lstStyle/>
            <a:p>
              <a:pPr algn="ctr">
                <a:lnSpc>
                  <a:spcPts val="2045"/>
                </a:lnSpc>
              </a:pPr>
            </a:p>
          </p:txBody>
        </p:sp>
      </p:grpSp>
      <p:grpSp>
        <p:nvGrpSpPr>
          <p:cNvPr name="Group 27" id="27"/>
          <p:cNvGrpSpPr/>
          <p:nvPr/>
        </p:nvGrpSpPr>
        <p:grpSpPr>
          <a:xfrm rot="0">
            <a:off x="11297145" y="7631051"/>
            <a:ext cx="1805513" cy="1551613"/>
            <a:chOff x="0" y="0"/>
            <a:chExt cx="812800" cy="698500"/>
          </a:xfrm>
        </p:grpSpPr>
        <p:sp>
          <p:nvSpPr>
            <p:cNvPr name="Freeform 28" id="28"/>
            <p:cNvSpPr/>
            <p:nvPr/>
          </p:nvSpPr>
          <p:spPr>
            <a:xfrm flipH="false" flipV="false" rot="0">
              <a:off x="15036" y="0"/>
              <a:ext cx="782727" cy="698500"/>
            </a:xfrm>
            <a:custGeom>
              <a:avLst/>
              <a:gdLst/>
              <a:ahLst/>
              <a:cxnLst/>
              <a:rect r="r" b="b" t="t" l="l"/>
              <a:pathLst>
                <a:path h="698500" w="782727">
                  <a:moveTo>
                    <a:pt x="769731" y="397431"/>
                  </a:moveTo>
                  <a:lnTo>
                    <a:pt x="622597" y="650318"/>
                  </a:lnTo>
                  <a:cubicBezTo>
                    <a:pt x="605241" y="680149"/>
                    <a:pt x="573333" y="698500"/>
                    <a:pt x="538821" y="698500"/>
                  </a:cubicBezTo>
                  <a:lnTo>
                    <a:pt x="243907" y="698500"/>
                  </a:lnTo>
                  <a:cubicBezTo>
                    <a:pt x="209395" y="698500"/>
                    <a:pt x="177487" y="680149"/>
                    <a:pt x="160131" y="650318"/>
                  </a:cubicBezTo>
                  <a:lnTo>
                    <a:pt x="12997" y="397431"/>
                  </a:lnTo>
                  <a:cubicBezTo>
                    <a:pt x="-4332" y="367648"/>
                    <a:pt x="-4332" y="330852"/>
                    <a:pt x="12997" y="301069"/>
                  </a:cubicBezTo>
                  <a:lnTo>
                    <a:pt x="160131" y="48181"/>
                  </a:lnTo>
                  <a:cubicBezTo>
                    <a:pt x="177487" y="18351"/>
                    <a:pt x="209395" y="0"/>
                    <a:pt x="243907" y="0"/>
                  </a:cubicBezTo>
                  <a:lnTo>
                    <a:pt x="538821" y="0"/>
                  </a:lnTo>
                  <a:cubicBezTo>
                    <a:pt x="573333" y="0"/>
                    <a:pt x="605241" y="18351"/>
                    <a:pt x="622597" y="48181"/>
                  </a:cubicBezTo>
                  <a:lnTo>
                    <a:pt x="769731" y="301069"/>
                  </a:lnTo>
                  <a:cubicBezTo>
                    <a:pt x="787060" y="330852"/>
                    <a:pt x="787060" y="367648"/>
                    <a:pt x="769731" y="397431"/>
                  </a:cubicBezTo>
                  <a:close/>
                </a:path>
              </a:pathLst>
            </a:custGeom>
            <a:solidFill>
              <a:srgbClr val="3B57E5"/>
            </a:solidFill>
          </p:spPr>
        </p:sp>
        <p:sp>
          <p:nvSpPr>
            <p:cNvPr name="TextBox 29" id="29"/>
            <p:cNvSpPr txBox="true"/>
            <p:nvPr/>
          </p:nvSpPr>
          <p:spPr>
            <a:xfrm>
              <a:off x="114300" y="-19050"/>
              <a:ext cx="584200" cy="717550"/>
            </a:xfrm>
            <a:prstGeom prst="rect">
              <a:avLst/>
            </a:prstGeom>
          </p:spPr>
          <p:txBody>
            <a:bodyPr anchor="ctr" rtlCol="false" tIns="50800" lIns="50800" bIns="50800" rIns="50800"/>
            <a:lstStyle/>
            <a:p>
              <a:pPr algn="ctr">
                <a:lnSpc>
                  <a:spcPts val="2045"/>
                </a:lnSpc>
              </a:pPr>
            </a:p>
          </p:txBody>
        </p:sp>
      </p:grpSp>
      <p:grpSp>
        <p:nvGrpSpPr>
          <p:cNvPr name="Group 30" id="30"/>
          <p:cNvGrpSpPr/>
          <p:nvPr/>
        </p:nvGrpSpPr>
        <p:grpSpPr>
          <a:xfrm rot="0">
            <a:off x="14091275" y="4931694"/>
            <a:ext cx="1805513" cy="1551613"/>
            <a:chOff x="0" y="0"/>
            <a:chExt cx="812800" cy="698500"/>
          </a:xfrm>
        </p:grpSpPr>
        <p:sp>
          <p:nvSpPr>
            <p:cNvPr name="Freeform 31" id="31"/>
            <p:cNvSpPr/>
            <p:nvPr/>
          </p:nvSpPr>
          <p:spPr>
            <a:xfrm flipH="false" flipV="false" rot="0">
              <a:off x="15036" y="0"/>
              <a:ext cx="782727" cy="698500"/>
            </a:xfrm>
            <a:custGeom>
              <a:avLst/>
              <a:gdLst/>
              <a:ahLst/>
              <a:cxnLst/>
              <a:rect r="r" b="b" t="t" l="l"/>
              <a:pathLst>
                <a:path h="698500" w="782727">
                  <a:moveTo>
                    <a:pt x="769731" y="397431"/>
                  </a:moveTo>
                  <a:lnTo>
                    <a:pt x="622597" y="650318"/>
                  </a:lnTo>
                  <a:cubicBezTo>
                    <a:pt x="605241" y="680149"/>
                    <a:pt x="573333" y="698500"/>
                    <a:pt x="538821" y="698500"/>
                  </a:cubicBezTo>
                  <a:lnTo>
                    <a:pt x="243907" y="698500"/>
                  </a:lnTo>
                  <a:cubicBezTo>
                    <a:pt x="209395" y="698500"/>
                    <a:pt x="177487" y="680149"/>
                    <a:pt x="160131" y="650318"/>
                  </a:cubicBezTo>
                  <a:lnTo>
                    <a:pt x="12997" y="397431"/>
                  </a:lnTo>
                  <a:cubicBezTo>
                    <a:pt x="-4332" y="367648"/>
                    <a:pt x="-4332" y="330852"/>
                    <a:pt x="12997" y="301069"/>
                  </a:cubicBezTo>
                  <a:lnTo>
                    <a:pt x="160131" y="48181"/>
                  </a:lnTo>
                  <a:cubicBezTo>
                    <a:pt x="177487" y="18351"/>
                    <a:pt x="209395" y="0"/>
                    <a:pt x="243907" y="0"/>
                  </a:cubicBezTo>
                  <a:lnTo>
                    <a:pt x="538821" y="0"/>
                  </a:lnTo>
                  <a:cubicBezTo>
                    <a:pt x="573333" y="0"/>
                    <a:pt x="605241" y="18351"/>
                    <a:pt x="622597" y="48181"/>
                  </a:cubicBezTo>
                  <a:lnTo>
                    <a:pt x="769731" y="301069"/>
                  </a:lnTo>
                  <a:cubicBezTo>
                    <a:pt x="787060" y="330852"/>
                    <a:pt x="787060" y="367648"/>
                    <a:pt x="769731" y="397431"/>
                  </a:cubicBezTo>
                  <a:close/>
                </a:path>
              </a:pathLst>
            </a:custGeom>
            <a:solidFill>
              <a:srgbClr val="963CBD"/>
            </a:solidFill>
          </p:spPr>
        </p:sp>
        <p:sp>
          <p:nvSpPr>
            <p:cNvPr name="TextBox 32" id="32"/>
            <p:cNvSpPr txBox="true"/>
            <p:nvPr/>
          </p:nvSpPr>
          <p:spPr>
            <a:xfrm>
              <a:off x="114300" y="-19050"/>
              <a:ext cx="584200" cy="717550"/>
            </a:xfrm>
            <a:prstGeom prst="rect">
              <a:avLst/>
            </a:prstGeom>
          </p:spPr>
          <p:txBody>
            <a:bodyPr anchor="ctr" rtlCol="false" tIns="50800" lIns="50800" bIns="50800" rIns="50800"/>
            <a:lstStyle/>
            <a:p>
              <a:pPr algn="ctr">
                <a:lnSpc>
                  <a:spcPts val="2045"/>
                </a:lnSpc>
              </a:pPr>
            </a:p>
          </p:txBody>
        </p:sp>
      </p:grpSp>
      <p:sp>
        <p:nvSpPr>
          <p:cNvPr name="Freeform 33" id="33"/>
          <p:cNvSpPr/>
          <p:nvPr/>
        </p:nvSpPr>
        <p:spPr>
          <a:xfrm flipH="false" flipV="false" rot="0">
            <a:off x="14660095" y="5347344"/>
            <a:ext cx="667873" cy="667873"/>
          </a:xfrm>
          <a:custGeom>
            <a:avLst/>
            <a:gdLst/>
            <a:ahLst/>
            <a:cxnLst/>
            <a:rect r="r" b="b" t="t" l="l"/>
            <a:pathLst>
              <a:path h="667873" w="667873">
                <a:moveTo>
                  <a:pt x="0" y="0"/>
                </a:moveTo>
                <a:lnTo>
                  <a:pt x="667873" y="0"/>
                </a:lnTo>
                <a:lnTo>
                  <a:pt x="667873" y="667873"/>
                </a:lnTo>
                <a:lnTo>
                  <a:pt x="0" y="667873"/>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34" id="34"/>
          <p:cNvSpPr/>
          <p:nvPr/>
        </p:nvSpPr>
        <p:spPr>
          <a:xfrm flipH="false" flipV="false" rot="0">
            <a:off x="3091692" y="4815162"/>
            <a:ext cx="1587568" cy="1770254"/>
          </a:xfrm>
          <a:custGeom>
            <a:avLst/>
            <a:gdLst/>
            <a:ahLst/>
            <a:cxnLst/>
            <a:rect r="r" b="b" t="t" l="l"/>
            <a:pathLst>
              <a:path h="1770254" w="1587568">
                <a:moveTo>
                  <a:pt x="0" y="0"/>
                </a:moveTo>
                <a:lnTo>
                  <a:pt x="1587568" y="0"/>
                </a:lnTo>
                <a:lnTo>
                  <a:pt x="1587568" y="1770254"/>
                </a:lnTo>
                <a:lnTo>
                  <a:pt x="0" y="1770254"/>
                </a:lnTo>
                <a:lnTo>
                  <a:pt x="0" y="0"/>
                </a:lnTo>
                <a:close/>
              </a:path>
            </a:pathLst>
          </a:custGeom>
          <a:blipFill>
            <a:blip r:embed="rId10"/>
            <a:stretch>
              <a:fillRect l="0" t="0" r="-183006" b="-153801"/>
            </a:stretch>
          </a:blipFill>
        </p:spPr>
      </p:sp>
      <p:sp>
        <p:nvSpPr>
          <p:cNvPr name="Freeform 35" id="35"/>
          <p:cNvSpPr/>
          <p:nvPr/>
        </p:nvSpPr>
        <p:spPr>
          <a:xfrm flipH="false" flipV="false" rot="0">
            <a:off x="6142946" y="7830650"/>
            <a:ext cx="1012431" cy="1017984"/>
          </a:xfrm>
          <a:custGeom>
            <a:avLst/>
            <a:gdLst/>
            <a:ahLst/>
            <a:cxnLst/>
            <a:rect r="r" b="b" t="t" l="l"/>
            <a:pathLst>
              <a:path h="1017984" w="1012431">
                <a:moveTo>
                  <a:pt x="0" y="0"/>
                </a:moveTo>
                <a:lnTo>
                  <a:pt x="1012431" y="0"/>
                </a:lnTo>
                <a:lnTo>
                  <a:pt x="1012431" y="1017984"/>
                </a:lnTo>
                <a:lnTo>
                  <a:pt x="0" y="1017984"/>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36" id="36"/>
          <p:cNvSpPr/>
          <p:nvPr/>
        </p:nvSpPr>
        <p:spPr>
          <a:xfrm flipH="false" flipV="false" rot="0">
            <a:off x="11657747" y="7830650"/>
            <a:ext cx="1084310" cy="1113541"/>
          </a:xfrm>
          <a:custGeom>
            <a:avLst/>
            <a:gdLst/>
            <a:ahLst/>
            <a:cxnLst/>
            <a:rect r="r" b="b" t="t" l="l"/>
            <a:pathLst>
              <a:path h="1113541" w="1084310">
                <a:moveTo>
                  <a:pt x="0" y="0"/>
                </a:moveTo>
                <a:lnTo>
                  <a:pt x="1084310" y="0"/>
                </a:lnTo>
                <a:lnTo>
                  <a:pt x="1084310" y="1113541"/>
                </a:lnTo>
                <a:lnTo>
                  <a:pt x="0" y="1113541"/>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37" id="37"/>
          <p:cNvSpPr/>
          <p:nvPr/>
        </p:nvSpPr>
        <p:spPr>
          <a:xfrm flipH="false" flipV="false" rot="0">
            <a:off x="8915771" y="5157338"/>
            <a:ext cx="988005" cy="950281"/>
          </a:xfrm>
          <a:custGeom>
            <a:avLst/>
            <a:gdLst/>
            <a:ahLst/>
            <a:cxnLst/>
            <a:rect r="r" b="b" t="t" l="l"/>
            <a:pathLst>
              <a:path h="950281" w="988005">
                <a:moveTo>
                  <a:pt x="0" y="0"/>
                </a:moveTo>
                <a:lnTo>
                  <a:pt x="988005" y="0"/>
                </a:lnTo>
                <a:lnTo>
                  <a:pt x="988005" y="950281"/>
                </a:lnTo>
                <a:lnTo>
                  <a:pt x="0" y="950281"/>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TextBox 38" id="38"/>
          <p:cNvSpPr txBox="true"/>
          <p:nvPr/>
        </p:nvSpPr>
        <p:spPr>
          <a:xfrm rot="0">
            <a:off x="2300297" y="7055188"/>
            <a:ext cx="2857545" cy="1322440"/>
          </a:xfrm>
          <a:prstGeom prst="rect">
            <a:avLst/>
          </a:prstGeom>
        </p:spPr>
        <p:txBody>
          <a:bodyPr anchor="t" rtlCol="false" tIns="0" lIns="0" bIns="0" rIns="0">
            <a:spAutoFit/>
          </a:bodyPr>
          <a:lstStyle/>
          <a:p>
            <a:pPr algn="ctr" marL="0" indent="0" lvl="0">
              <a:lnSpc>
                <a:spcPts val="2560"/>
              </a:lnSpc>
            </a:pPr>
            <a:r>
              <a:rPr lang="en-US" b="true" sz="2000">
                <a:solidFill>
                  <a:srgbClr val="001A73"/>
                </a:solidFill>
                <a:latin typeface="Calibri (MS) Bold"/>
                <a:ea typeface="Calibri (MS) Bold"/>
                <a:cs typeface="Calibri (MS) Bold"/>
                <a:sym typeface="Calibri (MS) Bold"/>
              </a:rPr>
              <a:t>C</a:t>
            </a:r>
            <a:r>
              <a:rPr lang="en-US" b="true" sz="2000">
                <a:solidFill>
                  <a:srgbClr val="001A73"/>
                </a:solidFill>
                <a:latin typeface="Calibri (MS) Bold"/>
                <a:ea typeface="Calibri (MS) Bold"/>
                <a:cs typeface="Calibri (MS) Bold"/>
                <a:sym typeface="Calibri (MS) Bold"/>
              </a:rPr>
              <a:t>réation du service Conseiller numérique &amp; Soutien à la parentalité numérique</a:t>
            </a:r>
          </a:p>
        </p:txBody>
      </p:sp>
      <p:sp>
        <p:nvSpPr>
          <p:cNvPr name="TextBox 39" id="39"/>
          <p:cNvSpPr txBox="true"/>
          <p:nvPr/>
        </p:nvSpPr>
        <p:spPr>
          <a:xfrm rot="0">
            <a:off x="8090950" y="7055188"/>
            <a:ext cx="2637648" cy="998657"/>
          </a:xfrm>
          <a:prstGeom prst="rect">
            <a:avLst/>
          </a:prstGeom>
        </p:spPr>
        <p:txBody>
          <a:bodyPr anchor="t" rtlCol="false" tIns="0" lIns="0" bIns="0" rIns="0">
            <a:spAutoFit/>
          </a:bodyPr>
          <a:lstStyle/>
          <a:p>
            <a:pPr algn="ctr" marL="0" indent="0" lvl="0">
              <a:lnSpc>
                <a:spcPts val="2560"/>
              </a:lnSpc>
            </a:pPr>
            <a:r>
              <a:rPr lang="en-US" b="true" sz="2000">
                <a:solidFill>
                  <a:srgbClr val="001A73"/>
                </a:solidFill>
                <a:latin typeface="Calibri (MS) Bold"/>
                <a:ea typeface="Calibri (MS) Bold"/>
                <a:cs typeface="Calibri (MS) Bold"/>
                <a:sym typeface="Calibri (MS) Bold"/>
              </a:rPr>
              <a:t>St</a:t>
            </a:r>
            <a:r>
              <a:rPr lang="en-US" b="true" sz="2000">
                <a:solidFill>
                  <a:srgbClr val="001A73"/>
                </a:solidFill>
                <a:latin typeface="Calibri (MS) Bold"/>
                <a:ea typeface="Calibri (MS) Bold"/>
                <a:cs typeface="Calibri (MS) Bold"/>
                <a:sym typeface="Calibri (MS) Bold"/>
              </a:rPr>
              <a:t>ructuration du service &amp; intégration dans les dynamiques territoriales</a:t>
            </a:r>
          </a:p>
        </p:txBody>
      </p:sp>
      <p:sp>
        <p:nvSpPr>
          <p:cNvPr name="TextBox 40" id="40"/>
          <p:cNvSpPr txBox="true"/>
          <p:nvPr/>
        </p:nvSpPr>
        <p:spPr>
          <a:xfrm rot="0">
            <a:off x="5748205" y="5610002"/>
            <a:ext cx="1953119" cy="351089"/>
          </a:xfrm>
          <a:prstGeom prst="rect">
            <a:avLst/>
          </a:prstGeom>
        </p:spPr>
        <p:txBody>
          <a:bodyPr anchor="t" rtlCol="false" tIns="0" lIns="0" bIns="0" rIns="0">
            <a:spAutoFit/>
          </a:bodyPr>
          <a:lstStyle/>
          <a:p>
            <a:pPr algn="ctr" marL="0" indent="0" lvl="0">
              <a:lnSpc>
                <a:spcPts val="2560"/>
              </a:lnSpc>
            </a:pPr>
            <a:r>
              <a:rPr lang="en-US" b="true" sz="2000" i="true">
                <a:solidFill>
                  <a:srgbClr val="001A73"/>
                </a:solidFill>
                <a:latin typeface="Calibri (MS) Bold Italics"/>
                <a:ea typeface="Calibri (MS) Bold Italics"/>
                <a:cs typeface="Calibri (MS) Bold Italics"/>
                <a:sym typeface="Calibri (MS) Bold Italics"/>
              </a:rPr>
              <a:t>Décembre </a:t>
            </a:r>
            <a:r>
              <a:rPr lang="en-US" b="true" sz="2000" i="true">
                <a:solidFill>
                  <a:srgbClr val="001A73"/>
                </a:solidFill>
                <a:latin typeface="Calibri (MS) Bold Italics"/>
                <a:ea typeface="Calibri (MS) Bold Italics"/>
                <a:cs typeface="Calibri (MS) Bold Italics"/>
                <a:sym typeface="Calibri (MS) Bold Italics"/>
              </a:rPr>
              <a:t>2025</a:t>
            </a:r>
          </a:p>
        </p:txBody>
      </p:sp>
      <p:sp>
        <p:nvSpPr>
          <p:cNvPr name="TextBox 41" id="41"/>
          <p:cNvSpPr txBox="true"/>
          <p:nvPr/>
        </p:nvSpPr>
        <p:spPr>
          <a:xfrm rot="0">
            <a:off x="4864801" y="6159076"/>
            <a:ext cx="3568722" cy="998657"/>
          </a:xfrm>
          <a:prstGeom prst="rect">
            <a:avLst/>
          </a:prstGeom>
        </p:spPr>
        <p:txBody>
          <a:bodyPr anchor="t" rtlCol="false" tIns="0" lIns="0" bIns="0" rIns="0">
            <a:spAutoFit/>
          </a:bodyPr>
          <a:lstStyle/>
          <a:p>
            <a:pPr algn="ctr">
              <a:lnSpc>
                <a:spcPts val="2560"/>
              </a:lnSpc>
            </a:pPr>
            <a:r>
              <a:rPr lang="en-US" b="true" sz="2000">
                <a:solidFill>
                  <a:srgbClr val="001A73"/>
                </a:solidFill>
                <a:latin typeface="Calibri (MS) Bold"/>
                <a:ea typeface="Calibri (MS) Bold"/>
                <a:cs typeface="Calibri (MS) Bold"/>
                <a:sym typeface="Calibri (MS) Bold"/>
              </a:rPr>
              <a:t>Prise de poste</a:t>
            </a:r>
          </a:p>
          <a:p>
            <a:pPr algn="ctr">
              <a:lnSpc>
                <a:spcPts val="2560"/>
              </a:lnSpc>
            </a:pPr>
            <a:r>
              <a:rPr lang="en-US" b="true" sz="2000">
                <a:solidFill>
                  <a:srgbClr val="001A73"/>
                </a:solidFill>
                <a:latin typeface="Calibri (MS) Bold"/>
                <a:ea typeface="Calibri (MS) Bold"/>
                <a:cs typeface="Calibri (MS) Bold"/>
                <a:sym typeface="Calibri (MS) Bold"/>
              </a:rPr>
              <a:t>Phase de lancement</a:t>
            </a:r>
          </a:p>
          <a:p>
            <a:pPr algn="ctr" marL="0" indent="0" lvl="0">
              <a:lnSpc>
                <a:spcPts val="2560"/>
              </a:lnSpc>
            </a:pPr>
            <a:r>
              <a:rPr lang="en-US" b="true" sz="2000">
                <a:solidFill>
                  <a:srgbClr val="001A73"/>
                </a:solidFill>
                <a:latin typeface="Calibri (MS) Bold"/>
                <a:ea typeface="Calibri (MS) Bold"/>
                <a:cs typeface="Calibri (MS) Bold"/>
                <a:sym typeface="Calibri (MS) Bold"/>
              </a:rPr>
              <a:t>strategique</a:t>
            </a:r>
          </a:p>
        </p:txBody>
      </p:sp>
      <p:sp>
        <p:nvSpPr>
          <p:cNvPr name="TextBox 42" id="42"/>
          <p:cNvSpPr txBox="true"/>
          <p:nvPr/>
        </p:nvSpPr>
        <p:spPr>
          <a:xfrm rot="0">
            <a:off x="10607357" y="5610002"/>
            <a:ext cx="3258408" cy="1646224"/>
          </a:xfrm>
          <a:prstGeom prst="rect">
            <a:avLst/>
          </a:prstGeom>
        </p:spPr>
        <p:txBody>
          <a:bodyPr anchor="t" rtlCol="false" tIns="0" lIns="0" bIns="0" rIns="0">
            <a:spAutoFit/>
          </a:bodyPr>
          <a:lstStyle/>
          <a:p>
            <a:pPr algn="ctr" marL="0" indent="0" lvl="0">
              <a:lnSpc>
                <a:spcPts val="2560"/>
              </a:lnSpc>
            </a:pPr>
            <a:r>
              <a:rPr lang="en-US" b="true" sz="2000">
                <a:solidFill>
                  <a:srgbClr val="001A73"/>
                </a:solidFill>
                <a:latin typeface="Calibri (MS) Bold"/>
                <a:ea typeface="Calibri (MS) Bold"/>
                <a:cs typeface="Calibri (MS) Bold"/>
                <a:sym typeface="Calibri (MS) Bold"/>
              </a:rPr>
              <a:t>A</a:t>
            </a:r>
            <a:r>
              <a:rPr lang="en-US" b="true" sz="2000">
                <a:solidFill>
                  <a:srgbClr val="001A73"/>
                </a:solidFill>
                <a:latin typeface="Calibri (MS) Bold"/>
                <a:ea typeface="Calibri (MS) Bold"/>
                <a:cs typeface="Calibri (MS) Bold"/>
                <a:sym typeface="Calibri (MS) Bold"/>
              </a:rPr>
              <a:t>ppropriation du cadre :</a:t>
            </a:r>
          </a:p>
          <a:p>
            <a:pPr algn="l" marL="431801" indent="-215900" lvl="1">
              <a:lnSpc>
                <a:spcPts val="2560"/>
              </a:lnSpc>
              <a:buFont typeface="Arial"/>
              <a:buChar char="•"/>
            </a:pPr>
            <a:r>
              <a:rPr lang="en-US" sz="2000">
                <a:solidFill>
                  <a:srgbClr val="001A73"/>
                </a:solidFill>
                <a:latin typeface="Calibri (MS)"/>
                <a:ea typeface="Calibri (MS)"/>
                <a:cs typeface="Calibri (MS)"/>
                <a:sym typeface="Calibri (MS)"/>
              </a:rPr>
              <a:t>Analyse de la CPO</a:t>
            </a:r>
          </a:p>
          <a:p>
            <a:pPr algn="l" marL="431801" indent="-215900" lvl="1">
              <a:lnSpc>
                <a:spcPts val="2560"/>
              </a:lnSpc>
              <a:buFont typeface="Arial"/>
              <a:buChar char="•"/>
            </a:pPr>
            <a:r>
              <a:rPr lang="en-US" sz="2000">
                <a:solidFill>
                  <a:srgbClr val="001A73"/>
                </a:solidFill>
                <a:latin typeface="Calibri (MS)"/>
                <a:ea typeface="Calibri (MS)"/>
                <a:cs typeface="Calibri (MS)"/>
                <a:sym typeface="Calibri (MS)"/>
              </a:rPr>
              <a:t>Dispositif Conseiller numérique France Services</a:t>
            </a:r>
          </a:p>
          <a:p>
            <a:pPr algn="ctr" marL="0" indent="0" lvl="0">
              <a:lnSpc>
                <a:spcPts val="2560"/>
              </a:lnSpc>
            </a:pPr>
          </a:p>
        </p:txBody>
      </p:sp>
      <p:sp>
        <p:nvSpPr>
          <p:cNvPr name="TextBox 43" id="43"/>
          <p:cNvSpPr txBox="true"/>
          <p:nvPr/>
        </p:nvSpPr>
        <p:spPr>
          <a:xfrm rot="0">
            <a:off x="13865766" y="7094473"/>
            <a:ext cx="3868898" cy="1322440"/>
          </a:xfrm>
          <a:prstGeom prst="rect">
            <a:avLst/>
          </a:prstGeom>
        </p:spPr>
        <p:txBody>
          <a:bodyPr anchor="t" rtlCol="false" tIns="0" lIns="0" bIns="0" rIns="0">
            <a:spAutoFit/>
          </a:bodyPr>
          <a:lstStyle/>
          <a:p>
            <a:pPr algn="ctr" marL="0" indent="0" lvl="0">
              <a:lnSpc>
                <a:spcPts val="2560"/>
              </a:lnSpc>
            </a:pPr>
            <a:r>
              <a:rPr lang="en-US" b="true" sz="2000">
                <a:solidFill>
                  <a:srgbClr val="001A73"/>
                </a:solidFill>
                <a:latin typeface="Calibri (MS) Bold"/>
                <a:ea typeface="Calibri (MS) Bold"/>
                <a:cs typeface="Calibri (MS) Bold"/>
                <a:sym typeface="Calibri (MS) Bold"/>
              </a:rPr>
              <a:t>É</a:t>
            </a:r>
            <a:r>
              <a:rPr lang="en-US" b="true" sz="2000">
                <a:solidFill>
                  <a:srgbClr val="001A73"/>
                </a:solidFill>
                <a:latin typeface="Calibri (MS) Bold"/>
                <a:ea typeface="Calibri (MS) Bold"/>
                <a:cs typeface="Calibri (MS) Bold"/>
                <a:sym typeface="Calibri (MS) Bold"/>
              </a:rPr>
              <a:t>laboration d’un 1er plan d’action :</a:t>
            </a:r>
          </a:p>
          <a:p>
            <a:pPr algn="l" marL="431801" indent="-215900" lvl="1">
              <a:lnSpc>
                <a:spcPts val="2560"/>
              </a:lnSpc>
              <a:buFont typeface="Arial"/>
              <a:buChar char="•"/>
            </a:pPr>
            <a:r>
              <a:rPr lang="en-US" sz="2000">
                <a:solidFill>
                  <a:srgbClr val="001A73"/>
                </a:solidFill>
                <a:latin typeface="Calibri (MS)"/>
                <a:ea typeface="Calibri (MS)"/>
                <a:cs typeface="Calibri (MS)"/>
                <a:sym typeface="Calibri (MS)"/>
              </a:rPr>
              <a:t>Objectifs institutionnels</a:t>
            </a:r>
          </a:p>
          <a:p>
            <a:pPr algn="l" marL="431801" indent="-215900" lvl="1">
              <a:lnSpc>
                <a:spcPts val="2560"/>
              </a:lnSpc>
              <a:buFont typeface="Arial"/>
              <a:buChar char="•"/>
            </a:pPr>
            <a:r>
              <a:rPr lang="en-US" sz="2000">
                <a:solidFill>
                  <a:srgbClr val="001A73"/>
                </a:solidFill>
                <a:latin typeface="Calibri (MS)"/>
                <a:ea typeface="Calibri (MS)"/>
                <a:cs typeface="Calibri (MS)"/>
                <a:sym typeface="Calibri (MS)"/>
              </a:rPr>
              <a:t>Indicateurs qualité &amp; performance</a:t>
            </a:r>
          </a:p>
        </p:txBody>
      </p:sp>
      <p:grpSp>
        <p:nvGrpSpPr>
          <p:cNvPr name="Group 44" id="44"/>
          <p:cNvGrpSpPr/>
          <p:nvPr/>
        </p:nvGrpSpPr>
        <p:grpSpPr>
          <a:xfrm rot="0">
            <a:off x="3285771" y="1795634"/>
            <a:ext cx="2491575" cy="2796762"/>
            <a:chOff x="0" y="0"/>
            <a:chExt cx="381314" cy="428020"/>
          </a:xfrm>
        </p:grpSpPr>
        <p:sp>
          <p:nvSpPr>
            <p:cNvPr name="Freeform 45" id="45"/>
            <p:cNvSpPr/>
            <p:nvPr/>
          </p:nvSpPr>
          <p:spPr>
            <a:xfrm flipH="false" flipV="false" rot="0">
              <a:off x="0" y="0"/>
              <a:ext cx="365192" cy="428020"/>
            </a:xfrm>
            <a:custGeom>
              <a:avLst/>
              <a:gdLst/>
              <a:ahLst/>
              <a:cxnLst/>
              <a:rect r="r" b="b" t="t" l="l"/>
              <a:pathLst>
                <a:path h="428020" w="365192">
                  <a:moveTo>
                    <a:pt x="137719" y="0"/>
                  </a:moveTo>
                  <a:lnTo>
                    <a:pt x="40394" y="0"/>
                  </a:lnTo>
                  <a:cubicBezTo>
                    <a:pt x="18085" y="0"/>
                    <a:pt x="0" y="18085"/>
                    <a:pt x="0" y="40394"/>
                  </a:cubicBezTo>
                  <a:lnTo>
                    <a:pt x="0" y="387626"/>
                  </a:lnTo>
                  <a:cubicBezTo>
                    <a:pt x="0" y="409935"/>
                    <a:pt x="18085" y="428020"/>
                    <a:pt x="40394" y="428020"/>
                  </a:cubicBezTo>
                  <a:lnTo>
                    <a:pt x="137719" y="428020"/>
                  </a:lnTo>
                  <a:cubicBezTo>
                    <a:pt x="163510" y="428020"/>
                    <a:pt x="188169" y="417429"/>
                    <a:pt x="205927" y="398727"/>
                  </a:cubicBezTo>
                  <a:lnTo>
                    <a:pt x="353500" y="243303"/>
                  </a:lnTo>
                  <a:cubicBezTo>
                    <a:pt x="369089" y="226885"/>
                    <a:pt x="369089" y="201135"/>
                    <a:pt x="353500" y="184717"/>
                  </a:cubicBezTo>
                  <a:lnTo>
                    <a:pt x="205927" y="29293"/>
                  </a:lnTo>
                  <a:cubicBezTo>
                    <a:pt x="188169" y="10590"/>
                    <a:pt x="163510" y="0"/>
                    <a:pt x="137719" y="0"/>
                  </a:cubicBezTo>
                  <a:close/>
                </a:path>
              </a:pathLst>
            </a:custGeom>
            <a:solidFill>
              <a:srgbClr val="FFC600"/>
            </a:solidFill>
          </p:spPr>
        </p:sp>
        <p:sp>
          <p:nvSpPr>
            <p:cNvPr name="TextBox 46" id="46"/>
            <p:cNvSpPr txBox="true"/>
            <p:nvPr/>
          </p:nvSpPr>
          <p:spPr>
            <a:xfrm>
              <a:off x="0" y="-19050"/>
              <a:ext cx="267014" cy="447070"/>
            </a:xfrm>
            <a:prstGeom prst="rect">
              <a:avLst/>
            </a:prstGeom>
          </p:spPr>
          <p:txBody>
            <a:bodyPr anchor="ctr" rtlCol="false" tIns="43440" lIns="43440" bIns="43440" rIns="43440"/>
            <a:lstStyle/>
            <a:p>
              <a:pPr algn="ctr">
                <a:lnSpc>
                  <a:spcPts val="1960"/>
                </a:lnSpc>
              </a:pPr>
            </a:p>
          </p:txBody>
        </p:sp>
      </p:grpSp>
      <p:grpSp>
        <p:nvGrpSpPr>
          <p:cNvPr name="Group 47" id="47"/>
          <p:cNvGrpSpPr/>
          <p:nvPr/>
        </p:nvGrpSpPr>
        <p:grpSpPr>
          <a:xfrm rot="0">
            <a:off x="2542983" y="1937966"/>
            <a:ext cx="3033913" cy="2512100"/>
            <a:chOff x="0" y="0"/>
            <a:chExt cx="479869" cy="397334"/>
          </a:xfrm>
        </p:grpSpPr>
        <p:sp>
          <p:nvSpPr>
            <p:cNvPr name="Freeform 48" id="48"/>
            <p:cNvSpPr/>
            <p:nvPr/>
          </p:nvSpPr>
          <p:spPr>
            <a:xfrm flipH="false" flipV="false" rot="0">
              <a:off x="0" y="0"/>
              <a:ext cx="465908" cy="397334"/>
            </a:xfrm>
            <a:custGeom>
              <a:avLst/>
              <a:gdLst/>
              <a:ahLst/>
              <a:cxnLst/>
              <a:rect r="r" b="b" t="t" l="l"/>
              <a:pathLst>
                <a:path h="397334" w="465908">
                  <a:moveTo>
                    <a:pt x="243495" y="0"/>
                  </a:moveTo>
                  <a:lnTo>
                    <a:pt x="33173" y="0"/>
                  </a:lnTo>
                  <a:cubicBezTo>
                    <a:pt x="24375" y="0"/>
                    <a:pt x="15937" y="3495"/>
                    <a:pt x="9716" y="9716"/>
                  </a:cubicBezTo>
                  <a:cubicBezTo>
                    <a:pt x="3495" y="15937"/>
                    <a:pt x="0" y="24375"/>
                    <a:pt x="0" y="33173"/>
                  </a:cubicBezTo>
                  <a:lnTo>
                    <a:pt x="0" y="364161"/>
                  </a:lnTo>
                  <a:cubicBezTo>
                    <a:pt x="0" y="372959"/>
                    <a:pt x="3495" y="381397"/>
                    <a:pt x="9716" y="387618"/>
                  </a:cubicBezTo>
                  <a:cubicBezTo>
                    <a:pt x="15937" y="393839"/>
                    <a:pt x="24375" y="397334"/>
                    <a:pt x="33173" y="397334"/>
                  </a:cubicBezTo>
                  <a:lnTo>
                    <a:pt x="243495" y="397334"/>
                  </a:lnTo>
                  <a:cubicBezTo>
                    <a:pt x="264762" y="397334"/>
                    <a:pt x="285183" y="389010"/>
                    <a:pt x="300389" y="374143"/>
                  </a:cubicBezTo>
                  <a:lnTo>
                    <a:pt x="456149" y="221858"/>
                  </a:lnTo>
                  <a:cubicBezTo>
                    <a:pt x="462390" y="215756"/>
                    <a:pt x="465908" y="207396"/>
                    <a:pt x="465908" y="198667"/>
                  </a:cubicBezTo>
                  <a:cubicBezTo>
                    <a:pt x="465908" y="189939"/>
                    <a:pt x="462390" y="181578"/>
                    <a:pt x="456149" y="175476"/>
                  </a:cubicBezTo>
                  <a:lnTo>
                    <a:pt x="300389" y="23191"/>
                  </a:lnTo>
                  <a:cubicBezTo>
                    <a:pt x="285183" y="8324"/>
                    <a:pt x="264762" y="0"/>
                    <a:pt x="243495" y="0"/>
                  </a:cubicBezTo>
                  <a:close/>
                </a:path>
              </a:pathLst>
            </a:custGeom>
            <a:solidFill>
              <a:srgbClr val="FFFFFF"/>
            </a:solidFill>
          </p:spPr>
        </p:sp>
        <p:sp>
          <p:nvSpPr>
            <p:cNvPr name="TextBox 49" id="49"/>
            <p:cNvSpPr txBox="true"/>
            <p:nvPr/>
          </p:nvSpPr>
          <p:spPr>
            <a:xfrm>
              <a:off x="0" y="-19050"/>
              <a:ext cx="365569" cy="416384"/>
            </a:xfrm>
            <a:prstGeom prst="rect">
              <a:avLst/>
            </a:prstGeom>
          </p:spPr>
          <p:txBody>
            <a:bodyPr anchor="ctr" rtlCol="false" tIns="43440" lIns="43440" bIns="43440" rIns="43440"/>
            <a:lstStyle/>
            <a:p>
              <a:pPr algn="ctr">
                <a:lnSpc>
                  <a:spcPts val="1960"/>
                </a:lnSpc>
              </a:pPr>
            </a:p>
          </p:txBody>
        </p:sp>
      </p:grpSp>
      <p:grpSp>
        <p:nvGrpSpPr>
          <p:cNvPr name="Group 50" id="50"/>
          <p:cNvGrpSpPr/>
          <p:nvPr/>
        </p:nvGrpSpPr>
        <p:grpSpPr>
          <a:xfrm rot="-5400000">
            <a:off x="2638233" y="1250216"/>
            <a:ext cx="1090837" cy="1090837"/>
            <a:chOff x="0" y="0"/>
            <a:chExt cx="812800" cy="812800"/>
          </a:xfrm>
        </p:grpSpPr>
        <p:sp>
          <p:nvSpPr>
            <p:cNvPr name="Freeform 51" id="5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C600"/>
            </a:solidFill>
            <a:ln cap="sq">
              <a:noFill/>
              <a:prstDash val="solid"/>
              <a:miter/>
            </a:ln>
          </p:spPr>
        </p:sp>
        <p:sp>
          <p:nvSpPr>
            <p:cNvPr name="TextBox 52" id="52"/>
            <p:cNvSpPr txBox="true"/>
            <p:nvPr/>
          </p:nvSpPr>
          <p:spPr>
            <a:xfrm>
              <a:off x="76200" y="57150"/>
              <a:ext cx="660400" cy="679450"/>
            </a:xfrm>
            <a:prstGeom prst="rect">
              <a:avLst/>
            </a:prstGeom>
          </p:spPr>
          <p:txBody>
            <a:bodyPr anchor="ctr" rtlCol="false" tIns="43440" lIns="43440" bIns="43440" rIns="43440"/>
            <a:lstStyle/>
            <a:p>
              <a:pPr algn="ctr">
                <a:lnSpc>
                  <a:spcPts val="1960"/>
                </a:lnSpc>
              </a:pPr>
            </a:p>
          </p:txBody>
        </p:sp>
      </p:grpSp>
      <p:grpSp>
        <p:nvGrpSpPr>
          <p:cNvPr name="Group 53" id="53"/>
          <p:cNvGrpSpPr/>
          <p:nvPr/>
        </p:nvGrpSpPr>
        <p:grpSpPr>
          <a:xfrm rot="0">
            <a:off x="9945437" y="1795634"/>
            <a:ext cx="2491575" cy="2796762"/>
            <a:chOff x="0" y="0"/>
            <a:chExt cx="381314" cy="428020"/>
          </a:xfrm>
        </p:grpSpPr>
        <p:sp>
          <p:nvSpPr>
            <p:cNvPr name="Freeform 54" id="54"/>
            <p:cNvSpPr/>
            <p:nvPr/>
          </p:nvSpPr>
          <p:spPr>
            <a:xfrm flipH="false" flipV="false" rot="0">
              <a:off x="0" y="0"/>
              <a:ext cx="365192" cy="428020"/>
            </a:xfrm>
            <a:custGeom>
              <a:avLst/>
              <a:gdLst/>
              <a:ahLst/>
              <a:cxnLst/>
              <a:rect r="r" b="b" t="t" l="l"/>
              <a:pathLst>
                <a:path h="428020" w="365192">
                  <a:moveTo>
                    <a:pt x="137719" y="0"/>
                  </a:moveTo>
                  <a:lnTo>
                    <a:pt x="40394" y="0"/>
                  </a:lnTo>
                  <a:cubicBezTo>
                    <a:pt x="18085" y="0"/>
                    <a:pt x="0" y="18085"/>
                    <a:pt x="0" y="40394"/>
                  </a:cubicBezTo>
                  <a:lnTo>
                    <a:pt x="0" y="387626"/>
                  </a:lnTo>
                  <a:cubicBezTo>
                    <a:pt x="0" y="409935"/>
                    <a:pt x="18085" y="428020"/>
                    <a:pt x="40394" y="428020"/>
                  </a:cubicBezTo>
                  <a:lnTo>
                    <a:pt x="137719" y="428020"/>
                  </a:lnTo>
                  <a:cubicBezTo>
                    <a:pt x="163510" y="428020"/>
                    <a:pt x="188169" y="417429"/>
                    <a:pt x="205927" y="398727"/>
                  </a:cubicBezTo>
                  <a:lnTo>
                    <a:pt x="353500" y="243303"/>
                  </a:lnTo>
                  <a:cubicBezTo>
                    <a:pt x="369089" y="226885"/>
                    <a:pt x="369089" y="201135"/>
                    <a:pt x="353500" y="184717"/>
                  </a:cubicBezTo>
                  <a:lnTo>
                    <a:pt x="205927" y="29293"/>
                  </a:lnTo>
                  <a:cubicBezTo>
                    <a:pt x="188169" y="10590"/>
                    <a:pt x="163510" y="0"/>
                    <a:pt x="137719" y="0"/>
                  </a:cubicBezTo>
                  <a:close/>
                </a:path>
              </a:pathLst>
            </a:custGeom>
            <a:solidFill>
              <a:srgbClr val="33D4FF"/>
            </a:solidFill>
          </p:spPr>
        </p:sp>
        <p:sp>
          <p:nvSpPr>
            <p:cNvPr name="TextBox 55" id="55"/>
            <p:cNvSpPr txBox="true"/>
            <p:nvPr/>
          </p:nvSpPr>
          <p:spPr>
            <a:xfrm>
              <a:off x="0" y="-19050"/>
              <a:ext cx="267014" cy="447070"/>
            </a:xfrm>
            <a:prstGeom prst="rect">
              <a:avLst/>
            </a:prstGeom>
          </p:spPr>
          <p:txBody>
            <a:bodyPr anchor="ctr" rtlCol="false" tIns="43440" lIns="43440" bIns="43440" rIns="43440"/>
            <a:lstStyle/>
            <a:p>
              <a:pPr algn="ctr">
                <a:lnSpc>
                  <a:spcPts val="1960"/>
                </a:lnSpc>
              </a:pPr>
            </a:p>
          </p:txBody>
        </p:sp>
      </p:grpSp>
      <p:grpSp>
        <p:nvGrpSpPr>
          <p:cNvPr name="Group 56" id="56"/>
          <p:cNvGrpSpPr/>
          <p:nvPr/>
        </p:nvGrpSpPr>
        <p:grpSpPr>
          <a:xfrm rot="0">
            <a:off x="9825752" y="1937966"/>
            <a:ext cx="2410809" cy="2512100"/>
            <a:chOff x="0" y="0"/>
            <a:chExt cx="381314" cy="397334"/>
          </a:xfrm>
        </p:grpSpPr>
        <p:sp>
          <p:nvSpPr>
            <p:cNvPr name="Freeform 57" id="57"/>
            <p:cNvSpPr/>
            <p:nvPr/>
          </p:nvSpPr>
          <p:spPr>
            <a:xfrm flipH="false" flipV="false" rot="0">
              <a:off x="0" y="0"/>
              <a:ext cx="363745" cy="397334"/>
            </a:xfrm>
            <a:custGeom>
              <a:avLst/>
              <a:gdLst/>
              <a:ahLst/>
              <a:cxnLst/>
              <a:rect r="r" b="b" t="t" l="l"/>
              <a:pathLst>
                <a:path h="397334" w="363745">
                  <a:moveTo>
                    <a:pt x="136366" y="0"/>
                  </a:moveTo>
                  <a:lnTo>
                    <a:pt x="41747" y="0"/>
                  </a:lnTo>
                  <a:cubicBezTo>
                    <a:pt x="30675" y="0"/>
                    <a:pt x="20057" y="4398"/>
                    <a:pt x="12228" y="12228"/>
                  </a:cubicBezTo>
                  <a:cubicBezTo>
                    <a:pt x="4398" y="20057"/>
                    <a:pt x="0" y="30675"/>
                    <a:pt x="0" y="41747"/>
                  </a:cubicBezTo>
                  <a:lnTo>
                    <a:pt x="0" y="355587"/>
                  </a:lnTo>
                  <a:cubicBezTo>
                    <a:pt x="0" y="366659"/>
                    <a:pt x="4398" y="377278"/>
                    <a:pt x="12228" y="385107"/>
                  </a:cubicBezTo>
                  <a:cubicBezTo>
                    <a:pt x="20057" y="392936"/>
                    <a:pt x="30675" y="397334"/>
                    <a:pt x="41747" y="397334"/>
                  </a:cubicBezTo>
                  <a:lnTo>
                    <a:pt x="136366" y="397334"/>
                  </a:lnTo>
                  <a:cubicBezTo>
                    <a:pt x="163129" y="397334"/>
                    <a:pt x="188828" y="386859"/>
                    <a:pt x="207964" y="368149"/>
                  </a:cubicBezTo>
                  <a:lnTo>
                    <a:pt x="351463" y="227852"/>
                  </a:lnTo>
                  <a:cubicBezTo>
                    <a:pt x="359317" y="220173"/>
                    <a:pt x="363745" y="209652"/>
                    <a:pt x="363745" y="198667"/>
                  </a:cubicBezTo>
                  <a:cubicBezTo>
                    <a:pt x="363745" y="187683"/>
                    <a:pt x="359317" y="177161"/>
                    <a:pt x="351463" y="169482"/>
                  </a:cubicBezTo>
                  <a:lnTo>
                    <a:pt x="207964" y="29185"/>
                  </a:lnTo>
                  <a:cubicBezTo>
                    <a:pt x="188828" y="10476"/>
                    <a:pt x="163129" y="0"/>
                    <a:pt x="136366" y="0"/>
                  </a:cubicBezTo>
                  <a:close/>
                </a:path>
              </a:pathLst>
            </a:custGeom>
            <a:solidFill>
              <a:srgbClr val="FFFFFF"/>
            </a:solidFill>
          </p:spPr>
        </p:sp>
        <p:sp>
          <p:nvSpPr>
            <p:cNvPr name="TextBox 58" id="58"/>
            <p:cNvSpPr txBox="true"/>
            <p:nvPr/>
          </p:nvSpPr>
          <p:spPr>
            <a:xfrm>
              <a:off x="0" y="-19050"/>
              <a:ext cx="267014" cy="416384"/>
            </a:xfrm>
            <a:prstGeom prst="rect">
              <a:avLst/>
            </a:prstGeom>
          </p:spPr>
          <p:txBody>
            <a:bodyPr anchor="ctr" rtlCol="false" tIns="43440" lIns="43440" bIns="43440" rIns="43440"/>
            <a:lstStyle/>
            <a:p>
              <a:pPr algn="ctr">
                <a:lnSpc>
                  <a:spcPts val="1960"/>
                </a:lnSpc>
              </a:pPr>
            </a:p>
          </p:txBody>
        </p:sp>
      </p:grpSp>
      <p:grpSp>
        <p:nvGrpSpPr>
          <p:cNvPr name="Group 59" id="59"/>
          <p:cNvGrpSpPr/>
          <p:nvPr/>
        </p:nvGrpSpPr>
        <p:grpSpPr>
          <a:xfrm rot="-5400000">
            <a:off x="9297898" y="1250216"/>
            <a:ext cx="1090837" cy="1090837"/>
            <a:chOff x="0" y="0"/>
            <a:chExt cx="812800" cy="812800"/>
          </a:xfrm>
        </p:grpSpPr>
        <p:sp>
          <p:nvSpPr>
            <p:cNvPr name="Freeform 60" id="6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3D4FF"/>
            </a:solidFill>
            <a:ln cap="sq">
              <a:noFill/>
              <a:prstDash val="solid"/>
              <a:miter/>
            </a:ln>
          </p:spPr>
        </p:sp>
        <p:sp>
          <p:nvSpPr>
            <p:cNvPr name="TextBox 61" id="61"/>
            <p:cNvSpPr txBox="true"/>
            <p:nvPr/>
          </p:nvSpPr>
          <p:spPr>
            <a:xfrm>
              <a:off x="76200" y="57150"/>
              <a:ext cx="660400" cy="679450"/>
            </a:xfrm>
            <a:prstGeom prst="rect">
              <a:avLst/>
            </a:prstGeom>
          </p:spPr>
          <p:txBody>
            <a:bodyPr anchor="ctr" rtlCol="false" tIns="43440" lIns="43440" bIns="43440" rIns="43440"/>
            <a:lstStyle/>
            <a:p>
              <a:pPr algn="ctr">
                <a:lnSpc>
                  <a:spcPts val="1960"/>
                </a:lnSpc>
              </a:pPr>
            </a:p>
          </p:txBody>
        </p:sp>
      </p:grpSp>
      <p:grpSp>
        <p:nvGrpSpPr>
          <p:cNvPr name="Group 62" id="62"/>
          <p:cNvGrpSpPr/>
          <p:nvPr/>
        </p:nvGrpSpPr>
        <p:grpSpPr>
          <a:xfrm rot="0">
            <a:off x="6615604" y="1795634"/>
            <a:ext cx="2491575" cy="2796762"/>
            <a:chOff x="0" y="0"/>
            <a:chExt cx="381314" cy="428020"/>
          </a:xfrm>
        </p:grpSpPr>
        <p:sp>
          <p:nvSpPr>
            <p:cNvPr name="Freeform 63" id="63"/>
            <p:cNvSpPr/>
            <p:nvPr/>
          </p:nvSpPr>
          <p:spPr>
            <a:xfrm flipH="false" flipV="false" rot="0">
              <a:off x="0" y="0"/>
              <a:ext cx="365192" cy="428020"/>
            </a:xfrm>
            <a:custGeom>
              <a:avLst/>
              <a:gdLst/>
              <a:ahLst/>
              <a:cxnLst/>
              <a:rect r="r" b="b" t="t" l="l"/>
              <a:pathLst>
                <a:path h="428020" w="365192">
                  <a:moveTo>
                    <a:pt x="137719" y="0"/>
                  </a:moveTo>
                  <a:lnTo>
                    <a:pt x="40394" y="0"/>
                  </a:lnTo>
                  <a:cubicBezTo>
                    <a:pt x="18085" y="0"/>
                    <a:pt x="0" y="18085"/>
                    <a:pt x="0" y="40394"/>
                  </a:cubicBezTo>
                  <a:lnTo>
                    <a:pt x="0" y="387626"/>
                  </a:lnTo>
                  <a:cubicBezTo>
                    <a:pt x="0" y="409935"/>
                    <a:pt x="18085" y="428020"/>
                    <a:pt x="40394" y="428020"/>
                  </a:cubicBezTo>
                  <a:lnTo>
                    <a:pt x="137719" y="428020"/>
                  </a:lnTo>
                  <a:cubicBezTo>
                    <a:pt x="163510" y="428020"/>
                    <a:pt x="188169" y="417429"/>
                    <a:pt x="205927" y="398727"/>
                  </a:cubicBezTo>
                  <a:lnTo>
                    <a:pt x="353500" y="243303"/>
                  </a:lnTo>
                  <a:cubicBezTo>
                    <a:pt x="369089" y="226885"/>
                    <a:pt x="369089" y="201135"/>
                    <a:pt x="353500" y="184717"/>
                  </a:cubicBezTo>
                  <a:lnTo>
                    <a:pt x="205927" y="29293"/>
                  </a:lnTo>
                  <a:cubicBezTo>
                    <a:pt x="188169" y="10590"/>
                    <a:pt x="163510" y="0"/>
                    <a:pt x="137719" y="0"/>
                  </a:cubicBezTo>
                  <a:close/>
                </a:path>
              </a:pathLst>
            </a:custGeom>
            <a:solidFill>
              <a:srgbClr val="00BF6F"/>
            </a:solidFill>
          </p:spPr>
        </p:sp>
        <p:sp>
          <p:nvSpPr>
            <p:cNvPr name="TextBox 64" id="64"/>
            <p:cNvSpPr txBox="true"/>
            <p:nvPr/>
          </p:nvSpPr>
          <p:spPr>
            <a:xfrm>
              <a:off x="0" y="-19050"/>
              <a:ext cx="267014" cy="447070"/>
            </a:xfrm>
            <a:prstGeom prst="rect">
              <a:avLst/>
            </a:prstGeom>
          </p:spPr>
          <p:txBody>
            <a:bodyPr anchor="ctr" rtlCol="false" tIns="43440" lIns="43440" bIns="43440" rIns="43440"/>
            <a:lstStyle/>
            <a:p>
              <a:pPr algn="ctr">
                <a:lnSpc>
                  <a:spcPts val="1960"/>
                </a:lnSpc>
              </a:pPr>
            </a:p>
          </p:txBody>
        </p:sp>
      </p:grpSp>
      <p:grpSp>
        <p:nvGrpSpPr>
          <p:cNvPr name="Group 65" id="65"/>
          <p:cNvGrpSpPr/>
          <p:nvPr/>
        </p:nvGrpSpPr>
        <p:grpSpPr>
          <a:xfrm rot="0">
            <a:off x="6495919" y="1937966"/>
            <a:ext cx="2410809" cy="2512100"/>
            <a:chOff x="0" y="0"/>
            <a:chExt cx="381314" cy="397334"/>
          </a:xfrm>
        </p:grpSpPr>
        <p:sp>
          <p:nvSpPr>
            <p:cNvPr name="Freeform 66" id="66"/>
            <p:cNvSpPr/>
            <p:nvPr/>
          </p:nvSpPr>
          <p:spPr>
            <a:xfrm flipH="false" flipV="false" rot="0">
              <a:off x="0" y="0"/>
              <a:ext cx="363745" cy="397334"/>
            </a:xfrm>
            <a:custGeom>
              <a:avLst/>
              <a:gdLst/>
              <a:ahLst/>
              <a:cxnLst/>
              <a:rect r="r" b="b" t="t" l="l"/>
              <a:pathLst>
                <a:path h="397334" w="363745">
                  <a:moveTo>
                    <a:pt x="136366" y="0"/>
                  </a:moveTo>
                  <a:lnTo>
                    <a:pt x="41747" y="0"/>
                  </a:lnTo>
                  <a:cubicBezTo>
                    <a:pt x="30675" y="0"/>
                    <a:pt x="20057" y="4398"/>
                    <a:pt x="12228" y="12228"/>
                  </a:cubicBezTo>
                  <a:cubicBezTo>
                    <a:pt x="4398" y="20057"/>
                    <a:pt x="0" y="30675"/>
                    <a:pt x="0" y="41747"/>
                  </a:cubicBezTo>
                  <a:lnTo>
                    <a:pt x="0" y="355587"/>
                  </a:lnTo>
                  <a:cubicBezTo>
                    <a:pt x="0" y="366659"/>
                    <a:pt x="4398" y="377278"/>
                    <a:pt x="12228" y="385107"/>
                  </a:cubicBezTo>
                  <a:cubicBezTo>
                    <a:pt x="20057" y="392936"/>
                    <a:pt x="30675" y="397334"/>
                    <a:pt x="41747" y="397334"/>
                  </a:cubicBezTo>
                  <a:lnTo>
                    <a:pt x="136366" y="397334"/>
                  </a:lnTo>
                  <a:cubicBezTo>
                    <a:pt x="163129" y="397334"/>
                    <a:pt x="188828" y="386859"/>
                    <a:pt x="207964" y="368149"/>
                  </a:cubicBezTo>
                  <a:lnTo>
                    <a:pt x="351463" y="227852"/>
                  </a:lnTo>
                  <a:cubicBezTo>
                    <a:pt x="359317" y="220173"/>
                    <a:pt x="363745" y="209652"/>
                    <a:pt x="363745" y="198667"/>
                  </a:cubicBezTo>
                  <a:cubicBezTo>
                    <a:pt x="363745" y="187683"/>
                    <a:pt x="359317" y="177161"/>
                    <a:pt x="351463" y="169482"/>
                  </a:cubicBezTo>
                  <a:lnTo>
                    <a:pt x="207964" y="29185"/>
                  </a:lnTo>
                  <a:cubicBezTo>
                    <a:pt x="188828" y="10476"/>
                    <a:pt x="163129" y="0"/>
                    <a:pt x="136366" y="0"/>
                  </a:cubicBezTo>
                  <a:close/>
                </a:path>
              </a:pathLst>
            </a:custGeom>
            <a:solidFill>
              <a:srgbClr val="FFFFFF"/>
            </a:solidFill>
          </p:spPr>
        </p:sp>
        <p:sp>
          <p:nvSpPr>
            <p:cNvPr name="TextBox 67" id="67"/>
            <p:cNvSpPr txBox="true"/>
            <p:nvPr/>
          </p:nvSpPr>
          <p:spPr>
            <a:xfrm>
              <a:off x="0" y="-19050"/>
              <a:ext cx="267014" cy="416384"/>
            </a:xfrm>
            <a:prstGeom prst="rect">
              <a:avLst/>
            </a:prstGeom>
          </p:spPr>
          <p:txBody>
            <a:bodyPr anchor="ctr" rtlCol="false" tIns="43440" lIns="43440" bIns="43440" rIns="43440"/>
            <a:lstStyle/>
            <a:p>
              <a:pPr algn="ctr">
                <a:lnSpc>
                  <a:spcPts val="1960"/>
                </a:lnSpc>
              </a:pPr>
            </a:p>
          </p:txBody>
        </p:sp>
      </p:grpSp>
      <p:grpSp>
        <p:nvGrpSpPr>
          <p:cNvPr name="Group 68" id="68"/>
          <p:cNvGrpSpPr/>
          <p:nvPr/>
        </p:nvGrpSpPr>
        <p:grpSpPr>
          <a:xfrm rot="-5400000">
            <a:off x="5968066" y="1250216"/>
            <a:ext cx="1090837" cy="1090837"/>
            <a:chOff x="0" y="0"/>
            <a:chExt cx="812800" cy="812800"/>
          </a:xfrm>
        </p:grpSpPr>
        <p:sp>
          <p:nvSpPr>
            <p:cNvPr name="Freeform 69" id="6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BF6F"/>
            </a:solidFill>
            <a:ln cap="sq">
              <a:noFill/>
              <a:prstDash val="solid"/>
              <a:miter/>
            </a:ln>
          </p:spPr>
        </p:sp>
        <p:sp>
          <p:nvSpPr>
            <p:cNvPr name="TextBox 70" id="70"/>
            <p:cNvSpPr txBox="true"/>
            <p:nvPr/>
          </p:nvSpPr>
          <p:spPr>
            <a:xfrm>
              <a:off x="76200" y="57150"/>
              <a:ext cx="660400" cy="679450"/>
            </a:xfrm>
            <a:prstGeom prst="rect">
              <a:avLst/>
            </a:prstGeom>
          </p:spPr>
          <p:txBody>
            <a:bodyPr anchor="ctr" rtlCol="false" tIns="43440" lIns="43440" bIns="43440" rIns="43440"/>
            <a:lstStyle/>
            <a:p>
              <a:pPr algn="ctr">
                <a:lnSpc>
                  <a:spcPts val="1960"/>
                </a:lnSpc>
              </a:pPr>
            </a:p>
          </p:txBody>
        </p:sp>
      </p:grpSp>
      <p:grpSp>
        <p:nvGrpSpPr>
          <p:cNvPr name="Group 71" id="71"/>
          <p:cNvGrpSpPr/>
          <p:nvPr/>
        </p:nvGrpSpPr>
        <p:grpSpPr>
          <a:xfrm rot="0">
            <a:off x="13275270" y="1795634"/>
            <a:ext cx="2491575" cy="2796762"/>
            <a:chOff x="0" y="0"/>
            <a:chExt cx="381314" cy="428020"/>
          </a:xfrm>
        </p:grpSpPr>
        <p:sp>
          <p:nvSpPr>
            <p:cNvPr name="Freeform 72" id="72"/>
            <p:cNvSpPr/>
            <p:nvPr/>
          </p:nvSpPr>
          <p:spPr>
            <a:xfrm flipH="false" flipV="false" rot="0">
              <a:off x="0" y="0"/>
              <a:ext cx="365192" cy="428020"/>
            </a:xfrm>
            <a:custGeom>
              <a:avLst/>
              <a:gdLst/>
              <a:ahLst/>
              <a:cxnLst/>
              <a:rect r="r" b="b" t="t" l="l"/>
              <a:pathLst>
                <a:path h="428020" w="365192">
                  <a:moveTo>
                    <a:pt x="137719" y="0"/>
                  </a:moveTo>
                  <a:lnTo>
                    <a:pt x="40394" y="0"/>
                  </a:lnTo>
                  <a:cubicBezTo>
                    <a:pt x="18085" y="0"/>
                    <a:pt x="0" y="18085"/>
                    <a:pt x="0" y="40394"/>
                  </a:cubicBezTo>
                  <a:lnTo>
                    <a:pt x="0" y="387626"/>
                  </a:lnTo>
                  <a:cubicBezTo>
                    <a:pt x="0" y="409935"/>
                    <a:pt x="18085" y="428020"/>
                    <a:pt x="40394" y="428020"/>
                  </a:cubicBezTo>
                  <a:lnTo>
                    <a:pt x="137719" y="428020"/>
                  </a:lnTo>
                  <a:cubicBezTo>
                    <a:pt x="163510" y="428020"/>
                    <a:pt x="188169" y="417429"/>
                    <a:pt x="205927" y="398727"/>
                  </a:cubicBezTo>
                  <a:lnTo>
                    <a:pt x="353500" y="243303"/>
                  </a:lnTo>
                  <a:cubicBezTo>
                    <a:pt x="369089" y="226885"/>
                    <a:pt x="369089" y="201135"/>
                    <a:pt x="353500" y="184717"/>
                  </a:cubicBezTo>
                  <a:lnTo>
                    <a:pt x="205927" y="29293"/>
                  </a:lnTo>
                  <a:cubicBezTo>
                    <a:pt x="188169" y="10590"/>
                    <a:pt x="163510" y="0"/>
                    <a:pt x="137719" y="0"/>
                  </a:cubicBezTo>
                  <a:close/>
                </a:path>
              </a:pathLst>
            </a:custGeom>
            <a:solidFill>
              <a:srgbClr val="001A73"/>
            </a:solidFill>
          </p:spPr>
        </p:sp>
        <p:sp>
          <p:nvSpPr>
            <p:cNvPr name="TextBox 73" id="73"/>
            <p:cNvSpPr txBox="true"/>
            <p:nvPr/>
          </p:nvSpPr>
          <p:spPr>
            <a:xfrm>
              <a:off x="0" y="-19050"/>
              <a:ext cx="267014" cy="447070"/>
            </a:xfrm>
            <a:prstGeom prst="rect">
              <a:avLst/>
            </a:prstGeom>
          </p:spPr>
          <p:txBody>
            <a:bodyPr anchor="ctr" rtlCol="false" tIns="43440" lIns="43440" bIns="43440" rIns="43440"/>
            <a:lstStyle/>
            <a:p>
              <a:pPr algn="ctr">
                <a:lnSpc>
                  <a:spcPts val="1960"/>
                </a:lnSpc>
              </a:pPr>
            </a:p>
          </p:txBody>
        </p:sp>
      </p:grpSp>
      <p:grpSp>
        <p:nvGrpSpPr>
          <p:cNvPr name="Group 74" id="74"/>
          <p:cNvGrpSpPr/>
          <p:nvPr/>
        </p:nvGrpSpPr>
        <p:grpSpPr>
          <a:xfrm rot="0">
            <a:off x="13155585" y="1937966"/>
            <a:ext cx="2410809" cy="2512100"/>
            <a:chOff x="0" y="0"/>
            <a:chExt cx="381314" cy="397334"/>
          </a:xfrm>
        </p:grpSpPr>
        <p:sp>
          <p:nvSpPr>
            <p:cNvPr name="Freeform 75" id="75"/>
            <p:cNvSpPr/>
            <p:nvPr/>
          </p:nvSpPr>
          <p:spPr>
            <a:xfrm flipH="false" flipV="false" rot="0">
              <a:off x="0" y="0"/>
              <a:ext cx="363745" cy="397334"/>
            </a:xfrm>
            <a:custGeom>
              <a:avLst/>
              <a:gdLst/>
              <a:ahLst/>
              <a:cxnLst/>
              <a:rect r="r" b="b" t="t" l="l"/>
              <a:pathLst>
                <a:path h="397334" w="363745">
                  <a:moveTo>
                    <a:pt x="136366" y="0"/>
                  </a:moveTo>
                  <a:lnTo>
                    <a:pt x="41747" y="0"/>
                  </a:lnTo>
                  <a:cubicBezTo>
                    <a:pt x="30675" y="0"/>
                    <a:pt x="20057" y="4398"/>
                    <a:pt x="12228" y="12228"/>
                  </a:cubicBezTo>
                  <a:cubicBezTo>
                    <a:pt x="4398" y="20057"/>
                    <a:pt x="0" y="30675"/>
                    <a:pt x="0" y="41747"/>
                  </a:cubicBezTo>
                  <a:lnTo>
                    <a:pt x="0" y="355587"/>
                  </a:lnTo>
                  <a:cubicBezTo>
                    <a:pt x="0" y="366659"/>
                    <a:pt x="4398" y="377278"/>
                    <a:pt x="12228" y="385107"/>
                  </a:cubicBezTo>
                  <a:cubicBezTo>
                    <a:pt x="20057" y="392936"/>
                    <a:pt x="30675" y="397334"/>
                    <a:pt x="41747" y="397334"/>
                  </a:cubicBezTo>
                  <a:lnTo>
                    <a:pt x="136366" y="397334"/>
                  </a:lnTo>
                  <a:cubicBezTo>
                    <a:pt x="163129" y="397334"/>
                    <a:pt x="188828" y="386859"/>
                    <a:pt x="207964" y="368149"/>
                  </a:cubicBezTo>
                  <a:lnTo>
                    <a:pt x="351463" y="227852"/>
                  </a:lnTo>
                  <a:cubicBezTo>
                    <a:pt x="359317" y="220173"/>
                    <a:pt x="363745" y="209652"/>
                    <a:pt x="363745" y="198667"/>
                  </a:cubicBezTo>
                  <a:cubicBezTo>
                    <a:pt x="363745" y="187683"/>
                    <a:pt x="359317" y="177161"/>
                    <a:pt x="351463" y="169482"/>
                  </a:cubicBezTo>
                  <a:lnTo>
                    <a:pt x="207964" y="29185"/>
                  </a:lnTo>
                  <a:cubicBezTo>
                    <a:pt x="188828" y="10476"/>
                    <a:pt x="163129" y="0"/>
                    <a:pt x="136366" y="0"/>
                  </a:cubicBezTo>
                  <a:close/>
                </a:path>
              </a:pathLst>
            </a:custGeom>
            <a:solidFill>
              <a:srgbClr val="FFFFFF"/>
            </a:solidFill>
          </p:spPr>
        </p:sp>
        <p:sp>
          <p:nvSpPr>
            <p:cNvPr name="TextBox 76" id="76"/>
            <p:cNvSpPr txBox="true"/>
            <p:nvPr/>
          </p:nvSpPr>
          <p:spPr>
            <a:xfrm>
              <a:off x="0" y="-19050"/>
              <a:ext cx="267014" cy="416384"/>
            </a:xfrm>
            <a:prstGeom prst="rect">
              <a:avLst/>
            </a:prstGeom>
          </p:spPr>
          <p:txBody>
            <a:bodyPr anchor="ctr" rtlCol="false" tIns="43440" lIns="43440" bIns="43440" rIns="43440"/>
            <a:lstStyle/>
            <a:p>
              <a:pPr algn="ctr">
                <a:lnSpc>
                  <a:spcPts val="1960"/>
                </a:lnSpc>
              </a:pPr>
            </a:p>
          </p:txBody>
        </p:sp>
      </p:grpSp>
      <p:grpSp>
        <p:nvGrpSpPr>
          <p:cNvPr name="Group 77" id="77"/>
          <p:cNvGrpSpPr/>
          <p:nvPr/>
        </p:nvGrpSpPr>
        <p:grpSpPr>
          <a:xfrm rot="-5400000">
            <a:off x="12627731" y="1250216"/>
            <a:ext cx="1090837" cy="1090837"/>
            <a:chOff x="0" y="0"/>
            <a:chExt cx="812800" cy="812800"/>
          </a:xfrm>
        </p:grpSpPr>
        <p:sp>
          <p:nvSpPr>
            <p:cNvPr name="Freeform 78" id="7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1A73"/>
            </a:solidFill>
            <a:ln cap="sq">
              <a:noFill/>
              <a:prstDash val="solid"/>
              <a:miter/>
            </a:ln>
          </p:spPr>
        </p:sp>
        <p:sp>
          <p:nvSpPr>
            <p:cNvPr name="TextBox 79" id="79"/>
            <p:cNvSpPr txBox="true"/>
            <p:nvPr/>
          </p:nvSpPr>
          <p:spPr>
            <a:xfrm>
              <a:off x="76200" y="57150"/>
              <a:ext cx="660400" cy="679450"/>
            </a:xfrm>
            <a:prstGeom prst="rect">
              <a:avLst/>
            </a:prstGeom>
          </p:spPr>
          <p:txBody>
            <a:bodyPr anchor="ctr" rtlCol="false" tIns="43440" lIns="43440" bIns="43440" rIns="43440"/>
            <a:lstStyle/>
            <a:p>
              <a:pPr algn="ctr">
                <a:lnSpc>
                  <a:spcPts val="1960"/>
                </a:lnSpc>
              </a:pPr>
            </a:p>
          </p:txBody>
        </p:sp>
      </p:grpSp>
      <p:sp>
        <p:nvSpPr>
          <p:cNvPr name="TextBox 80" id="80"/>
          <p:cNvSpPr txBox="true"/>
          <p:nvPr/>
        </p:nvSpPr>
        <p:spPr>
          <a:xfrm rot="0">
            <a:off x="5648628" y="2514967"/>
            <a:ext cx="3013499" cy="1149086"/>
          </a:xfrm>
          <a:prstGeom prst="rect">
            <a:avLst/>
          </a:prstGeom>
        </p:spPr>
        <p:txBody>
          <a:bodyPr anchor="t" rtlCol="false" tIns="0" lIns="0" bIns="0" rIns="0">
            <a:spAutoFit/>
          </a:bodyPr>
          <a:lstStyle/>
          <a:p>
            <a:pPr algn="ctr">
              <a:lnSpc>
                <a:spcPts val="2200"/>
              </a:lnSpc>
            </a:pPr>
            <a:r>
              <a:rPr lang="en-US" sz="2000" b="true">
                <a:solidFill>
                  <a:srgbClr val="001A73"/>
                </a:solidFill>
                <a:latin typeface="Calibri (MS) Bold"/>
                <a:ea typeface="Calibri (MS) Bold"/>
                <a:cs typeface="Calibri (MS) Bold"/>
                <a:sym typeface="Calibri (MS) Bold"/>
              </a:rPr>
              <a:t>Définition : </a:t>
            </a:r>
          </a:p>
          <a:p>
            <a:pPr algn="ctr">
              <a:lnSpc>
                <a:spcPts val="2200"/>
              </a:lnSpc>
            </a:pPr>
            <a:r>
              <a:rPr lang="en-US" sz="2000" b="true">
                <a:solidFill>
                  <a:srgbClr val="001A73"/>
                </a:solidFill>
                <a:latin typeface="Calibri (MS) Bold"/>
                <a:ea typeface="Calibri (MS) Bold"/>
                <a:cs typeface="Calibri (MS) Bold"/>
                <a:sym typeface="Calibri (MS) Bold"/>
              </a:rPr>
              <a:t>Travail avec les stagiaires de l’ITS Pierre Bourdieu &amp; nos associations adhérentes </a:t>
            </a:r>
          </a:p>
        </p:txBody>
      </p:sp>
      <p:sp>
        <p:nvSpPr>
          <p:cNvPr name="TextBox 81" id="81"/>
          <p:cNvSpPr txBox="true"/>
          <p:nvPr/>
        </p:nvSpPr>
        <p:spPr>
          <a:xfrm rot="0">
            <a:off x="12382500" y="2791126"/>
            <a:ext cx="2812232" cy="596768"/>
          </a:xfrm>
          <a:prstGeom prst="rect">
            <a:avLst/>
          </a:prstGeom>
        </p:spPr>
        <p:txBody>
          <a:bodyPr anchor="t" rtlCol="false" tIns="0" lIns="0" bIns="0" rIns="0">
            <a:spAutoFit/>
          </a:bodyPr>
          <a:lstStyle/>
          <a:p>
            <a:pPr algn="ctr">
              <a:lnSpc>
                <a:spcPts val="2200"/>
              </a:lnSpc>
            </a:pPr>
            <a:r>
              <a:rPr lang="en-US" sz="2000" b="true">
                <a:solidFill>
                  <a:srgbClr val="001A73"/>
                </a:solidFill>
                <a:latin typeface="Calibri (MS) Bold"/>
                <a:ea typeface="Calibri (MS) Bold"/>
                <a:cs typeface="Calibri (MS) Bold"/>
                <a:sym typeface="Calibri (MS) Bold"/>
              </a:rPr>
              <a:t>Orientation du service sur la parentalité numérique</a:t>
            </a:r>
          </a:p>
        </p:txBody>
      </p:sp>
      <p:sp>
        <p:nvSpPr>
          <p:cNvPr name="TextBox 82" id="82"/>
          <p:cNvSpPr txBox="true"/>
          <p:nvPr/>
        </p:nvSpPr>
        <p:spPr>
          <a:xfrm rot="0">
            <a:off x="9107179" y="2609948"/>
            <a:ext cx="2775544" cy="1149086"/>
          </a:xfrm>
          <a:prstGeom prst="rect">
            <a:avLst/>
          </a:prstGeom>
        </p:spPr>
        <p:txBody>
          <a:bodyPr anchor="t" rtlCol="false" tIns="0" lIns="0" bIns="0" rIns="0">
            <a:spAutoFit/>
          </a:bodyPr>
          <a:lstStyle/>
          <a:p>
            <a:pPr algn="ctr">
              <a:lnSpc>
                <a:spcPts val="2200"/>
              </a:lnSpc>
            </a:pPr>
            <a:r>
              <a:rPr lang="en-US" sz="2000" b="true">
                <a:solidFill>
                  <a:srgbClr val="001A73"/>
                </a:solidFill>
                <a:latin typeface="Calibri (MS) Bold"/>
                <a:ea typeface="Calibri (MS) Bold"/>
                <a:cs typeface="Calibri (MS) Bold"/>
                <a:sym typeface="Calibri (MS) Bold"/>
              </a:rPr>
              <a:t>Diagnostic territorial : Observatoire des familles &amp; Réseau local parentalité sur le répit </a:t>
            </a:r>
          </a:p>
        </p:txBody>
      </p:sp>
      <p:sp>
        <p:nvSpPr>
          <p:cNvPr name="TextBox 83" id="83"/>
          <p:cNvSpPr txBox="true"/>
          <p:nvPr/>
        </p:nvSpPr>
        <p:spPr>
          <a:xfrm rot="0">
            <a:off x="2242235" y="2528884"/>
            <a:ext cx="2478035" cy="1149086"/>
          </a:xfrm>
          <a:prstGeom prst="rect">
            <a:avLst/>
          </a:prstGeom>
        </p:spPr>
        <p:txBody>
          <a:bodyPr anchor="t" rtlCol="false" tIns="0" lIns="0" bIns="0" rIns="0">
            <a:spAutoFit/>
          </a:bodyPr>
          <a:lstStyle/>
          <a:p>
            <a:pPr algn="ctr">
              <a:lnSpc>
                <a:spcPts val="2200"/>
              </a:lnSpc>
            </a:pPr>
            <a:r>
              <a:rPr lang="en-US" sz="2000" b="true">
                <a:solidFill>
                  <a:srgbClr val="001A73"/>
                </a:solidFill>
                <a:latin typeface="Calibri (MS) Bold"/>
                <a:ea typeface="Calibri (MS) Bold"/>
                <a:cs typeface="Calibri (MS) Bold"/>
                <a:sym typeface="Calibri (MS) Bold"/>
              </a:rPr>
              <a:t>CPO</a:t>
            </a:r>
          </a:p>
          <a:p>
            <a:pPr algn="ctr">
              <a:lnSpc>
                <a:spcPts val="2200"/>
              </a:lnSpc>
            </a:pPr>
            <a:r>
              <a:rPr lang="en-US" sz="2000" b="true">
                <a:solidFill>
                  <a:srgbClr val="001A73"/>
                </a:solidFill>
                <a:latin typeface="Calibri (MS) Bold"/>
                <a:ea typeface="Calibri (MS) Bold"/>
                <a:cs typeface="Calibri (MS) Bold"/>
                <a:sym typeface="Calibri (MS) Bold"/>
              </a:rPr>
              <a:t>&amp;</a:t>
            </a:r>
          </a:p>
          <a:p>
            <a:pPr algn="ctr">
              <a:lnSpc>
                <a:spcPts val="2200"/>
              </a:lnSpc>
            </a:pPr>
            <a:r>
              <a:rPr lang="en-US" sz="2000" b="true">
                <a:solidFill>
                  <a:srgbClr val="001A73"/>
                </a:solidFill>
                <a:latin typeface="Calibri (MS) Bold"/>
                <a:ea typeface="Calibri (MS) Bold"/>
                <a:cs typeface="Calibri (MS) Bold"/>
                <a:sym typeface="Calibri (MS) Bold"/>
              </a:rPr>
              <a:t>Schéma départemental sur le répit</a:t>
            </a:r>
          </a:p>
        </p:txBody>
      </p:sp>
      <p:sp>
        <p:nvSpPr>
          <p:cNvPr name="Freeform 84" id="84"/>
          <p:cNvSpPr/>
          <p:nvPr/>
        </p:nvSpPr>
        <p:spPr>
          <a:xfrm flipH="false" flipV="false" rot="0">
            <a:off x="2763091" y="1339906"/>
            <a:ext cx="666750" cy="949921"/>
          </a:xfrm>
          <a:custGeom>
            <a:avLst/>
            <a:gdLst/>
            <a:ahLst/>
            <a:cxnLst/>
            <a:rect r="r" b="b" t="t" l="l"/>
            <a:pathLst>
              <a:path h="949921" w="666750">
                <a:moveTo>
                  <a:pt x="0" y="0"/>
                </a:moveTo>
                <a:lnTo>
                  <a:pt x="666750" y="0"/>
                </a:lnTo>
                <a:lnTo>
                  <a:pt x="666750" y="949922"/>
                </a:lnTo>
                <a:lnTo>
                  <a:pt x="0" y="949922"/>
                </a:lnTo>
                <a:lnTo>
                  <a:pt x="0" y="0"/>
                </a:lnTo>
                <a:close/>
              </a:path>
            </a:pathLst>
          </a:custGeom>
          <a:blipFill>
            <a:blip r:embed="rId17"/>
            <a:stretch>
              <a:fillRect l="0" t="0" r="0" b="0"/>
            </a:stretch>
          </a:blipFill>
        </p:spPr>
      </p:sp>
      <p:sp>
        <p:nvSpPr>
          <p:cNvPr name="Freeform 85" id="85"/>
          <p:cNvSpPr/>
          <p:nvPr/>
        </p:nvSpPr>
        <p:spPr>
          <a:xfrm flipH="false" flipV="false" rot="0">
            <a:off x="6157223" y="1339906"/>
            <a:ext cx="666750" cy="763289"/>
          </a:xfrm>
          <a:custGeom>
            <a:avLst/>
            <a:gdLst/>
            <a:ahLst/>
            <a:cxnLst/>
            <a:rect r="r" b="b" t="t" l="l"/>
            <a:pathLst>
              <a:path h="763289" w="666750">
                <a:moveTo>
                  <a:pt x="0" y="0"/>
                </a:moveTo>
                <a:lnTo>
                  <a:pt x="666750" y="0"/>
                </a:lnTo>
                <a:lnTo>
                  <a:pt x="666750" y="763289"/>
                </a:lnTo>
                <a:lnTo>
                  <a:pt x="0" y="763289"/>
                </a:lnTo>
                <a:lnTo>
                  <a:pt x="0" y="0"/>
                </a:lnTo>
                <a:close/>
              </a:path>
            </a:pathLst>
          </a:custGeom>
          <a:blipFill>
            <a:blip r:embed="rId18"/>
            <a:stretch>
              <a:fillRect l="0" t="0" r="0" b="0"/>
            </a:stretch>
          </a:blipFill>
        </p:spPr>
      </p:sp>
      <p:sp>
        <p:nvSpPr>
          <p:cNvPr name="Freeform 86" id="86"/>
          <p:cNvSpPr/>
          <p:nvPr/>
        </p:nvSpPr>
        <p:spPr>
          <a:xfrm flipH="false" flipV="false" rot="0">
            <a:off x="9548123" y="1339906"/>
            <a:ext cx="666750" cy="775018"/>
          </a:xfrm>
          <a:custGeom>
            <a:avLst/>
            <a:gdLst/>
            <a:ahLst/>
            <a:cxnLst/>
            <a:rect r="r" b="b" t="t" l="l"/>
            <a:pathLst>
              <a:path h="775018" w="666750">
                <a:moveTo>
                  <a:pt x="0" y="0"/>
                </a:moveTo>
                <a:lnTo>
                  <a:pt x="666750" y="0"/>
                </a:lnTo>
                <a:lnTo>
                  <a:pt x="666750" y="775018"/>
                </a:lnTo>
                <a:lnTo>
                  <a:pt x="0" y="775018"/>
                </a:lnTo>
                <a:lnTo>
                  <a:pt x="0" y="0"/>
                </a:lnTo>
                <a:close/>
              </a:path>
            </a:pathLst>
          </a:custGeom>
          <a:blipFill>
            <a:blip r:embed="rId19"/>
            <a:stretch>
              <a:fillRect l="0" t="0" r="0" b="0"/>
            </a:stretch>
          </a:blipFill>
        </p:spPr>
      </p:sp>
      <p:sp>
        <p:nvSpPr>
          <p:cNvPr name="Freeform 87" id="87"/>
          <p:cNvSpPr/>
          <p:nvPr/>
        </p:nvSpPr>
        <p:spPr>
          <a:xfrm flipH="false" flipV="false" rot="0">
            <a:off x="12821654" y="1422146"/>
            <a:ext cx="666750" cy="681049"/>
          </a:xfrm>
          <a:custGeom>
            <a:avLst/>
            <a:gdLst/>
            <a:ahLst/>
            <a:cxnLst/>
            <a:rect r="r" b="b" t="t" l="l"/>
            <a:pathLst>
              <a:path h="681049" w="666750">
                <a:moveTo>
                  <a:pt x="0" y="0"/>
                </a:moveTo>
                <a:lnTo>
                  <a:pt x="666750" y="0"/>
                </a:lnTo>
                <a:lnTo>
                  <a:pt x="666750" y="681049"/>
                </a:lnTo>
                <a:lnTo>
                  <a:pt x="0" y="681049"/>
                </a:lnTo>
                <a:lnTo>
                  <a:pt x="0" y="0"/>
                </a:lnTo>
                <a:close/>
              </a:path>
            </a:pathLst>
          </a:custGeom>
          <a:blipFill>
            <a:blip r:embed="rId20"/>
            <a:stretch>
              <a:fillRect l="0" t="0" r="0" b="0"/>
            </a:stretch>
          </a:blipFill>
        </p:spPr>
      </p:sp>
      <p:sp>
        <p:nvSpPr>
          <p:cNvPr name="TextBox 88" id="88"/>
          <p:cNvSpPr txBox="true"/>
          <p:nvPr/>
        </p:nvSpPr>
        <p:spPr>
          <a:xfrm rot="0">
            <a:off x="1672418" y="340108"/>
            <a:ext cx="13729361" cy="673100"/>
          </a:xfrm>
          <a:prstGeom prst="rect">
            <a:avLst/>
          </a:prstGeom>
        </p:spPr>
        <p:txBody>
          <a:bodyPr anchor="t" rtlCol="false" tIns="0" lIns="0" bIns="0" rIns="0">
            <a:spAutoFit/>
          </a:bodyPr>
          <a:lstStyle/>
          <a:p>
            <a:pPr algn="l">
              <a:lnSpc>
                <a:spcPts val="4900"/>
              </a:lnSpc>
              <a:spcBef>
                <a:spcPct val="0"/>
              </a:spcBef>
            </a:pPr>
            <a:r>
              <a:rPr lang="en-US" b="true" sz="3500">
                <a:solidFill>
                  <a:srgbClr val="001A73"/>
                </a:solidFill>
                <a:latin typeface="Calibri (MS) Bold"/>
                <a:ea typeface="Calibri (MS) Bold"/>
                <a:cs typeface="Calibri (MS) Bold"/>
                <a:sym typeface="Calibri (MS) Bold"/>
              </a:rPr>
              <a:t>Création Service Conseiller Numérique et Parentalité Numérique</a:t>
            </a:r>
          </a:p>
        </p:txBody>
      </p:sp>
      <p:sp>
        <p:nvSpPr>
          <p:cNvPr name="TextBox 89" id="89"/>
          <p:cNvSpPr txBox="true"/>
          <p:nvPr/>
        </p:nvSpPr>
        <p:spPr>
          <a:xfrm rot="0">
            <a:off x="17145000" y="419100"/>
            <a:ext cx="190500" cy="282651"/>
          </a:xfrm>
          <a:prstGeom prst="rect">
            <a:avLst/>
          </a:prstGeom>
        </p:spPr>
        <p:txBody>
          <a:bodyPr anchor="t" rtlCol="false" tIns="0" lIns="0" bIns="0" rIns="0" wrap="none">
            <a:spAutoFit/>
          </a:bodyPr>
          <a:lstStyle/>
          <a:p>
            <a:pPr algn="ctr">
              <a:lnSpc>
                <a:spcPts val="2071"/>
              </a:lnSpc>
              <a:spcBef>
                <a:spcPct val="0"/>
              </a:spcBef>
            </a:pPr>
            <a:r>
              <a:rPr lang="en-US" sz="1479">
                <a:solidFill>
                  <a:srgbClr val="001A73"/>
                </a:solidFill>
                <a:latin typeface="Calibri (MS)"/>
                <a:ea typeface="Calibri (MS)"/>
                <a:cs typeface="Calibri (MS)"/>
                <a:sym typeface="Calibri (MS)"/>
              </a:rPr>
              <a:t>29</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892215">
            <a:off x="13585877" y="-2210862"/>
            <a:ext cx="6081379" cy="4820875"/>
          </a:xfrm>
          <a:custGeom>
            <a:avLst/>
            <a:gdLst/>
            <a:ahLst/>
            <a:cxnLst/>
            <a:rect r="r" b="b" t="t" l="l"/>
            <a:pathLst>
              <a:path h="4820875" w="6081379">
                <a:moveTo>
                  <a:pt x="0" y="0"/>
                </a:moveTo>
                <a:lnTo>
                  <a:pt x="6081379" y="0"/>
                </a:lnTo>
                <a:lnTo>
                  <a:pt x="6081379" y="4820875"/>
                </a:lnTo>
                <a:lnTo>
                  <a:pt x="0" y="4820875"/>
                </a:lnTo>
                <a:lnTo>
                  <a:pt x="0" y="0"/>
                </a:lnTo>
                <a:close/>
              </a:path>
            </a:pathLst>
          </a:custGeom>
          <a:blipFill>
            <a:blip r:embed="rId2">
              <a:alphaModFix amt="30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2857500" y="2857500"/>
            <a:ext cx="11430000" cy="11706704"/>
          </a:xfrm>
          <a:custGeom>
            <a:avLst/>
            <a:gdLst/>
            <a:ahLst/>
            <a:cxnLst/>
            <a:rect r="r" b="b" t="t" l="l"/>
            <a:pathLst>
              <a:path h="11706704" w="11430000">
                <a:moveTo>
                  <a:pt x="0" y="0"/>
                </a:moveTo>
                <a:lnTo>
                  <a:pt x="11430000" y="0"/>
                </a:lnTo>
                <a:lnTo>
                  <a:pt x="11430000" y="11706704"/>
                </a:lnTo>
                <a:lnTo>
                  <a:pt x="0" y="11706704"/>
                </a:lnTo>
                <a:lnTo>
                  <a:pt x="0" y="0"/>
                </a:lnTo>
                <a:close/>
              </a:path>
            </a:pathLst>
          </a:custGeom>
          <a:blipFill>
            <a:blip r:embed="rId4">
              <a:alphaModFix amt="30000"/>
              <a:extLst>
                <a:ext uri="{96DAC541-7B7A-43D3-8B79-37D633B846F1}">
                  <asvg:svgBlip xmlns:asvg="http://schemas.microsoft.com/office/drawing/2016/SVG/main" r:embed="rId5"/>
                </a:ext>
              </a:extLst>
            </a:blip>
            <a:stretch>
              <a:fillRect l="0" t="0" r="0" b="0"/>
            </a:stretch>
          </a:blipFill>
        </p:spPr>
      </p:sp>
      <p:sp>
        <p:nvSpPr>
          <p:cNvPr name="AutoShape 4" id="4"/>
          <p:cNvSpPr/>
          <p:nvPr/>
        </p:nvSpPr>
        <p:spPr>
          <a:xfrm>
            <a:off x="2191159" y="476250"/>
            <a:ext cx="0" cy="4286250"/>
          </a:xfrm>
          <a:prstGeom prst="line">
            <a:avLst/>
          </a:prstGeom>
          <a:ln cap="flat" w="57150">
            <a:solidFill>
              <a:srgbClr val="33D4FF"/>
            </a:solidFill>
            <a:prstDash val="solid"/>
            <a:headEnd type="diamond" len="lg" w="lg"/>
            <a:tailEnd type="diamond" len="lg" w="lg"/>
          </a:ln>
        </p:spPr>
      </p:sp>
      <p:sp>
        <p:nvSpPr>
          <p:cNvPr name="Freeform 5" id="5"/>
          <p:cNvSpPr/>
          <p:nvPr/>
        </p:nvSpPr>
        <p:spPr>
          <a:xfrm flipH="false" flipV="false" rot="0">
            <a:off x="16231227" y="8536063"/>
            <a:ext cx="1905000" cy="1520536"/>
          </a:xfrm>
          <a:custGeom>
            <a:avLst/>
            <a:gdLst/>
            <a:ahLst/>
            <a:cxnLst/>
            <a:rect r="r" b="b" t="t" l="l"/>
            <a:pathLst>
              <a:path h="1520536" w="1905000">
                <a:moveTo>
                  <a:pt x="0" y="0"/>
                </a:moveTo>
                <a:lnTo>
                  <a:pt x="1905000" y="0"/>
                </a:lnTo>
                <a:lnTo>
                  <a:pt x="1905000" y="1520537"/>
                </a:lnTo>
                <a:lnTo>
                  <a:pt x="0" y="152053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6" id="6"/>
          <p:cNvSpPr txBox="true"/>
          <p:nvPr/>
        </p:nvSpPr>
        <p:spPr>
          <a:xfrm rot="0">
            <a:off x="2553109" y="381000"/>
            <a:ext cx="13254872" cy="4437380"/>
          </a:xfrm>
          <a:prstGeom prst="rect">
            <a:avLst/>
          </a:prstGeom>
        </p:spPr>
        <p:txBody>
          <a:bodyPr anchor="t" rtlCol="false" tIns="0" lIns="0" bIns="0" rIns="0">
            <a:spAutoFit/>
          </a:bodyPr>
          <a:lstStyle/>
          <a:p>
            <a:pPr algn="l">
              <a:lnSpc>
                <a:spcPts val="3219"/>
              </a:lnSpc>
            </a:pPr>
            <a:r>
              <a:rPr lang="en-US" sz="2299">
                <a:solidFill>
                  <a:srgbClr val="001A73"/>
                </a:solidFill>
                <a:latin typeface="Calibri (MS)"/>
                <a:ea typeface="Calibri (MS)"/>
                <a:cs typeface="Calibri (MS)"/>
                <a:sym typeface="Calibri (MS)"/>
              </a:rPr>
              <a:t>Mesdames, Messieurs, </a:t>
            </a:r>
          </a:p>
          <a:p>
            <a:pPr algn="l">
              <a:lnSpc>
                <a:spcPts val="3219"/>
              </a:lnSpc>
            </a:pPr>
            <a:r>
              <a:rPr lang="en-US" sz="2299">
                <a:solidFill>
                  <a:srgbClr val="001A73"/>
                </a:solidFill>
                <a:latin typeface="Calibri (MS)"/>
                <a:ea typeface="Calibri (MS)"/>
                <a:cs typeface="Calibri (MS)"/>
                <a:sym typeface="Calibri (MS)"/>
              </a:rPr>
              <a:t>Chers partenaires, </a:t>
            </a:r>
          </a:p>
          <a:p>
            <a:pPr algn="l">
              <a:lnSpc>
                <a:spcPts val="3219"/>
              </a:lnSpc>
            </a:pPr>
            <a:r>
              <a:rPr lang="en-US" sz="2299">
                <a:solidFill>
                  <a:srgbClr val="001A73"/>
                </a:solidFill>
                <a:latin typeface="Calibri (MS)"/>
                <a:ea typeface="Calibri (MS)"/>
                <a:cs typeface="Calibri (MS)"/>
                <a:sym typeface="Calibri (MS)"/>
              </a:rPr>
              <a:t>Chers représentants des associations familiales, </a:t>
            </a:r>
          </a:p>
          <a:p>
            <a:pPr algn="l">
              <a:lnSpc>
                <a:spcPts val="3219"/>
              </a:lnSpc>
            </a:pPr>
            <a:r>
              <a:rPr lang="en-US" sz="2299">
                <a:solidFill>
                  <a:srgbClr val="001A73"/>
                </a:solidFill>
                <a:latin typeface="Calibri (MS)"/>
                <a:ea typeface="Calibri (MS)"/>
                <a:cs typeface="Calibri (MS)"/>
                <a:sym typeface="Calibri (MS)"/>
              </a:rPr>
              <a:t>Chers administrateurs, salariés et bénévoles,</a:t>
            </a:r>
          </a:p>
          <a:p>
            <a:pPr algn="l">
              <a:lnSpc>
                <a:spcPts val="3219"/>
              </a:lnSpc>
            </a:pPr>
          </a:p>
          <a:p>
            <a:pPr algn="l">
              <a:lnSpc>
                <a:spcPts val="3219"/>
              </a:lnSpc>
            </a:pPr>
            <a:r>
              <a:rPr lang="en-US" sz="2299">
                <a:solidFill>
                  <a:srgbClr val="001A73"/>
                </a:solidFill>
                <a:latin typeface="Calibri (MS)"/>
                <a:ea typeface="Calibri (MS)"/>
                <a:cs typeface="Calibri (MS)"/>
                <a:sym typeface="Calibri (MS)"/>
              </a:rPr>
              <a:t>C’est avec un sentiment à la fois de fierté, de gravité et de responsabilité que je vous présente le rapport moral et d’orientation de l’Udaf des Pyrénées‑Atlantiques pour l’exercice 2025.</a:t>
            </a:r>
          </a:p>
          <a:p>
            <a:pPr algn="l">
              <a:lnSpc>
                <a:spcPts val="3219"/>
              </a:lnSpc>
            </a:pPr>
          </a:p>
          <a:p>
            <a:pPr algn="just">
              <a:lnSpc>
                <a:spcPts val="3219"/>
              </a:lnSpc>
            </a:pPr>
            <a:r>
              <a:rPr lang="en-US" sz="2299">
                <a:solidFill>
                  <a:srgbClr val="001A73"/>
                </a:solidFill>
                <a:latin typeface="Calibri (MS)"/>
                <a:ea typeface="Calibri (MS)"/>
                <a:cs typeface="Calibri (MS)"/>
                <a:sym typeface="Calibri (MS)"/>
              </a:rPr>
              <a:t>L’année écoulée a été marquée par des défis sociaux majeurs, par une pression accrue sur les familles et des attentes toujours plus fortes envers les acteurs du champ social. </a:t>
            </a:r>
          </a:p>
          <a:p>
            <a:pPr algn="l">
              <a:lnSpc>
                <a:spcPts val="3219"/>
              </a:lnSpc>
            </a:pPr>
          </a:p>
        </p:txBody>
      </p:sp>
      <p:grpSp>
        <p:nvGrpSpPr>
          <p:cNvPr name="Group 7" id="7"/>
          <p:cNvGrpSpPr>
            <a:grpSpLocks noChangeAspect="true"/>
          </p:cNvGrpSpPr>
          <p:nvPr/>
        </p:nvGrpSpPr>
        <p:grpSpPr>
          <a:xfrm rot="0">
            <a:off x="15510074" y="590550"/>
            <a:ext cx="1634926" cy="1978389"/>
            <a:chOff x="0" y="0"/>
            <a:chExt cx="1940560" cy="2348230"/>
          </a:xfrm>
        </p:grpSpPr>
        <p:sp>
          <p:nvSpPr>
            <p:cNvPr name="Freeform 8" id="8"/>
            <p:cNvSpPr/>
            <p:nvPr/>
          </p:nvSpPr>
          <p:spPr>
            <a:xfrm flipH="false" flipV="false" rot="0">
              <a:off x="31371" y="36818"/>
              <a:ext cx="1877819" cy="2275863"/>
            </a:xfrm>
            <a:custGeom>
              <a:avLst/>
              <a:gdLst/>
              <a:ahLst/>
              <a:cxnLst/>
              <a:rect r="r" b="b" t="t" l="l"/>
              <a:pathLst>
                <a:path h="2275863" w="1877819">
                  <a:moveTo>
                    <a:pt x="938909" y="12"/>
                  </a:moveTo>
                  <a:cubicBezTo>
                    <a:pt x="603970" y="-1812"/>
                    <a:pt x="293831" y="214675"/>
                    <a:pt x="125927" y="567498"/>
                  </a:cubicBezTo>
                  <a:cubicBezTo>
                    <a:pt x="-41976" y="920321"/>
                    <a:pt x="-41976" y="1355543"/>
                    <a:pt x="125927" y="1708366"/>
                  </a:cubicBezTo>
                  <a:cubicBezTo>
                    <a:pt x="293831" y="2061189"/>
                    <a:pt x="603970" y="2277675"/>
                    <a:pt x="938909" y="2275852"/>
                  </a:cubicBezTo>
                  <a:cubicBezTo>
                    <a:pt x="1273848" y="2277675"/>
                    <a:pt x="1583987" y="2061189"/>
                    <a:pt x="1751891" y="1708366"/>
                  </a:cubicBezTo>
                  <a:cubicBezTo>
                    <a:pt x="1919794" y="1355543"/>
                    <a:pt x="1919794" y="920321"/>
                    <a:pt x="1751891" y="567498"/>
                  </a:cubicBezTo>
                  <a:cubicBezTo>
                    <a:pt x="1583987" y="214675"/>
                    <a:pt x="1273848" y="-1812"/>
                    <a:pt x="938909" y="12"/>
                  </a:cubicBezTo>
                  <a:close/>
                </a:path>
              </a:pathLst>
            </a:custGeom>
            <a:blipFill>
              <a:blip r:embed="rId8"/>
              <a:stretch>
                <a:fillRect l="223" t="-8519" r="223" b="-42187"/>
              </a:stretch>
            </a:blipFill>
          </p:spPr>
        </p:sp>
        <p:sp>
          <p:nvSpPr>
            <p:cNvPr name="Freeform 9" id="9"/>
            <p:cNvSpPr/>
            <p:nvPr/>
          </p:nvSpPr>
          <p:spPr>
            <a:xfrm flipH="false" flipV="false" rot="0">
              <a:off x="0" y="0"/>
              <a:ext cx="1940560" cy="2348230"/>
            </a:xfrm>
            <a:custGeom>
              <a:avLst/>
              <a:gdLst/>
              <a:ahLst/>
              <a:cxnLst/>
              <a:rect r="r" b="b" t="t" l="l"/>
              <a:pathLst>
                <a:path h="2348230" w="1940560">
                  <a:moveTo>
                    <a:pt x="970280" y="2348230"/>
                  </a:moveTo>
                  <a:cubicBezTo>
                    <a:pt x="435610" y="2348230"/>
                    <a:pt x="0" y="1822450"/>
                    <a:pt x="0" y="1174750"/>
                  </a:cubicBezTo>
                  <a:cubicBezTo>
                    <a:pt x="0" y="527050"/>
                    <a:pt x="435610" y="0"/>
                    <a:pt x="970280" y="0"/>
                  </a:cubicBezTo>
                  <a:cubicBezTo>
                    <a:pt x="1504950" y="0"/>
                    <a:pt x="1940560" y="527050"/>
                    <a:pt x="1940560" y="1174750"/>
                  </a:cubicBezTo>
                  <a:cubicBezTo>
                    <a:pt x="1940560" y="1822450"/>
                    <a:pt x="1504950" y="2348230"/>
                    <a:pt x="970280" y="2348230"/>
                  </a:cubicBezTo>
                  <a:close/>
                  <a:moveTo>
                    <a:pt x="970280" y="72390"/>
                  </a:moveTo>
                  <a:cubicBezTo>
                    <a:pt x="474980" y="72390"/>
                    <a:pt x="72390" y="566420"/>
                    <a:pt x="72390" y="1174750"/>
                  </a:cubicBezTo>
                  <a:cubicBezTo>
                    <a:pt x="72390" y="1783080"/>
                    <a:pt x="474980" y="2277110"/>
                    <a:pt x="970280" y="2277110"/>
                  </a:cubicBezTo>
                  <a:cubicBezTo>
                    <a:pt x="1465580" y="2277110"/>
                    <a:pt x="1868170" y="1783080"/>
                    <a:pt x="1868170" y="1174750"/>
                  </a:cubicBezTo>
                  <a:cubicBezTo>
                    <a:pt x="1868170" y="566420"/>
                    <a:pt x="1465580" y="72390"/>
                    <a:pt x="970280" y="72390"/>
                  </a:cubicBezTo>
                  <a:close/>
                </a:path>
              </a:pathLst>
            </a:custGeom>
            <a:solidFill>
              <a:srgbClr val="33D4FF"/>
            </a:solidFill>
          </p:spPr>
        </p:sp>
      </p:grpSp>
      <p:sp>
        <p:nvSpPr>
          <p:cNvPr name="TextBox 10" id="10"/>
          <p:cNvSpPr txBox="true"/>
          <p:nvPr/>
        </p:nvSpPr>
        <p:spPr>
          <a:xfrm rot="-5400000">
            <a:off x="-4192724" y="5021400"/>
            <a:ext cx="9972981" cy="882683"/>
          </a:xfrm>
          <a:prstGeom prst="rect">
            <a:avLst/>
          </a:prstGeom>
        </p:spPr>
        <p:txBody>
          <a:bodyPr anchor="t" rtlCol="false" tIns="0" lIns="0" bIns="0" rIns="0">
            <a:spAutoFit/>
          </a:bodyPr>
          <a:lstStyle/>
          <a:p>
            <a:pPr algn="r">
              <a:lnSpc>
                <a:spcPts val="7000"/>
              </a:lnSpc>
            </a:pPr>
            <a:r>
              <a:rPr lang="en-US" b="true" sz="5000" spc="155">
                <a:solidFill>
                  <a:srgbClr val="001A73"/>
                </a:solidFill>
                <a:latin typeface="Arial Bold"/>
                <a:ea typeface="Arial Bold"/>
                <a:cs typeface="Arial Bold"/>
                <a:sym typeface="Arial Bold"/>
              </a:rPr>
              <a:t>MOT DE LA PRESIDENTE</a:t>
            </a:r>
          </a:p>
        </p:txBody>
      </p:sp>
      <p:sp>
        <p:nvSpPr>
          <p:cNvPr name="TextBox 11" id="11"/>
          <p:cNvSpPr txBox="true"/>
          <p:nvPr/>
        </p:nvSpPr>
        <p:spPr>
          <a:xfrm rot="0">
            <a:off x="17145000" y="409575"/>
            <a:ext cx="96573" cy="295308"/>
          </a:xfrm>
          <a:prstGeom prst="rect">
            <a:avLst/>
          </a:prstGeom>
        </p:spPr>
        <p:txBody>
          <a:bodyPr anchor="t" rtlCol="false" tIns="0" lIns="0" bIns="0" rIns="0" wrap="none">
            <a:spAutoFit/>
          </a:bodyPr>
          <a:lstStyle/>
          <a:p>
            <a:pPr algn="ctr">
              <a:lnSpc>
                <a:spcPts val="2100"/>
              </a:lnSpc>
              <a:spcBef>
                <a:spcPct val="0"/>
              </a:spcBef>
            </a:pPr>
            <a:r>
              <a:rPr lang="en-US" sz="1500">
                <a:solidFill>
                  <a:srgbClr val="001A73"/>
                </a:solidFill>
                <a:latin typeface="Calibri (MS)"/>
                <a:ea typeface="Calibri (MS)"/>
                <a:cs typeface="Calibri (MS)"/>
                <a:sym typeface="Calibri (MS)"/>
              </a:rPr>
              <a:t>3</a:t>
            </a:r>
          </a:p>
        </p:txBody>
      </p:sp>
      <p:sp>
        <p:nvSpPr>
          <p:cNvPr name="TextBox 12" id="12"/>
          <p:cNvSpPr txBox="true"/>
          <p:nvPr/>
        </p:nvSpPr>
        <p:spPr>
          <a:xfrm rot="-5400000">
            <a:off x="-3427261" y="5196041"/>
            <a:ext cx="9972981" cy="533400"/>
          </a:xfrm>
          <a:prstGeom prst="rect">
            <a:avLst/>
          </a:prstGeom>
        </p:spPr>
        <p:txBody>
          <a:bodyPr anchor="t" rtlCol="false" tIns="0" lIns="0" bIns="0" rIns="0">
            <a:spAutoFit/>
          </a:bodyPr>
          <a:lstStyle/>
          <a:p>
            <a:pPr algn="r">
              <a:lnSpc>
                <a:spcPts val="4200"/>
              </a:lnSpc>
            </a:pPr>
            <a:r>
              <a:rPr lang="en-US" b="true" sz="3000" spc="93">
                <a:solidFill>
                  <a:srgbClr val="33D4FF"/>
                </a:solidFill>
                <a:latin typeface="Arial Bold"/>
                <a:ea typeface="Arial Bold"/>
                <a:cs typeface="Arial Bold"/>
                <a:sym typeface="Arial Bold"/>
              </a:rPr>
              <a:t>RAPPORT MORAL </a:t>
            </a:r>
          </a:p>
        </p:txBody>
      </p:sp>
      <p:sp>
        <p:nvSpPr>
          <p:cNvPr name="TextBox 13" id="13"/>
          <p:cNvSpPr txBox="true"/>
          <p:nvPr/>
        </p:nvSpPr>
        <p:spPr>
          <a:xfrm rot="0">
            <a:off x="4851462" y="4936329"/>
            <a:ext cx="9910373" cy="2437130"/>
          </a:xfrm>
          <a:prstGeom prst="rect">
            <a:avLst/>
          </a:prstGeom>
        </p:spPr>
        <p:txBody>
          <a:bodyPr anchor="t" rtlCol="false" tIns="0" lIns="0" bIns="0" rIns="0">
            <a:spAutoFit/>
          </a:bodyPr>
          <a:lstStyle/>
          <a:p>
            <a:pPr algn="just">
              <a:lnSpc>
                <a:spcPts val="3219"/>
              </a:lnSpc>
            </a:pPr>
            <a:r>
              <a:rPr lang="en-US" sz="2299">
                <a:solidFill>
                  <a:srgbClr val="001A73"/>
                </a:solidFill>
                <a:latin typeface="Calibri (MS)"/>
                <a:ea typeface="Calibri (MS)"/>
                <a:cs typeface="Calibri (MS)"/>
                <a:sym typeface="Calibri (MS)"/>
              </a:rPr>
              <a:t>Dans ce contexte, notre Udaf a poursuivi avec détermination sa mission première : </a:t>
            </a:r>
          </a:p>
          <a:p>
            <a:pPr algn="just" marL="496569" indent="-248284" lvl="1">
              <a:lnSpc>
                <a:spcPts val="3219"/>
              </a:lnSpc>
              <a:buFont typeface="Arial"/>
              <a:buChar char="•"/>
            </a:pPr>
            <a:r>
              <a:rPr lang="en-US" b="true" sz="2299">
                <a:solidFill>
                  <a:srgbClr val="001A73"/>
                </a:solidFill>
                <a:latin typeface="Calibri (MS) Bold"/>
                <a:ea typeface="Calibri (MS) Bold"/>
                <a:cs typeface="Calibri (MS) Bold"/>
                <a:sym typeface="Calibri (MS) Bold"/>
              </a:rPr>
              <a:t>représenter, </a:t>
            </a:r>
          </a:p>
          <a:p>
            <a:pPr algn="just" marL="496569" indent="-248284" lvl="1">
              <a:lnSpc>
                <a:spcPts val="3219"/>
              </a:lnSpc>
              <a:buFont typeface="Arial"/>
              <a:buChar char="•"/>
            </a:pPr>
            <a:r>
              <a:rPr lang="en-US" b="true" sz="2299">
                <a:solidFill>
                  <a:srgbClr val="001A73"/>
                </a:solidFill>
                <a:latin typeface="Calibri (MS) Bold"/>
                <a:ea typeface="Calibri (MS) Bold"/>
                <a:cs typeface="Calibri (MS) Bold"/>
                <a:sym typeface="Calibri (MS) Bold"/>
              </a:rPr>
              <a:t>défendre </a:t>
            </a:r>
          </a:p>
          <a:p>
            <a:pPr algn="just" marL="496569" indent="-248284" lvl="1">
              <a:lnSpc>
                <a:spcPts val="3219"/>
              </a:lnSpc>
              <a:buFont typeface="Arial"/>
              <a:buChar char="•"/>
            </a:pPr>
            <a:r>
              <a:rPr lang="en-US" b="true" sz="2299">
                <a:solidFill>
                  <a:srgbClr val="001A73"/>
                </a:solidFill>
                <a:latin typeface="Calibri (MS) Bold"/>
                <a:ea typeface="Calibri (MS) Bold"/>
                <a:cs typeface="Calibri (MS) Bold"/>
                <a:sym typeface="Calibri (MS) Bold"/>
              </a:rPr>
              <a:t>et accompagner </a:t>
            </a:r>
          </a:p>
          <a:p>
            <a:pPr algn="just">
              <a:lnSpc>
                <a:spcPts val="3219"/>
              </a:lnSpc>
            </a:pPr>
            <a:r>
              <a:rPr lang="en-US" b="true" sz="2299">
                <a:solidFill>
                  <a:srgbClr val="001A73"/>
                </a:solidFill>
                <a:latin typeface="Calibri (MS) Bold"/>
                <a:ea typeface="Calibri (MS) Bold"/>
                <a:cs typeface="Calibri (MS) Bold"/>
                <a:sym typeface="Calibri (MS) Bold"/>
              </a:rPr>
              <a:t>toutes les familles du département dans leur diversité, leurs fragilités, leurs vulnérabilités. </a:t>
            </a:r>
          </a:p>
        </p:txBody>
      </p:sp>
      <p:sp>
        <p:nvSpPr>
          <p:cNvPr name="TextBox 14" id="14"/>
          <p:cNvSpPr txBox="true"/>
          <p:nvPr/>
        </p:nvSpPr>
        <p:spPr>
          <a:xfrm rot="0">
            <a:off x="6575631" y="7487759"/>
            <a:ext cx="8024139" cy="1236980"/>
          </a:xfrm>
          <a:prstGeom prst="rect">
            <a:avLst/>
          </a:prstGeom>
        </p:spPr>
        <p:txBody>
          <a:bodyPr anchor="t" rtlCol="false" tIns="0" lIns="0" bIns="0" rIns="0">
            <a:spAutoFit/>
          </a:bodyPr>
          <a:lstStyle/>
          <a:p>
            <a:pPr algn="just">
              <a:lnSpc>
                <a:spcPts val="3219"/>
              </a:lnSpc>
            </a:pPr>
            <a:r>
              <a:rPr lang="en-US" sz="2299">
                <a:solidFill>
                  <a:srgbClr val="001A73"/>
                </a:solidFill>
                <a:latin typeface="Calibri (MS)"/>
                <a:ea typeface="Calibri (MS)"/>
                <a:cs typeface="Calibri (MS)"/>
                <a:sym typeface="Calibri (MS)"/>
              </a:rPr>
              <a:t>Je veux souligner la mobilisation remarquable de notre Union départementale et je souhaite saluer l’engagement constant des administrateurs, des salariés, des bénévoles et de nos partenaires.</a:t>
            </a:r>
          </a:p>
        </p:txBody>
      </p:sp>
      <p:sp>
        <p:nvSpPr>
          <p:cNvPr name="TextBox 15" id="15"/>
          <p:cNvSpPr txBox="true"/>
          <p:nvPr/>
        </p:nvSpPr>
        <p:spPr>
          <a:xfrm rot="0">
            <a:off x="6788504" y="8821813"/>
            <a:ext cx="8721570" cy="1085851"/>
          </a:xfrm>
          <a:prstGeom prst="rect">
            <a:avLst/>
          </a:prstGeom>
        </p:spPr>
        <p:txBody>
          <a:bodyPr anchor="t" rtlCol="false" tIns="0" lIns="0" bIns="0" rIns="0">
            <a:spAutoFit/>
          </a:bodyPr>
          <a:lstStyle/>
          <a:p>
            <a:pPr algn="l">
              <a:lnSpc>
                <a:spcPts val="4199"/>
              </a:lnSpc>
            </a:pPr>
            <a:r>
              <a:rPr lang="en-US" sz="2999" b="true">
                <a:solidFill>
                  <a:srgbClr val="001A73"/>
                </a:solidFill>
                <a:latin typeface="Calibri (MS) Bold"/>
                <a:ea typeface="Calibri (MS) Bold"/>
                <a:cs typeface="Calibri (MS) Bold"/>
                <a:sym typeface="Calibri (MS) Bold"/>
              </a:rPr>
              <a:t>Notre mission – représenter, défendre et accompagner les familles – n’a jamais été aussi essentielle.</a:t>
            </a:r>
          </a:p>
        </p:txBody>
      </p:sp>
    </p:spTree>
  </p:cSld>
  <p:clrMapOvr>
    <a:masterClrMapping/>
  </p:clrMapOvr>
</p:sld>
</file>

<file path=ppt/slides/slide3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382500" y="-2381250"/>
            <a:ext cx="8572500" cy="8780028"/>
          </a:xfrm>
          <a:custGeom>
            <a:avLst/>
            <a:gdLst/>
            <a:ahLst/>
            <a:cxnLst/>
            <a:rect r="r" b="b" t="t" l="l"/>
            <a:pathLst>
              <a:path h="8780028" w="8572500">
                <a:moveTo>
                  <a:pt x="0" y="0"/>
                </a:moveTo>
                <a:lnTo>
                  <a:pt x="8572500" y="0"/>
                </a:lnTo>
                <a:lnTo>
                  <a:pt x="8572500" y="8780028"/>
                </a:lnTo>
                <a:lnTo>
                  <a:pt x="0" y="8780028"/>
                </a:lnTo>
                <a:lnTo>
                  <a:pt x="0" y="0"/>
                </a:lnTo>
                <a:close/>
              </a:path>
            </a:pathLst>
          </a:custGeom>
          <a:blipFill>
            <a:blip r:embed="rId2">
              <a:alphaModFix amt="30000"/>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5400000">
            <a:off x="-8841947" y="290955"/>
            <a:ext cx="12798869" cy="9970990"/>
            <a:chOff x="0" y="0"/>
            <a:chExt cx="660400" cy="514486"/>
          </a:xfrm>
        </p:grpSpPr>
        <p:sp>
          <p:nvSpPr>
            <p:cNvPr name="Freeform 4" id="4"/>
            <p:cNvSpPr/>
            <p:nvPr/>
          </p:nvSpPr>
          <p:spPr>
            <a:xfrm flipH="false" flipV="false" rot="0">
              <a:off x="0" y="0"/>
              <a:ext cx="660400" cy="514486"/>
            </a:xfrm>
            <a:custGeom>
              <a:avLst/>
              <a:gdLst/>
              <a:ahLst/>
              <a:cxnLst/>
              <a:rect r="r" b="b" t="t" l="l"/>
              <a:pathLst>
                <a:path h="514486"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1876"/>
                  </a:cubicBezTo>
                  <a:lnTo>
                    <a:pt x="660400" y="514486"/>
                  </a:lnTo>
                  <a:lnTo>
                    <a:pt x="0" y="514486"/>
                  </a:lnTo>
                  <a:lnTo>
                    <a:pt x="0" y="322019"/>
                  </a:lnTo>
                  <a:cubicBezTo>
                    <a:pt x="1782" y="185660"/>
                    <a:pt x="93019" y="64045"/>
                    <a:pt x="220252" y="19070"/>
                  </a:cubicBezTo>
                  <a:close/>
                </a:path>
              </a:pathLst>
            </a:custGeom>
            <a:ln w="66675" cap="sq">
              <a:solidFill>
                <a:srgbClr val="D60033"/>
              </a:solidFill>
              <a:prstDash val="solid"/>
              <a:miter/>
            </a:ln>
          </p:spPr>
        </p:sp>
        <p:sp>
          <p:nvSpPr>
            <p:cNvPr name="TextBox 5" id="5"/>
            <p:cNvSpPr txBox="true"/>
            <p:nvPr/>
          </p:nvSpPr>
          <p:spPr>
            <a:xfrm>
              <a:off x="0" y="88900"/>
              <a:ext cx="660400" cy="425586"/>
            </a:xfrm>
            <a:prstGeom prst="rect">
              <a:avLst/>
            </a:prstGeom>
          </p:spPr>
          <p:txBody>
            <a:bodyPr anchor="ctr" rtlCol="false" tIns="50800" lIns="50800" bIns="50800" rIns="50800"/>
            <a:lstStyle/>
            <a:p>
              <a:pPr algn="ctr">
                <a:lnSpc>
                  <a:spcPts val="2940"/>
                </a:lnSpc>
              </a:pPr>
            </a:p>
          </p:txBody>
        </p:sp>
      </p:grpSp>
      <p:grpSp>
        <p:nvGrpSpPr>
          <p:cNvPr name="Group 6" id="6"/>
          <p:cNvGrpSpPr/>
          <p:nvPr/>
        </p:nvGrpSpPr>
        <p:grpSpPr>
          <a:xfrm rot="0">
            <a:off x="0" y="0"/>
            <a:ext cx="1536197" cy="1536197"/>
            <a:chOff x="0" y="0"/>
            <a:chExt cx="812800" cy="812800"/>
          </a:xfrm>
        </p:grpSpPr>
        <p:sp>
          <p:nvSpPr>
            <p:cNvPr name="Freeform 7" id="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l="-40658" t="-30287" r="-46326" b="-17331"/>
              </a:stretch>
            </a:blipFill>
            <a:ln w="38100" cap="sq">
              <a:solidFill>
                <a:srgbClr val="FE4229"/>
              </a:solidFill>
              <a:prstDash val="solid"/>
              <a:miter/>
            </a:ln>
          </p:spPr>
        </p:sp>
      </p:grpSp>
      <p:grpSp>
        <p:nvGrpSpPr>
          <p:cNvPr name="Group 8" id="8"/>
          <p:cNvGrpSpPr/>
          <p:nvPr/>
        </p:nvGrpSpPr>
        <p:grpSpPr>
          <a:xfrm rot="0">
            <a:off x="0" y="8750803"/>
            <a:ext cx="1536197" cy="1536197"/>
            <a:chOff x="0" y="0"/>
            <a:chExt cx="812800" cy="812800"/>
          </a:xfrm>
        </p:grpSpPr>
        <p:sp>
          <p:nvSpPr>
            <p:cNvPr name="Freeform 9" id="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l="-26698" t="-14589" r="-32560" b="-11141"/>
              </a:stretch>
            </a:blipFill>
            <a:ln w="38100" cap="sq">
              <a:solidFill>
                <a:srgbClr val="33D4FF"/>
              </a:solidFill>
              <a:prstDash val="solid"/>
              <a:miter/>
            </a:ln>
          </p:spPr>
        </p:sp>
      </p:grpSp>
      <p:sp>
        <p:nvSpPr>
          <p:cNvPr name="Freeform 10" id="10"/>
          <p:cNvSpPr/>
          <p:nvPr/>
        </p:nvSpPr>
        <p:spPr>
          <a:xfrm flipH="false" flipV="false" rot="0">
            <a:off x="16231227" y="8536063"/>
            <a:ext cx="1905000" cy="1520536"/>
          </a:xfrm>
          <a:custGeom>
            <a:avLst/>
            <a:gdLst/>
            <a:ahLst/>
            <a:cxnLst/>
            <a:rect r="r" b="b" t="t" l="l"/>
            <a:pathLst>
              <a:path h="1520536" w="1905000">
                <a:moveTo>
                  <a:pt x="0" y="0"/>
                </a:moveTo>
                <a:lnTo>
                  <a:pt x="1905000" y="0"/>
                </a:lnTo>
                <a:lnTo>
                  <a:pt x="1905000" y="1520537"/>
                </a:lnTo>
                <a:lnTo>
                  <a:pt x="0" y="152053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11" id="11"/>
          <p:cNvSpPr txBox="true"/>
          <p:nvPr/>
        </p:nvSpPr>
        <p:spPr>
          <a:xfrm rot="0">
            <a:off x="1672418" y="340108"/>
            <a:ext cx="13729361" cy="673100"/>
          </a:xfrm>
          <a:prstGeom prst="rect">
            <a:avLst/>
          </a:prstGeom>
        </p:spPr>
        <p:txBody>
          <a:bodyPr anchor="t" rtlCol="false" tIns="0" lIns="0" bIns="0" rIns="0">
            <a:spAutoFit/>
          </a:bodyPr>
          <a:lstStyle/>
          <a:p>
            <a:pPr algn="l">
              <a:lnSpc>
                <a:spcPts val="4900"/>
              </a:lnSpc>
              <a:spcBef>
                <a:spcPct val="0"/>
              </a:spcBef>
            </a:pPr>
            <a:r>
              <a:rPr lang="en-US" b="true" sz="3500">
                <a:solidFill>
                  <a:srgbClr val="001A73"/>
                </a:solidFill>
                <a:latin typeface="Calibri (MS) Bold"/>
                <a:ea typeface="Calibri (MS) Bold"/>
                <a:cs typeface="Calibri (MS) Bold"/>
                <a:sym typeface="Calibri (MS) Bold"/>
              </a:rPr>
              <a:t>Développement des services numériques</a:t>
            </a:r>
          </a:p>
        </p:txBody>
      </p:sp>
      <p:sp>
        <p:nvSpPr>
          <p:cNvPr name="TextBox 12" id="12"/>
          <p:cNvSpPr txBox="true"/>
          <p:nvPr/>
        </p:nvSpPr>
        <p:spPr>
          <a:xfrm rot="0">
            <a:off x="2542983" y="1280551"/>
            <a:ext cx="4892539" cy="883920"/>
          </a:xfrm>
          <a:prstGeom prst="rect">
            <a:avLst/>
          </a:prstGeom>
        </p:spPr>
        <p:txBody>
          <a:bodyPr anchor="t" rtlCol="false" tIns="0" lIns="0" bIns="0" rIns="0">
            <a:spAutoFit/>
          </a:bodyPr>
          <a:lstStyle/>
          <a:p>
            <a:pPr algn="l">
              <a:lnSpc>
                <a:spcPts val="3449"/>
              </a:lnSpc>
            </a:pPr>
            <a:r>
              <a:rPr lang="en-US" b="true" sz="2299">
                <a:solidFill>
                  <a:srgbClr val="3B57E5"/>
                </a:solidFill>
                <a:latin typeface="Calibri (MS) Bold"/>
                <a:ea typeface="Calibri (MS) Bold"/>
                <a:cs typeface="Calibri (MS) Bold"/>
                <a:sym typeface="Calibri (MS) Bold"/>
              </a:rPr>
              <a:t>Appropriation de dispositifs nationaux</a:t>
            </a:r>
          </a:p>
          <a:p>
            <a:pPr algn="l" marL="0" indent="0" lvl="0">
              <a:lnSpc>
                <a:spcPts val="3449"/>
              </a:lnSpc>
            </a:pPr>
            <a:r>
              <a:rPr lang="en-US" b="true" sz="2299">
                <a:solidFill>
                  <a:srgbClr val="3B57E5"/>
                </a:solidFill>
                <a:latin typeface="Calibri (MS) Bold"/>
                <a:ea typeface="Calibri (MS) Bold"/>
                <a:cs typeface="Calibri (MS) Bold"/>
                <a:sym typeface="Calibri (MS) Bold"/>
              </a:rPr>
              <a:t> &amp; label « Parents, parlons  numérique »</a:t>
            </a:r>
          </a:p>
        </p:txBody>
      </p:sp>
      <p:sp>
        <p:nvSpPr>
          <p:cNvPr name="TextBox 13" id="13"/>
          <p:cNvSpPr txBox="true"/>
          <p:nvPr/>
        </p:nvSpPr>
        <p:spPr>
          <a:xfrm rot="0">
            <a:off x="2695077" y="3490351"/>
            <a:ext cx="2294175" cy="883920"/>
          </a:xfrm>
          <a:prstGeom prst="rect">
            <a:avLst/>
          </a:prstGeom>
        </p:spPr>
        <p:txBody>
          <a:bodyPr anchor="t" rtlCol="false" tIns="0" lIns="0" bIns="0" rIns="0">
            <a:spAutoFit/>
          </a:bodyPr>
          <a:lstStyle/>
          <a:p>
            <a:pPr algn="l" marL="0" indent="0" lvl="0">
              <a:lnSpc>
                <a:spcPts val="3449"/>
              </a:lnSpc>
            </a:pPr>
            <a:r>
              <a:rPr lang="en-US" b="true" sz="2299">
                <a:solidFill>
                  <a:srgbClr val="3B57E5"/>
                </a:solidFill>
                <a:latin typeface="Calibri (MS) Bold"/>
                <a:ea typeface="Calibri (MS) Bold"/>
                <a:cs typeface="Calibri (MS) Bold"/>
                <a:sym typeface="Calibri (MS) Bold"/>
              </a:rPr>
              <a:t>Sé</a:t>
            </a:r>
            <a:r>
              <a:rPr lang="en-US" b="true" sz="2299">
                <a:solidFill>
                  <a:srgbClr val="3B57E5"/>
                </a:solidFill>
                <a:latin typeface="Calibri (MS) Bold"/>
                <a:ea typeface="Calibri (MS) Bold"/>
                <a:cs typeface="Calibri (MS) Bold"/>
                <a:sym typeface="Calibri (MS) Bold"/>
              </a:rPr>
              <a:t>lection d’outils pédagogiques</a:t>
            </a:r>
          </a:p>
        </p:txBody>
      </p:sp>
      <p:sp>
        <p:nvSpPr>
          <p:cNvPr name="TextBox 14" id="14"/>
          <p:cNvSpPr txBox="true"/>
          <p:nvPr/>
        </p:nvSpPr>
        <p:spPr>
          <a:xfrm rot="0">
            <a:off x="2584953" y="6335826"/>
            <a:ext cx="2514424" cy="883920"/>
          </a:xfrm>
          <a:prstGeom prst="rect">
            <a:avLst/>
          </a:prstGeom>
        </p:spPr>
        <p:txBody>
          <a:bodyPr anchor="t" rtlCol="false" tIns="0" lIns="0" bIns="0" rIns="0">
            <a:spAutoFit/>
          </a:bodyPr>
          <a:lstStyle/>
          <a:p>
            <a:pPr algn="l" marL="0" indent="0" lvl="0">
              <a:lnSpc>
                <a:spcPts val="3449"/>
              </a:lnSpc>
            </a:pPr>
            <a:r>
              <a:rPr lang="en-US" b="true" sz="2299">
                <a:solidFill>
                  <a:srgbClr val="3B57E5"/>
                </a:solidFill>
                <a:latin typeface="Calibri (MS) Bold"/>
                <a:ea typeface="Calibri (MS) Bold"/>
                <a:cs typeface="Calibri (MS) Bold"/>
                <a:sym typeface="Calibri (MS) Bold"/>
              </a:rPr>
              <a:t>Id</a:t>
            </a:r>
            <a:r>
              <a:rPr lang="en-US" b="true" sz="2299">
                <a:solidFill>
                  <a:srgbClr val="3B57E5"/>
                </a:solidFill>
                <a:latin typeface="Calibri (MS) Bold"/>
                <a:ea typeface="Calibri (MS) Bold"/>
                <a:cs typeface="Calibri (MS) Bold"/>
                <a:sym typeface="Calibri (MS) Bold"/>
              </a:rPr>
              <a:t>entification des besoins des publics</a:t>
            </a:r>
          </a:p>
        </p:txBody>
      </p:sp>
      <p:sp>
        <p:nvSpPr>
          <p:cNvPr name="TextBox 15" id="15"/>
          <p:cNvSpPr txBox="true"/>
          <p:nvPr/>
        </p:nvSpPr>
        <p:spPr>
          <a:xfrm rot="0">
            <a:off x="2633339" y="9145981"/>
            <a:ext cx="4242863" cy="455295"/>
          </a:xfrm>
          <a:prstGeom prst="rect">
            <a:avLst/>
          </a:prstGeom>
        </p:spPr>
        <p:txBody>
          <a:bodyPr anchor="t" rtlCol="false" tIns="0" lIns="0" bIns="0" rIns="0">
            <a:spAutoFit/>
          </a:bodyPr>
          <a:lstStyle/>
          <a:p>
            <a:pPr algn="l" marL="0" indent="0" lvl="0">
              <a:lnSpc>
                <a:spcPts val="3449"/>
              </a:lnSpc>
            </a:pPr>
            <a:r>
              <a:rPr lang="en-US" b="true" sz="2299">
                <a:solidFill>
                  <a:srgbClr val="3B57E5"/>
                </a:solidFill>
                <a:latin typeface="Calibri (MS) Bold"/>
                <a:ea typeface="Calibri (MS) Bold"/>
                <a:cs typeface="Calibri (MS) Bold"/>
                <a:sym typeface="Calibri (MS) Bold"/>
              </a:rPr>
              <a:t>Analys</a:t>
            </a:r>
            <a:r>
              <a:rPr lang="en-US" b="true" sz="2299">
                <a:solidFill>
                  <a:srgbClr val="3B57E5"/>
                </a:solidFill>
                <a:latin typeface="Calibri (MS) Bold"/>
                <a:ea typeface="Calibri (MS) Bold"/>
                <a:cs typeface="Calibri (MS) Bold"/>
                <a:sym typeface="Calibri (MS) Bold"/>
              </a:rPr>
              <a:t>e du diagnostic de territoire</a:t>
            </a:r>
          </a:p>
        </p:txBody>
      </p:sp>
      <p:sp>
        <p:nvSpPr>
          <p:cNvPr name="TextBox 16" id="16"/>
          <p:cNvSpPr txBox="true"/>
          <p:nvPr/>
        </p:nvSpPr>
        <p:spPr>
          <a:xfrm rot="0">
            <a:off x="9482091" y="1280551"/>
            <a:ext cx="4669553" cy="883920"/>
          </a:xfrm>
          <a:prstGeom prst="rect">
            <a:avLst/>
          </a:prstGeom>
        </p:spPr>
        <p:txBody>
          <a:bodyPr anchor="t" rtlCol="false" tIns="0" lIns="0" bIns="0" rIns="0">
            <a:spAutoFit/>
          </a:bodyPr>
          <a:lstStyle/>
          <a:p>
            <a:pPr algn="l">
              <a:lnSpc>
                <a:spcPts val="3449"/>
              </a:lnSpc>
              <a:spcBef>
                <a:spcPct val="0"/>
              </a:spcBef>
            </a:pPr>
            <a:r>
              <a:rPr lang="en-US" b="true" sz="2299" spc="119">
                <a:solidFill>
                  <a:srgbClr val="3B57E5"/>
                </a:solidFill>
                <a:latin typeface="Calibri (MS) Bold"/>
                <a:ea typeface="Calibri (MS) Bold"/>
                <a:cs typeface="Calibri (MS) Bold"/>
                <a:sym typeface="Calibri (MS) Bold"/>
              </a:rPr>
              <a:t>Création d’une offre d’accompagnement individualisé : </a:t>
            </a:r>
          </a:p>
        </p:txBody>
      </p:sp>
      <p:sp>
        <p:nvSpPr>
          <p:cNvPr name="TextBox 17" id="17"/>
          <p:cNvSpPr txBox="true"/>
          <p:nvPr/>
        </p:nvSpPr>
        <p:spPr>
          <a:xfrm rot="0">
            <a:off x="9556605" y="9107881"/>
            <a:ext cx="5275792" cy="883920"/>
          </a:xfrm>
          <a:prstGeom prst="rect">
            <a:avLst/>
          </a:prstGeom>
        </p:spPr>
        <p:txBody>
          <a:bodyPr anchor="t" rtlCol="false" tIns="0" lIns="0" bIns="0" rIns="0">
            <a:spAutoFit/>
          </a:bodyPr>
          <a:lstStyle/>
          <a:p>
            <a:pPr algn="l">
              <a:lnSpc>
                <a:spcPts val="3449"/>
              </a:lnSpc>
              <a:spcBef>
                <a:spcPct val="0"/>
              </a:spcBef>
            </a:pPr>
            <a:r>
              <a:rPr lang="en-US" b="true" sz="2299" spc="119">
                <a:solidFill>
                  <a:srgbClr val="3B57E5"/>
                </a:solidFill>
                <a:latin typeface="Calibri (MS) Bold"/>
                <a:ea typeface="Calibri (MS) Bold"/>
                <a:cs typeface="Calibri (MS) Bold"/>
                <a:sym typeface="Calibri (MS) Bold"/>
              </a:rPr>
              <a:t>Premiers diagnostics des compétences </a:t>
            </a:r>
          </a:p>
          <a:p>
            <a:pPr algn="l">
              <a:lnSpc>
                <a:spcPts val="3449"/>
              </a:lnSpc>
              <a:spcBef>
                <a:spcPct val="0"/>
              </a:spcBef>
            </a:pPr>
            <a:r>
              <a:rPr lang="en-US" b="true" sz="2299" spc="119">
                <a:solidFill>
                  <a:srgbClr val="3B57E5"/>
                </a:solidFill>
                <a:latin typeface="Calibri (MS) Bold"/>
                <a:ea typeface="Calibri (MS) Bold"/>
                <a:cs typeface="Calibri (MS) Bold"/>
                <a:sym typeface="Calibri (MS) Bold"/>
              </a:rPr>
              <a:t>numériques (équipes)</a:t>
            </a:r>
          </a:p>
        </p:txBody>
      </p:sp>
      <p:sp>
        <p:nvSpPr>
          <p:cNvPr name="TextBox 18" id="18"/>
          <p:cNvSpPr txBox="true"/>
          <p:nvPr/>
        </p:nvSpPr>
        <p:spPr>
          <a:xfrm rot="0">
            <a:off x="11950218" y="6363092"/>
            <a:ext cx="4823520" cy="1312545"/>
          </a:xfrm>
          <a:prstGeom prst="rect">
            <a:avLst/>
          </a:prstGeom>
        </p:spPr>
        <p:txBody>
          <a:bodyPr anchor="t" rtlCol="false" tIns="0" lIns="0" bIns="0" rIns="0">
            <a:spAutoFit/>
          </a:bodyPr>
          <a:lstStyle/>
          <a:p>
            <a:pPr algn="l">
              <a:lnSpc>
                <a:spcPts val="3449"/>
              </a:lnSpc>
              <a:spcBef>
                <a:spcPct val="0"/>
              </a:spcBef>
            </a:pPr>
            <a:r>
              <a:rPr lang="en-US" b="true" sz="2299" spc="119">
                <a:solidFill>
                  <a:srgbClr val="3B57E5"/>
                </a:solidFill>
                <a:latin typeface="Calibri (MS) Bold"/>
                <a:ea typeface="Calibri (MS) Bold"/>
                <a:cs typeface="Calibri (MS) Bold"/>
                <a:sym typeface="Calibri (MS) Bold"/>
              </a:rPr>
              <a:t>Lancement de la communication :</a:t>
            </a:r>
          </a:p>
          <a:p>
            <a:pPr algn="l" marL="496569" indent="-248284" lvl="1">
              <a:lnSpc>
                <a:spcPts val="3449"/>
              </a:lnSpc>
              <a:buFont typeface="Arial"/>
              <a:buChar char="•"/>
            </a:pPr>
            <a:r>
              <a:rPr lang="en-US" b="true" sz="2299" spc="119">
                <a:solidFill>
                  <a:srgbClr val="3B57E5"/>
                </a:solidFill>
                <a:latin typeface="Calibri (MS) Bold"/>
                <a:ea typeface="Calibri (MS) Bold"/>
                <a:cs typeface="Calibri (MS) Bold"/>
                <a:sym typeface="Calibri (MS) Bold"/>
              </a:rPr>
              <a:t> Affiches, flyers, cartes de visite</a:t>
            </a:r>
          </a:p>
          <a:p>
            <a:pPr algn="l" marL="496569" indent="-248284" lvl="1">
              <a:lnSpc>
                <a:spcPts val="3449"/>
              </a:lnSpc>
              <a:buFont typeface="Arial"/>
              <a:buChar char="•"/>
            </a:pPr>
            <a:r>
              <a:rPr lang="en-US" b="true" sz="2299" spc="119">
                <a:solidFill>
                  <a:srgbClr val="3B57E5"/>
                </a:solidFill>
                <a:latin typeface="Calibri (MS) Bold"/>
                <a:ea typeface="Calibri (MS) Bold"/>
                <a:cs typeface="Calibri (MS) Bold"/>
                <a:sym typeface="Calibri (MS) Bold"/>
              </a:rPr>
              <a:t>Page web en préparation</a:t>
            </a:r>
          </a:p>
        </p:txBody>
      </p:sp>
      <p:sp>
        <p:nvSpPr>
          <p:cNvPr name="TextBox 19" id="19"/>
          <p:cNvSpPr txBox="true"/>
          <p:nvPr/>
        </p:nvSpPr>
        <p:spPr>
          <a:xfrm rot="0">
            <a:off x="5998279" y="3285307"/>
            <a:ext cx="3373609" cy="1128209"/>
          </a:xfrm>
          <a:prstGeom prst="rect">
            <a:avLst/>
          </a:prstGeom>
        </p:spPr>
        <p:txBody>
          <a:bodyPr anchor="t" rtlCol="false" tIns="0" lIns="0" bIns="0" rIns="0">
            <a:spAutoFit/>
          </a:bodyPr>
          <a:lstStyle/>
          <a:p>
            <a:pPr algn="ctr">
              <a:lnSpc>
                <a:spcPts val="4482"/>
              </a:lnSpc>
            </a:pPr>
            <a:r>
              <a:rPr lang="en-US" b="true" sz="3202">
                <a:solidFill>
                  <a:srgbClr val="001A73"/>
                </a:solidFill>
                <a:latin typeface="Arial Bold"/>
                <a:ea typeface="Arial Bold"/>
                <a:cs typeface="Arial Bold"/>
                <a:sym typeface="Arial Bold"/>
              </a:rPr>
              <a:t>Veille &amp; </a:t>
            </a:r>
          </a:p>
          <a:p>
            <a:pPr algn="ctr">
              <a:lnSpc>
                <a:spcPts val="4482"/>
              </a:lnSpc>
            </a:pPr>
            <a:r>
              <a:rPr lang="en-US" b="true" sz="3202">
                <a:solidFill>
                  <a:srgbClr val="001A73"/>
                </a:solidFill>
                <a:latin typeface="Arial Bold"/>
                <a:ea typeface="Arial Bold"/>
                <a:cs typeface="Arial Bold"/>
                <a:sym typeface="Arial Bold"/>
              </a:rPr>
              <a:t>expertise</a:t>
            </a:r>
          </a:p>
        </p:txBody>
      </p:sp>
      <p:sp>
        <p:nvSpPr>
          <p:cNvPr name="TextBox 20" id="20"/>
          <p:cNvSpPr txBox="true"/>
          <p:nvPr/>
        </p:nvSpPr>
        <p:spPr>
          <a:xfrm rot="0">
            <a:off x="7736414" y="6433390"/>
            <a:ext cx="2805053" cy="566354"/>
          </a:xfrm>
          <a:prstGeom prst="rect">
            <a:avLst/>
          </a:prstGeom>
        </p:spPr>
        <p:txBody>
          <a:bodyPr anchor="t" rtlCol="false" tIns="0" lIns="0" bIns="0" rIns="0">
            <a:spAutoFit/>
          </a:bodyPr>
          <a:lstStyle/>
          <a:p>
            <a:pPr algn="ctr">
              <a:lnSpc>
                <a:spcPts val="4480"/>
              </a:lnSpc>
            </a:pPr>
            <a:r>
              <a:rPr lang="en-US" b="true" sz="3200">
                <a:solidFill>
                  <a:srgbClr val="001A73"/>
                </a:solidFill>
                <a:latin typeface="Arial Bold"/>
                <a:ea typeface="Arial Bold"/>
                <a:cs typeface="Arial Bold"/>
                <a:sym typeface="Arial Bold"/>
              </a:rPr>
              <a:t>Structuration</a:t>
            </a:r>
          </a:p>
        </p:txBody>
      </p:sp>
      <p:sp>
        <p:nvSpPr>
          <p:cNvPr name="TextBox 21" id="21"/>
          <p:cNvSpPr txBox="true"/>
          <p:nvPr/>
        </p:nvSpPr>
        <p:spPr>
          <a:xfrm rot="0">
            <a:off x="17145000" y="419100"/>
            <a:ext cx="190500" cy="282651"/>
          </a:xfrm>
          <a:prstGeom prst="rect">
            <a:avLst/>
          </a:prstGeom>
        </p:spPr>
        <p:txBody>
          <a:bodyPr anchor="t" rtlCol="false" tIns="0" lIns="0" bIns="0" rIns="0" wrap="none">
            <a:spAutoFit/>
          </a:bodyPr>
          <a:lstStyle/>
          <a:p>
            <a:pPr algn="ctr">
              <a:lnSpc>
                <a:spcPts val="2071"/>
              </a:lnSpc>
              <a:spcBef>
                <a:spcPct val="0"/>
              </a:spcBef>
            </a:pPr>
            <a:r>
              <a:rPr lang="en-US" sz="1479">
                <a:solidFill>
                  <a:srgbClr val="001A73"/>
                </a:solidFill>
                <a:latin typeface="Calibri (MS)"/>
                <a:ea typeface="Calibri (MS)"/>
                <a:cs typeface="Calibri (MS)"/>
                <a:sym typeface="Calibri (MS)"/>
              </a:rPr>
              <a:t>30</a:t>
            </a:r>
          </a:p>
        </p:txBody>
      </p:sp>
      <p:grpSp>
        <p:nvGrpSpPr>
          <p:cNvPr name="Group 22" id="22"/>
          <p:cNvGrpSpPr/>
          <p:nvPr/>
        </p:nvGrpSpPr>
        <p:grpSpPr>
          <a:xfrm rot="0">
            <a:off x="10756828" y="4432416"/>
            <a:ext cx="1950730" cy="1950730"/>
            <a:chOff x="0" y="0"/>
            <a:chExt cx="812800" cy="812800"/>
          </a:xfrm>
        </p:grpSpPr>
        <p:sp>
          <p:nvSpPr>
            <p:cNvPr name="Freeform 23" id="2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9525" cap="sq">
              <a:solidFill>
                <a:srgbClr val="D60033"/>
              </a:solidFill>
              <a:prstDash val="solid"/>
              <a:miter/>
            </a:ln>
          </p:spPr>
        </p:sp>
        <p:sp>
          <p:nvSpPr>
            <p:cNvPr name="TextBox 24" id="24"/>
            <p:cNvSpPr txBox="true"/>
            <p:nvPr/>
          </p:nvSpPr>
          <p:spPr>
            <a:xfrm>
              <a:off x="76200" y="47625"/>
              <a:ext cx="660400" cy="688975"/>
            </a:xfrm>
            <a:prstGeom prst="rect">
              <a:avLst/>
            </a:prstGeom>
          </p:spPr>
          <p:txBody>
            <a:bodyPr anchor="ctr" rtlCol="false" tIns="50800" lIns="50800" bIns="50800" rIns="50800"/>
            <a:lstStyle/>
            <a:p>
              <a:pPr algn="ctr">
                <a:lnSpc>
                  <a:spcPts val="2084"/>
                </a:lnSpc>
              </a:pPr>
            </a:p>
          </p:txBody>
        </p:sp>
      </p:grpSp>
      <p:grpSp>
        <p:nvGrpSpPr>
          <p:cNvPr name="Group 25" id="25"/>
          <p:cNvGrpSpPr/>
          <p:nvPr/>
        </p:nvGrpSpPr>
        <p:grpSpPr>
          <a:xfrm rot="0">
            <a:off x="9866137" y="6827059"/>
            <a:ext cx="1950730" cy="1950730"/>
            <a:chOff x="0" y="0"/>
            <a:chExt cx="812800" cy="812800"/>
          </a:xfrm>
        </p:grpSpPr>
        <p:sp>
          <p:nvSpPr>
            <p:cNvPr name="Freeform 26" id="2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9525" cap="sq">
              <a:solidFill>
                <a:srgbClr val="D60033"/>
              </a:solidFill>
              <a:prstDash val="solid"/>
              <a:miter/>
            </a:ln>
          </p:spPr>
        </p:sp>
        <p:sp>
          <p:nvSpPr>
            <p:cNvPr name="TextBox 27" id="27"/>
            <p:cNvSpPr txBox="true"/>
            <p:nvPr/>
          </p:nvSpPr>
          <p:spPr>
            <a:xfrm>
              <a:off x="76200" y="47625"/>
              <a:ext cx="660400" cy="688975"/>
            </a:xfrm>
            <a:prstGeom prst="rect">
              <a:avLst/>
            </a:prstGeom>
          </p:spPr>
          <p:txBody>
            <a:bodyPr anchor="ctr" rtlCol="false" tIns="50800" lIns="50800" bIns="50800" rIns="50800"/>
            <a:lstStyle/>
            <a:p>
              <a:pPr algn="ctr">
                <a:lnSpc>
                  <a:spcPts val="2084"/>
                </a:lnSpc>
              </a:pPr>
            </a:p>
          </p:txBody>
        </p:sp>
      </p:grpSp>
      <p:grpSp>
        <p:nvGrpSpPr>
          <p:cNvPr name="Group 28" id="28"/>
          <p:cNvGrpSpPr/>
          <p:nvPr/>
        </p:nvGrpSpPr>
        <p:grpSpPr>
          <a:xfrm rot="0">
            <a:off x="7291728" y="7775438"/>
            <a:ext cx="1950730" cy="1950730"/>
            <a:chOff x="0" y="0"/>
            <a:chExt cx="812800" cy="812800"/>
          </a:xfrm>
        </p:grpSpPr>
        <p:sp>
          <p:nvSpPr>
            <p:cNvPr name="Freeform 29" id="2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9525" cap="sq">
              <a:solidFill>
                <a:srgbClr val="D60033"/>
              </a:solidFill>
              <a:prstDash val="solid"/>
              <a:miter/>
            </a:ln>
          </p:spPr>
        </p:sp>
        <p:sp>
          <p:nvSpPr>
            <p:cNvPr name="TextBox 30" id="30"/>
            <p:cNvSpPr txBox="true"/>
            <p:nvPr/>
          </p:nvSpPr>
          <p:spPr>
            <a:xfrm>
              <a:off x="76200" y="47625"/>
              <a:ext cx="660400" cy="688975"/>
            </a:xfrm>
            <a:prstGeom prst="rect">
              <a:avLst/>
            </a:prstGeom>
          </p:spPr>
          <p:txBody>
            <a:bodyPr anchor="ctr" rtlCol="false" tIns="50800" lIns="50800" bIns="50800" rIns="50800"/>
            <a:lstStyle/>
            <a:p>
              <a:pPr algn="ctr">
                <a:lnSpc>
                  <a:spcPts val="2084"/>
                </a:lnSpc>
              </a:pPr>
            </a:p>
          </p:txBody>
        </p:sp>
      </p:grpSp>
      <p:grpSp>
        <p:nvGrpSpPr>
          <p:cNvPr name="Group 31" id="31"/>
          <p:cNvGrpSpPr/>
          <p:nvPr/>
        </p:nvGrpSpPr>
        <p:grpSpPr>
          <a:xfrm rot="-12705">
            <a:off x="4893401" y="6763027"/>
            <a:ext cx="1950730" cy="1950730"/>
            <a:chOff x="0" y="0"/>
            <a:chExt cx="812800" cy="812800"/>
          </a:xfrm>
        </p:grpSpPr>
        <p:sp>
          <p:nvSpPr>
            <p:cNvPr name="Freeform 32" id="3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9525" cap="sq">
              <a:solidFill>
                <a:srgbClr val="D60033"/>
              </a:solidFill>
              <a:prstDash val="solid"/>
              <a:miter/>
            </a:ln>
          </p:spPr>
        </p:sp>
        <p:sp>
          <p:nvSpPr>
            <p:cNvPr name="TextBox 33" id="33"/>
            <p:cNvSpPr txBox="true"/>
            <p:nvPr/>
          </p:nvSpPr>
          <p:spPr>
            <a:xfrm>
              <a:off x="76200" y="47625"/>
              <a:ext cx="660400" cy="688975"/>
            </a:xfrm>
            <a:prstGeom prst="rect">
              <a:avLst/>
            </a:prstGeom>
          </p:spPr>
          <p:txBody>
            <a:bodyPr anchor="ctr" rtlCol="false" tIns="50800" lIns="50800" bIns="50800" rIns="50800"/>
            <a:lstStyle/>
            <a:p>
              <a:pPr algn="ctr">
                <a:lnSpc>
                  <a:spcPts val="2084"/>
                </a:lnSpc>
              </a:pPr>
            </a:p>
          </p:txBody>
        </p:sp>
      </p:grpSp>
      <p:grpSp>
        <p:nvGrpSpPr>
          <p:cNvPr name="Group 34" id="34"/>
          <p:cNvGrpSpPr/>
          <p:nvPr/>
        </p:nvGrpSpPr>
        <p:grpSpPr>
          <a:xfrm rot="0">
            <a:off x="9781463" y="2288811"/>
            <a:ext cx="1950730" cy="1950730"/>
            <a:chOff x="0" y="0"/>
            <a:chExt cx="812800" cy="812800"/>
          </a:xfrm>
        </p:grpSpPr>
        <p:sp>
          <p:nvSpPr>
            <p:cNvPr name="Freeform 35" id="3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9525" cap="sq">
              <a:solidFill>
                <a:srgbClr val="D60033"/>
              </a:solidFill>
              <a:prstDash val="solid"/>
              <a:miter/>
            </a:ln>
          </p:spPr>
        </p:sp>
        <p:sp>
          <p:nvSpPr>
            <p:cNvPr name="TextBox 36" id="36"/>
            <p:cNvSpPr txBox="true"/>
            <p:nvPr/>
          </p:nvSpPr>
          <p:spPr>
            <a:xfrm>
              <a:off x="76200" y="47625"/>
              <a:ext cx="660400" cy="688975"/>
            </a:xfrm>
            <a:prstGeom prst="rect">
              <a:avLst/>
            </a:prstGeom>
          </p:spPr>
          <p:txBody>
            <a:bodyPr anchor="ctr" rtlCol="false" tIns="50800" lIns="50800" bIns="50800" rIns="50800"/>
            <a:lstStyle/>
            <a:p>
              <a:pPr algn="ctr">
                <a:lnSpc>
                  <a:spcPts val="2084"/>
                </a:lnSpc>
              </a:pPr>
            </a:p>
          </p:txBody>
        </p:sp>
      </p:grpSp>
      <p:sp>
        <p:nvSpPr>
          <p:cNvPr name="AutoShape 37" id="37"/>
          <p:cNvSpPr/>
          <p:nvPr/>
        </p:nvSpPr>
        <p:spPr>
          <a:xfrm flipH="true" flipV="true">
            <a:off x="4911208" y="6477392"/>
            <a:ext cx="249306" cy="581604"/>
          </a:xfrm>
          <a:prstGeom prst="line">
            <a:avLst/>
          </a:prstGeom>
          <a:ln cap="flat" w="9525">
            <a:solidFill>
              <a:srgbClr val="D60033"/>
            </a:solidFill>
            <a:prstDash val="solid"/>
            <a:headEnd type="none" len="sm" w="sm"/>
            <a:tailEnd type="none" len="sm" w="sm"/>
          </a:ln>
        </p:spPr>
      </p:sp>
      <p:grpSp>
        <p:nvGrpSpPr>
          <p:cNvPr name="Group 38" id="38"/>
          <p:cNvGrpSpPr/>
          <p:nvPr/>
        </p:nvGrpSpPr>
        <p:grpSpPr>
          <a:xfrm rot="0">
            <a:off x="3935843" y="4526662"/>
            <a:ext cx="1950730" cy="1950730"/>
            <a:chOff x="0" y="0"/>
            <a:chExt cx="812800" cy="812800"/>
          </a:xfrm>
        </p:grpSpPr>
        <p:sp>
          <p:nvSpPr>
            <p:cNvPr name="Freeform 39" id="3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9525" cap="sq">
              <a:solidFill>
                <a:srgbClr val="D60033"/>
              </a:solidFill>
              <a:prstDash val="solid"/>
              <a:miter/>
            </a:ln>
          </p:spPr>
        </p:sp>
        <p:sp>
          <p:nvSpPr>
            <p:cNvPr name="TextBox 40" id="40"/>
            <p:cNvSpPr txBox="true"/>
            <p:nvPr/>
          </p:nvSpPr>
          <p:spPr>
            <a:xfrm>
              <a:off x="76200" y="47625"/>
              <a:ext cx="660400" cy="688975"/>
            </a:xfrm>
            <a:prstGeom prst="rect">
              <a:avLst/>
            </a:prstGeom>
          </p:spPr>
          <p:txBody>
            <a:bodyPr anchor="ctr" rtlCol="false" tIns="50800" lIns="50800" bIns="50800" rIns="50800"/>
            <a:lstStyle/>
            <a:p>
              <a:pPr algn="ctr">
                <a:lnSpc>
                  <a:spcPts val="2084"/>
                </a:lnSpc>
              </a:pPr>
            </a:p>
          </p:txBody>
        </p:sp>
      </p:grpSp>
      <p:grpSp>
        <p:nvGrpSpPr>
          <p:cNvPr name="Group 41" id="41"/>
          <p:cNvGrpSpPr/>
          <p:nvPr/>
        </p:nvGrpSpPr>
        <p:grpSpPr>
          <a:xfrm rot="0">
            <a:off x="4925472" y="2293798"/>
            <a:ext cx="1950730" cy="1950730"/>
            <a:chOff x="0" y="0"/>
            <a:chExt cx="812800" cy="812800"/>
          </a:xfrm>
        </p:grpSpPr>
        <p:sp>
          <p:nvSpPr>
            <p:cNvPr name="Freeform 42" id="4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9525" cap="sq">
              <a:solidFill>
                <a:srgbClr val="D60033"/>
              </a:solidFill>
              <a:prstDash val="solid"/>
              <a:miter/>
            </a:ln>
          </p:spPr>
        </p:sp>
        <p:sp>
          <p:nvSpPr>
            <p:cNvPr name="TextBox 43" id="43"/>
            <p:cNvSpPr txBox="true"/>
            <p:nvPr/>
          </p:nvSpPr>
          <p:spPr>
            <a:xfrm>
              <a:off x="76200" y="47625"/>
              <a:ext cx="660400" cy="688975"/>
            </a:xfrm>
            <a:prstGeom prst="rect">
              <a:avLst/>
            </a:prstGeom>
          </p:spPr>
          <p:txBody>
            <a:bodyPr anchor="ctr" rtlCol="false" tIns="50800" lIns="50800" bIns="50800" rIns="50800"/>
            <a:lstStyle/>
            <a:p>
              <a:pPr algn="ctr">
                <a:lnSpc>
                  <a:spcPts val="2084"/>
                </a:lnSpc>
              </a:pPr>
            </a:p>
          </p:txBody>
        </p:sp>
      </p:grpSp>
      <p:grpSp>
        <p:nvGrpSpPr>
          <p:cNvPr name="Group 44" id="44"/>
          <p:cNvGrpSpPr/>
          <p:nvPr/>
        </p:nvGrpSpPr>
        <p:grpSpPr>
          <a:xfrm rot="0">
            <a:off x="7346335" y="1471643"/>
            <a:ext cx="1950730" cy="1950730"/>
            <a:chOff x="0" y="0"/>
            <a:chExt cx="812800" cy="812800"/>
          </a:xfrm>
        </p:grpSpPr>
        <p:sp>
          <p:nvSpPr>
            <p:cNvPr name="Freeform 45" id="4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9525" cap="sq">
              <a:solidFill>
                <a:srgbClr val="D60033"/>
              </a:solidFill>
              <a:prstDash val="solid"/>
              <a:miter/>
            </a:ln>
          </p:spPr>
        </p:sp>
        <p:sp>
          <p:nvSpPr>
            <p:cNvPr name="TextBox 46" id="46"/>
            <p:cNvSpPr txBox="true"/>
            <p:nvPr/>
          </p:nvSpPr>
          <p:spPr>
            <a:xfrm>
              <a:off x="76200" y="47625"/>
              <a:ext cx="660400" cy="688975"/>
            </a:xfrm>
            <a:prstGeom prst="rect">
              <a:avLst/>
            </a:prstGeom>
          </p:spPr>
          <p:txBody>
            <a:bodyPr anchor="ctr" rtlCol="false" tIns="50800" lIns="50800" bIns="50800" rIns="50800"/>
            <a:lstStyle/>
            <a:p>
              <a:pPr algn="ctr">
                <a:lnSpc>
                  <a:spcPts val="2084"/>
                </a:lnSpc>
              </a:pPr>
            </a:p>
          </p:txBody>
        </p:sp>
      </p:grpSp>
      <p:sp>
        <p:nvSpPr>
          <p:cNvPr name="Freeform 47" id="47"/>
          <p:cNvSpPr/>
          <p:nvPr/>
        </p:nvSpPr>
        <p:spPr>
          <a:xfrm flipH="false" flipV="false" rot="0">
            <a:off x="10303285" y="2785377"/>
            <a:ext cx="1020403" cy="951526"/>
          </a:xfrm>
          <a:custGeom>
            <a:avLst/>
            <a:gdLst/>
            <a:ahLst/>
            <a:cxnLst/>
            <a:rect r="r" b="b" t="t" l="l"/>
            <a:pathLst>
              <a:path h="951526" w="1020403">
                <a:moveTo>
                  <a:pt x="0" y="0"/>
                </a:moveTo>
                <a:lnTo>
                  <a:pt x="1020404" y="0"/>
                </a:lnTo>
                <a:lnTo>
                  <a:pt x="1020404" y="951526"/>
                </a:lnTo>
                <a:lnTo>
                  <a:pt x="0" y="951526"/>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48" id="48"/>
          <p:cNvSpPr/>
          <p:nvPr/>
        </p:nvSpPr>
        <p:spPr>
          <a:xfrm flipH="false" flipV="false" rot="0">
            <a:off x="11197326" y="4966701"/>
            <a:ext cx="1240295" cy="882160"/>
          </a:xfrm>
          <a:custGeom>
            <a:avLst/>
            <a:gdLst/>
            <a:ahLst/>
            <a:cxnLst/>
            <a:rect r="r" b="b" t="t" l="l"/>
            <a:pathLst>
              <a:path h="882160" w="1240295">
                <a:moveTo>
                  <a:pt x="0" y="0"/>
                </a:moveTo>
                <a:lnTo>
                  <a:pt x="1240295" y="0"/>
                </a:lnTo>
                <a:lnTo>
                  <a:pt x="1240295" y="882160"/>
                </a:lnTo>
                <a:lnTo>
                  <a:pt x="0" y="882160"/>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49" id="49"/>
          <p:cNvSpPr/>
          <p:nvPr/>
        </p:nvSpPr>
        <p:spPr>
          <a:xfrm flipH="false" flipV="false" rot="-5173006">
            <a:off x="7796443" y="1965283"/>
            <a:ext cx="1088662" cy="903589"/>
          </a:xfrm>
          <a:custGeom>
            <a:avLst/>
            <a:gdLst/>
            <a:ahLst/>
            <a:cxnLst/>
            <a:rect r="r" b="b" t="t" l="l"/>
            <a:pathLst>
              <a:path h="903589" w="1088662">
                <a:moveTo>
                  <a:pt x="0" y="0"/>
                </a:moveTo>
                <a:lnTo>
                  <a:pt x="1088662" y="0"/>
                </a:lnTo>
                <a:lnTo>
                  <a:pt x="1088662" y="903589"/>
                </a:lnTo>
                <a:lnTo>
                  <a:pt x="0" y="903589"/>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50" id="50"/>
          <p:cNvSpPr/>
          <p:nvPr/>
        </p:nvSpPr>
        <p:spPr>
          <a:xfrm flipH="false" flipV="false" rot="224012">
            <a:off x="5171008" y="6982020"/>
            <a:ext cx="1195069" cy="1512745"/>
          </a:xfrm>
          <a:custGeom>
            <a:avLst/>
            <a:gdLst/>
            <a:ahLst/>
            <a:cxnLst/>
            <a:rect r="r" b="b" t="t" l="l"/>
            <a:pathLst>
              <a:path h="1512745" w="1195069">
                <a:moveTo>
                  <a:pt x="0" y="0"/>
                </a:moveTo>
                <a:lnTo>
                  <a:pt x="1195069" y="0"/>
                </a:lnTo>
                <a:lnTo>
                  <a:pt x="1195069" y="1512745"/>
                </a:lnTo>
                <a:lnTo>
                  <a:pt x="0" y="1512745"/>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51" id="51"/>
          <p:cNvSpPr/>
          <p:nvPr/>
        </p:nvSpPr>
        <p:spPr>
          <a:xfrm flipH="false" flipV="false" rot="324539">
            <a:off x="4482416" y="4890558"/>
            <a:ext cx="857584" cy="1222937"/>
          </a:xfrm>
          <a:custGeom>
            <a:avLst/>
            <a:gdLst/>
            <a:ahLst/>
            <a:cxnLst/>
            <a:rect r="r" b="b" t="t" l="l"/>
            <a:pathLst>
              <a:path h="1222937" w="857584">
                <a:moveTo>
                  <a:pt x="0" y="0"/>
                </a:moveTo>
                <a:lnTo>
                  <a:pt x="857584" y="0"/>
                </a:lnTo>
                <a:lnTo>
                  <a:pt x="857584" y="1222937"/>
                </a:lnTo>
                <a:lnTo>
                  <a:pt x="0" y="1222937"/>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52" id="52"/>
          <p:cNvSpPr/>
          <p:nvPr/>
        </p:nvSpPr>
        <p:spPr>
          <a:xfrm flipH="true" flipV="false" rot="0">
            <a:off x="7911104" y="8079127"/>
            <a:ext cx="711977" cy="1343353"/>
          </a:xfrm>
          <a:custGeom>
            <a:avLst/>
            <a:gdLst/>
            <a:ahLst/>
            <a:cxnLst/>
            <a:rect r="r" b="b" t="t" l="l"/>
            <a:pathLst>
              <a:path h="1343353" w="711977">
                <a:moveTo>
                  <a:pt x="711977" y="0"/>
                </a:moveTo>
                <a:lnTo>
                  <a:pt x="0" y="0"/>
                </a:lnTo>
                <a:lnTo>
                  <a:pt x="0" y="1343353"/>
                </a:lnTo>
                <a:lnTo>
                  <a:pt x="711977" y="1343353"/>
                </a:lnTo>
                <a:lnTo>
                  <a:pt x="711977"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53" id="53"/>
          <p:cNvSpPr/>
          <p:nvPr/>
        </p:nvSpPr>
        <p:spPr>
          <a:xfrm flipH="false" flipV="false" rot="387503">
            <a:off x="10512447" y="7280012"/>
            <a:ext cx="676523" cy="1044823"/>
          </a:xfrm>
          <a:custGeom>
            <a:avLst/>
            <a:gdLst/>
            <a:ahLst/>
            <a:cxnLst/>
            <a:rect r="r" b="b" t="t" l="l"/>
            <a:pathLst>
              <a:path h="1044823" w="676523">
                <a:moveTo>
                  <a:pt x="0" y="0"/>
                </a:moveTo>
                <a:lnTo>
                  <a:pt x="676522" y="0"/>
                </a:lnTo>
                <a:lnTo>
                  <a:pt x="676522" y="1044823"/>
                </a:lnTo>
                <a:lnTo>
                  <a:pt x="0" y="1044823"/>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54" id="54"/>
          <p:cNvSpPr/>
          <p:nvPr/>
        </p:nvSpPr>
        <p:spPr>
          <a:xfrm flipH="false" flipV="false" rot="0">
            <a:off x="5377408" y="2622895"/>
            <a:ext cx="1018330" cy="1324657"/>
          </a:xfrm>
          <a:custGeom>
            <a:avLst/>
            <a:gdLst/>
            <a:ahLst/>
            <a:cxnLst/>
            <a:rect r="r" b="b" t="t" l="l"/>
            <a:pathLst>
              <a:path h="1324657" w="1018330">
                <a:moveTo>
                  <a:pt x="0" y="0"/>
                </a:moveTo>
                <a:lnTo>
                  <a:pt x="1018330" y="0"/>
                </a:lnTo>
                <a:lnTo>
                  <a:pt x="1018330" y="1324656"/>
                </a:lnTo>
                <a:lnTo>
                  <a:pt x="0" y="1324656"/>
                </a:lnTo>
                <a:lnTo>
                  <a:pt x="0" y="0"/>
                </a:lnTo>
                <a:close/>
              </a:path>
            </a:pathLst>
          </a:custGeom>
          <a:blipFill>
            <a:blip r:embed="rId22">
              <a:extLst>
                <a:ext uri="{96DAC541-7B7A-43D3-8B79-37D633B846F1}">
                  <asvg:svgBlip xmlns:asvg="http://schemas.microsoft.com/office/drawing/2016/SVG/main" r:embed="rId23"/>
                </a:ext>
              </a:extLst>
            </a:blip>
            <a:stretch>
              <a:fillRect l="0" t="0" r="0" b="0"/>
            </a:stretch>
          </a:blipFill>
        </p:spPr>
      </p:sp>
      <p:sp>
        <p:nvSpPr>
          <p:cNvPr name="AutoShape 55" id="55"/>
          <p:cNvSpPr/>
          <p:nvPr/>
        </p:nvSpPr>
        <p:spPr>
          <a:xfrm>
            <a:off x="11440383" y="3947551"/>
            <a:ext cx="291810" cy="484865"/>
          </a:xfrm>
          <a:prstGeom prst="line">
            <a:avLst/>
          </a:prstGeom>
          <a:ln cap="flat" w="9525">
            <a:solidFill>
              <a:srgbClr val="D60033"/>
            </a:solidFill>
            <a:prstDash val="solid"/>
            <a:headEnd type="none" len="sm" w="sm"/>
            <a:tailEnd type="none" len="sm" w="sm"/>
          </a:ln>
        </p:spPr>
      </p:sp>
      <p:sp>
        <p:nvSpPr>
          <p:cNvPr name="AutoShape 56" id="56"/>
          <p:cNvSpPr/>
          <p:nvPr/>
        </p:nvSpPr>
        <p:spPr>
          <a:xfrm flipH="true">
            <a:off x="11434510" y="6383146"/>
            <a:ext cx="297682" cy="675849"/>
          </a:xfrm>
          <a:prstGeom prst="line">
            <a:avLst/>
          </a:prstGeom>
          <a:ln cap="flat" w="9525">
            <a:solidFill>
              <a:srgbClr val="D60033"/>
            </a:solidFill>
            <a:prstDash val="solid"/>
            <a:headEnd type="none" len="sm" w="sm"/>
            <a:tailEnd type="none" len="sm" w="sm"/>
          </a:ln>
        </p:spPr>
      </p:sp>
      <p:sp>
        <p:nvSpPr>
          <p:cNvPr name="AutoShape 57" id="57"/>
          <p:cNvSpPr/>
          <p:nvPr/>
        </p:nvSpPr>
        <p:spPr>
          <a:xfrm flipH="true">
            <a:off x="9242257" y="8359568"/>
            <a:ext cx="819323" cy="237902"/>
          </a:xfrm>
          <a:prstGeom prst="line">
            <a:avLst/>
          </a:prstGeom>
          <a:ln cap="flat" w="9525">
            <a:solidFill>
              <a:srgbClr val="D60033"/>
            </a:solidFill>
            <a:prstDash val="solid"/>
            <a:headEnd type="none" len="sm" w="sm"/>
            <a:tailEnd type="none" len="sm" w="sm"/>
          </a:ln>
        </p:spPr>
      </p:sp>
      <p:sp>
        <p:nvSpPr>
          <p:cNvPr name="AutoShape 58" id="58"/>
          <p:cNvSpPr/>
          <p:nvPr/>
        </p:nvSpPr>
        <p:spPr>
          <a:xfrm flipH="true" flipV="true">
            <a:off x="6545166" y="8428047"/>
            <a:ext cx="801169" cy="322756"/>
          </a:xfrm>
          <a:prstGeom prst="line">
            <a:avLst/>
          </a:prstGeom>
          <a:ln cap="flat" w="9525">
            <a:solidFill>
              <a:srgbClr val="D60033"/>
            </a:solidFill>
            <a:prstDash val="solid"/>
            <a:headEnd type="none" len="sm" w="sm"/>
            <a:tailEnd type="none" len="sm" w="sm"/>
          </a:ln>
        </p:spPr>
      </p:sp>
      <p:sp>
        <p:nvSpPr>
          <p:cNvPr name="AutoShape 59" id="59"/>
          <p:cNvSpPr/>
          <p:nvPr/>
        </p:nvSpPr>
        <p:spPr>
          <a:xfrm flipV="true">
            <a:off x="4911208" y="3947551"/>
            <a:ext cx="256077" cy="579110"/>
          </a:xfrm>
          <a:prstGeom prst="line">
            <a:avLst/>
          </a:prstGeom>
          <a:ln cap="flat" w="9525">
            <a:solidFill>
              <a:srgbClr val="D60033"/>
            </a:solidFill>
            <a:prstDash val="solid"/>
            <a:headEnd type="none" len="sm" w="sm"/>
            <a:tailEnd type="none" len="sm" w="sm"/>
          </a:ln>
        </p:spPr>
      </p:sp>
      <p:sp>
        <p:nvSpPr>
          <p:cNvPr name="AutoShape 60" id="60"/>
          <p:cNvSpPr/>
          <p:nvPr/>
        </p:nvSpPr>
        <p:spPr>
          <a:xfrm>
            <a:off x="9242257" y="2152732"/>
            <a:ext cx="1004660" cy="287213"/>
          </a:xfrm>
          <a:prstGeom prst="line">
            <a:avLst/>
          </a:prstGeom>
          <a:ln cap="flat" w="9525">
            <a:solidFill>
              <a:srgbClr val="D60033"/>
            </a:solidFill>
            <a:prstDash val="solid"/>
            <a:headEnd type="none" len="sm" w="sm"/>
            <a:tailEnd type="none" len="sm" w="sm"/>
          </a:ln>
        </p:spPr>
      </p:sp>
      <p:sp>
        <p:nvSpPr>
          <p:cNvPr name="AutoShape 61" id="61"/>
          <p:cNvSpPr/>
          <p:nvPr/>
        </p:nvSpPr>
        <p:spPr>
          <a:xfrm flipV="true">
            <a:off x="6559431" y="2288811"/>
            <a:ext cx="820243" cy="256534"/>
          </a:xfrm>
          <a:prstGeom prst="line">
            <a:avLst/>
          </a:prstGeom>
          <a:ln cap="flat" w="9525">
            <a:solidFill>
              <a:srgbClr val="D60033"/>
            </a:solidFill>
            <a:prstDash val="solid"/>
            <a:headEnd type="none" len="sm" w="sm"/>
            <a:tailEnd type="none" len="sm" w="sm"/>
          </a:ln>
        </p:spPr>
      </p:sp>
      <p:sp>
        <p:nvSpPr>
          <p:cNvPr name="Freeform 62" id="62"/>
          <p:cNvSpPr/>
          <p:nvPr/>
        </p:nvSpPr>
        <p:spPr>
          <a:xfrm flipH="false" flipV="false" rot="0">
            <a:off x="7291728" y="3912294"/>
            <a:ext cx="2398251" cy="2537832"/>
          </a:xfrm>
          <a:custGeom>
            <a:avLst/>
            <a:gdLst/>
            <a:ahLst/>
            <a:cxnLst/>
            <a:rect r="r" b="b" t="t" l="l"/>
            <a:pathLst>
              <a:path h="2537832" w="2398251">
                <a:moveTo>
                  <a:pt x="0" y="0"/>
                </a:moveTo>
                <a:lnTo>
                  <a:pt x="2398251" y="0"/>
                </a:lnTo>
                <a:lnTo>
                  <a:pt x="2398251" y="2537832"/>
                </a:lnTo>
                <a:lnTo>
                  <a:pt x="0" y="2537832"/>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TextBox 63" id="63"/>
          <p:cNvSpPr txBox="true"/>
          <p:nvPr/>
        </p:nvSpPr>
        <p:spPr>
          <a:xfrm rot="0">
            <a:off x="11732193" y="3490351"/>
            <a:ext cx="4936557" cy="883920"/>
          </a:xfrm>
          <a:prstGeom prst="rect">
            <a:avLst/>
          </a:prstGeom>
        </p:spPr>
        <p:txBody>
          <a:bodyPr anchor="t" rtlCol="false" tIns="0" lIns="0" bIns="0" rIns="0">
            <a:spAutoFit/>
          </a:bodyPr>
          <a:lstStyle/>
          <a:p>
            <a:pPr algn="l" marL="496569" indent="-248284" lvl="1">
              <a:lnSpc>
                <a:spcPts val="3449"/>
              </a:lnSpc>
              <a:buFont typeface="Arial"/>
              <a:buChar char="•"/>
            </a:pPr>
            <a:r>
              <a:rPr lang="en-US" b="true" sz="2299" spc="119">
                <a:solidFill>
                  <a:srgbClr val="3B57E5"/>
                </a:solidFill>
                <a:latin typeface="Calibri (MS) Bold"/>
                <a:ea typeface="Calibri (MS) Bold"/>
                <a:cs typeface="Calibri (MS) Bold"/>
                <a:sym typeface="Calibri (MS) Bold"/>
              </a:rPr>
              <a:t>O</a:t>
            </a:r>
            <a:r>
              <a:rPr lang="en-US" b="true" sz="2299" spc="119">
                <a:solidFill>
                  <a:srgbClr val="3B57E5"/>
                </a:solidFill>
                <a:latin typeface="Calibri (MS) Bold"/>
                <a:ea typeface="Calibri (MS) Bold"/>
                <a:cs typeface="Calibri (MS) Bold"/>
                <a:sym typeface="Calibri (MS) Bold"/>
              </a:rPr>
              <a:t>utils de diagnostic</a:t>
            </a:r>
          </a:p>
          <a:p>
            <a:pPr algn="l" marL="496569" indent="-248284" lvl="1">
              <a:lnSpc>
                <a:spcPts val="3449"/>
              </a:lnSpc>
              <a:buFont typeface="Arial"/>
              <a:buChar char="•"/>
            </a:pPr>
            <a:r>
              <a:rPr lang="en-US" b="true" sz="2299" spc="119">
                <a:solidFill>
                  <a:srgbClr val="3B57E5"/>
                </a:solidFill>
                <a:latin typeface="Calibri (MS) Bold"/>
                <a:ea typeface="Calibri (MS) Bold"/>
                <a:cs typeface="Calibri (MS) Bold"/>
                <a:sym typeface="Calibri (MS) Bold"/>
              </a:rPr>
              <a:t>Supports de suivi &amp; d’évaluation</a:t>
            </a:r>
          </a:p>
        </p:txBody>
      </p:sp>
    </p:spTree>
  </p:cSld>
  <p:clrMapOvr>
    <a:masterClrMapping/>
  </p:clrMapOvr>
</p:sld>
</file>

<file path=ppt/slides/slide3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382500" y="-2381250"/>
            <a:ext cx="8572500" cy="8780028"/>
          </a:xfrm>
          <a:custGeom>
            <a:avLst/>
            <a:gdLst/>
            <a:ahLst/>
            <a:cxnLst/>
            <a:rect r="r" b="b" t="t" l="l"/>
            <a:pathLst>
              <a:path h="8780028" w="8572500">
                <a:moveTo>
                  <a:pt x="0" y="0"/>
                </a:moveTo>
                <a:lnTo>
                  <a:pt x="8572500" y="0"/>
                </a:lnTo>
                <a:lnTo>
                  <a:pt x="8572500" y="8780028"/>
                </a:lnTo>
                <a:lnTo>
                  <a:pt x="0" y="8780028"/>
                </a:lnTo>
                <a:lnTo>
                  <a:pt x="0" y="0"/>
                </a:lnTo>
                <a:close/>
              </a:path>
            </a:pathLst>
          </a:custGeom>
          <a:blipFill>
            <a:blip r:embed="rId2">
              <a:alphaModFix amt="30000"/>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5400000">
            <a:off x="-8841947" y="290955"/>
            <a:ext cx="12798869" cy="9970990"/>
            <a:chOff x="0" y="0"/>
            <a:chExt cx="660400" cy="514486"/>
          </a:xfrm>
        </p:grpSpPr>
        <p:sp>
          <p:nvSpPr>
            <p:cNvPr name="Freeform 4" id="4"/>
            <p:cNvSpPr/>
            <p:nvPr/>
          </p:nvSpPr>
          <p:spPr>
            <a:xfrm flipH="false" flipV="false" rot="0">
              <a:off x="0" y="0"/>
              <a:ext cx="660400" cy="514486"/>
            </a:xfrm>
            <a:custGeom>
              <a:avLst/>
              <a:gdLst/>
              <a:ahLst/>
              <a:cxnLst/>
              <a:rect r="r" b="b" t="t" l="l"/>
              <a:pathLst>
                <a:path h="514486"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1876"/>
                  </a:cubicBezTo>
                  <a:lnTo>
                    <a:pt x="660400" y="514486"/>
                  </a:lnTo>
                  <a:lnTo>
                    <a:pt x="0" y="514486"/>
                  </a:lnTo>
                  <a:lnTo>
                    <a:pt x="0" y="322019"/>
                  </a:lnTo>
                  <a:cubicBezTo>
                    <a:pt x="1782" y="185660"/>
                    <a:pt x="93019" y="64045"/>
                    <a:pt x="220252" y="19070"/>
                  </a:cubicBezTo>
                  <a:close/>
                </a:path>
              </a:pathLst>
            </a:custGeom>
            <a:ln w="66675" cap="sq">
              <a:solidFill>
                <a:srgbClr val="D60033"/>
              </a:solidFill>
              <a:prstDash val="solid"/>
              <a:miter/>
            </a:ln>
          </p:spPr>
        </p:sp>
        <p:sp>
          <p:nvSpPr>
            <p:cNvPr name="TextBox 5" id="5"/>
            <p:cNvSpPr txBox="true"/>
            <p:nvPr/>
          </p:nvSpPr>
          <p:spPr>
            <a:xfrm>
              <a:off x="0" y="88900"/>
              <a:ext cx="660400" cy="425586"/>
            </a:xfrm>
            <a:prstGeom prst="rect">
              <a:avLst/>
            </a:prstGeom>
          </p:spPr>
          <p:txBody>
            <a:bodyPr anchor="ctr" rtlCol="false" tIns="50800" lIns="50800" bIns="50800" rIns="50800"/>
            <a:lstStyle/>
            <a:p>
              <a:pPr algn="ctr">
                <a:lnSpc>
                  <a:spcPts val="2940"/>
                </a:lnSpc>
              </a:pPr>
            </a:p>
          </p:txBody>
        </p:sp>
      </p:grpSp>
      <p:grpSp>
        <p:nvGrpSpPr>
          <p:cNvPr name="Group 6" id="6"/>
          <p:cNvGrpSpPr/>
          <p:nvPr/>
        </p:nvGrpSpPr>
        <p:grpSpPr>
          <a:xfrm rot="0">
            <a:off x="0" y="0"/>
            <a:ext cx="1536197" cy="1536197"/>
            <a:chOff x="0" y="0"/>
            <a:chExt cx="812800" cy="812800"/>
          </a:xfrm>
        </p:grpSpPr>
        <p:sp>
          <p:nvSpPr>
            <p:cNvPr name="Freeform 7" id="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l="-40658" t="-30287" r="-46326" b="-17331"/>
              </a:stretch>
            </a:blipFill>
            <a:ln w="38100" cap="sq">
              <a:solidFill>
                <a:srgbClr val="FE4229"/>
              </a:solidFill>
              <a:prstDash val="solid"/>
              <a:miter/>
            </a:ln>
          </p:spPr>
        </p:sp>
      </p:grpSp>
      <p:grpSp>
        <p:nvGrpSpPr>
          <p:cNvPr name="Group 8" id="8"/>
          <p:cNvGrpSpPr/>
          <p:nvPr/>
        </p:nvGrpSpPr>
        <p:grpSpPr>
          <a:xfrm rot="0">
            <a:off x="0" y="8750803"/>
            <a:ext cx="1536197" cy="1536197"/>
            <a:chOff x="0" y="0"/>
            <a:chExt cx="812800" cy="812800"/>
          </a:xfrm>
        </p:grpSpPr>
        <p:sp>
          <p:nvSpPr>
            <p:cNvPr name="Freeform 9" id="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l="-26698" t="-14589" r="-32560" b="-11141"/>
              </a:stretch>
            </a:blipFill>
            <a:ln w="38100" cap="sq">
              <a:solidFill>
                <a:srgbClr val="33D4FF"/>
              </a:solidFill>
              <a:prstDash val="solid"/>
              <a:miter/>
            </a:ln>
          </p:spPr>
        </p:sp>
      </p:grpSp>
      <p:sp>
        <p:nvSpPr>
          <p:cNvPr name="Freeform 10" id="10"/>
          <p:cNvSpPr/>
          <p:nvPr/>
        </p:nvSpPr>
        <p:spPr>
          <a:xfrm flipH="false" flipV="false" rot="0">
            <a:off x="16231227" y="8536063"/>
            <a:ext cx="1905000" cy="1520536"/>
          </a:xfrm>
          <a:custGeom>
            <a:avLst/>
            <a:gdLst/>
            <a:ahLst/>
            <a:cxnLst/>
            <a:rect r="r" b="b" t="t" l="l"/>
            <a:pathLst>
              <a:path h="1520536" w="1905000">
                <a:moveTo>
                  <a:pt x="0" y="0"/>
                </a:moveTo>
                <a:lnTo>
                  <a:pt x="1905000" y="0"/>
                </a:lnTo>
                <a:lnTo>
                  <a:pt x="1905000" y="1520537"/>
                </a:lnTo>
                <a:lnTo>
                  <a:pt x="0" y="152053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11" id="11"/>
          <p:cNvSpPr txBox="true"/>
          <p:nvPr/>
        </p:nvSpPr>
        <p:spPr>
          <a:xfrm rot="0">
            <a:off x="1672418" y="340108"/>
            <a:ext cx="13729361" cy="673100"/>
          </a:xfrm>
          <a:prstGeom prst="rect">
            <a:avLst/>
          </a:prstGeom>
        </p:spPr>
        <p:txBody>
          <a:bodyPr anchor="t" rtlCol="false" tIns="0" lIns="0" bIns="0" rIns="0">
            <a:spAutoFit/>
          </a:bodyPr>
          <a:lstStyle/>
          <a:p>
            <a:pPr algn="l">
              <a:lnSpc>
                <a:spcPts val="4900"/>
              </a:lnSpc>
              <a:spcBef>
                <a:spcPct val="0"/>
              </a:spcBef>
            </a:pPr>
            <a:r>
              <a:rPr lang="en-US" b="true" sz="3500">
                <a:solidFill>
                  <a:srgbClr val="001A73"/>
                </a:solidFill>
                <a:latin typeface="Calibri (MS) Bold"/>
                <a:ea typeface="Calibri (MS) Bold"/>
                <a:cs typeface="Calibri (MS) Bold"/>
                <a:sym typeface="Calibri (MS) Bold"/>
              </a:rPr>
              <a:t>Ancrage territorial &amp; perspectives</a:t>
            </a:r>
          </a:p>
        </p:txBody>
      </p:sp>
      <p:sp>
        <p:nvSpPr>
          <p:cNvPr name="TextBox 12" id="12"/>
          <p:cNvSpPr txBox="true"/>
          <p:nvPr/>
        </p:nvSpPr>
        <p:spPr>
          <a:xfrm rot="0">
            <a:off x="17145000" y="419100"/>
            <a:ext cx="190500" cy="282651"/>
          </a:xfrm>
          <a:prstGeom prst="rect">
            <a:avLst/>
          </a:prstGeom>
        </p:spPr>
        <p:txBody>
          <a:bodyPr anchor="t" rtlCol="false" tIns="0" lIns="0" bIns="0" rIns="0" wrap="none">
            <a:spAutoFit/>
          </a:bodyPr>
          <a:lstStyle/>
          <a:p>
            <a:pPr algn="ctr">
              <a:lnSpc>
                <a:spcPts val="2071"/>
              </a:lnSpc>
              <a:spcBef>
                <a:spcPct val="0"/>
              </a:spcBef>
            </a:pPr>
            <a:r>
              <a:rPr lang="en-US" sz="1479">
                <a:solidFill>
                  <a:srgbClr val="001A73"/>
                </a:solidFill>
                <a:latin typeface="Calibri (MS)"/>
                <a:ea typeface="Calibri (MS)"/>
                <a:cs typeface="Calibri (MS)"/>
                <a:sym typeface="Calibri (MS)"/>
              </a:rPr>
              <a:t>31</a:t>
            </a:r>
          </a:p>
        </p:txBody>
      </p:sp>
      <p:grpSp>
        <p:nvGrpSpPr>
          <p:cNvPr name="Group 13" id="13"/>
          <p:cNvGrpSpPr/>
          <p:nvPr/>
        </p:nvGrpSpPr>
        <p:grpSpPr>
          <a:xfrm rot="0">
            <a:off x="2645798" y="1641548"/>
            <a:ext cx="11145886" cy="4276436"/>
            <a:chOff x="0" y="0"/>
            <a:chExt cx="14861182" cy="5701915"/>
          </a:xfrm>
        </p:grpSpPr>
        <p:grpSp>
          <p:nvGrpSpPr>
            <p:cNvPr name="Group 14" id="14"/>
            <p:cNvGrpSpPr/>
            <p:nvPr/>
          </p:nvGrpSpPr>
          <p:grpSpPr>
            <a:xfrm rot="-5400000">
              <a:off x="-296487" y="1293491"/>
              <a:ext cx="1669152" cy="723174"/>
              <a:chOff x="0" y="0"/>
              <a:chExt cx="760457" cy="329474"/>
            </a:xfrm>
          </p:grpSpPr>
          <p:sp>
            <p:nvSpPr>
              <p:cNvPr name="Freeform 15" id="15"/>
              <p:cNvSpPr/>
              <p:nvPr/>
            </p:nvSpPr>
            <p:spPr>
              <a:xfrm flipH="false" flipV="false" rot="0">
                <a:off x="0" y="0"/>
                <a:ext cx="760457" cy="329474"/>
              </a:xfrm>
              <a:custGeom>
                <a:avLst/>
                <a:gdLst/>
                <a:ahLst/>
                <a:cxnLst/>
                <a:rect r="r" b="b" t="t" l="l"/>
                <a:pathLst>
                  <a:path h="329474" w="760457">
                    <a:moveTo>
                      <a:pt x="55659" y="0"/>
                    </a:moveTo>
                    <a:lnTo>
                      <a:pt x="704798" y="0"/>
                    </a:lnTo>
                    <a:cubicBezTo>
                      <a:pt x="735537" y="0"/>
                      <a:pt x="760457" y="24919"/>
                      <a:pt x="760457" y="55659"/>
                    </a:cubicBezTo>
                    <a:lnTo>
                      <a:pt x="760457" y="273815"/>
                    </a:lnTo>
                    <a:cubicBezTo>
                      <a:pt x="760457" y="304555"/>
                      <a:pt x="735537" y="329474"/>
                      <a:pt x="704798" y="329474"/>
                    </a:cubicBezTo>
                    <a:lnTo>
                      <a:pt x="55659" y="329474"/>
                    </a:lnTo>
                    <a:cubicBezTo>
                      <a:pt x="24919" y="329474"/>
                      <a:pt x="0" y="304555"/>
                      <a:pt x="0" y="273815"/>
                    </a:cubicBezTo>
                    <a:lnTo>
                      <a:pt x="0" y="55659"/>
                    </a:lnTo>
                    <a:cubicBezTo>
                      <a:pt x="0" y="24919"/>
                      <a:pt x="24919" y="0"/>
                      <a:pt x="55659" y="0"/>
                    </a:cubicBezTo>
                    <a:close/>
                  </a:path>
                </a:pathLst>
              </a:custGeom>
              <a:solidFill>
                <a:srgbClr val="33D4FF"/>
              </a:solidFill>
            </p:spPr>
          </p:sp>
          <p:sp>
            <p:nvSpPr>
              <p:cNvPr name="TextBox 16" id="16"/>
              <p:cNvSpPr txBox="true"/>
              <p:nvPr/>
            </p:nvSpPr>
            <p:spPr>
              <a:xfrm>
                <a:off x="0" y="-76200"/>
                <a:ext cx="760457" cy="405674"/>
              </a:xfrm>
              <a:prstGeom prst="rect">
                <a:avLst/>
              </a:prstGeom>
            </p:spPr>
            <p:txBody>
              <a:bodyPr anchor="ctr" rtlCol="false" tIns="34599" lIns="34599" bIns="34599" rIns="34599"/>
              <a:lstStyle/>
              <a:p>
                <a:pPr algn="ctr">
                  <a:lnSpc>
                    <a:spcPts val="2800"/>
                  </a:lnSpc>
                </a:pPr>
              </a:p>
            </p:txBody>
          </p:sp>
        </p:grpSp>
        <p:grpSp>
          <p:nvGrpSpPr>
            <p:cNvPr name="Group 17" id="17"/>
            <p:cNvGrpSpPr/>
            <p:nvPr/>
          </p:nvGrpSpPr>
          <p:grpSpPr>
            <a:xfrm rot="-5400000">
              <a:off x="5962181" y="1359537"/>
              <a:ext cx="1669152" cy="723174"/>
              <a:chOff x="0" y="0"/>
              <a:chExt cx="760457" cy="329474"/>
            </a:xfrm>
          </p:grpSpPr>
          <p:sp>
            <p:nvSpPr>
              <p:cNvPr name="Freeform 18" id="18"/>
              <p:cNvSpPr/>
              <p:nvPr/>
            </p:nvSpPr>
            <p:spPr>
              <a:xfrm flipH="false" flipV="false" rot="0">
                <a:off x="0" y="0"/>
                <a:ext cx="760457" cy="329474"/>
              </a:xfrm>
              <a:custGeom>
                <a:avLst/>
                <a:gdLst/>
                <a:ahLst/>
                <a:cxnLst/>
                <a:rect r="r" b="b" t="t" l="l"/>
                <a:pathLst>
                  <a:path h="329474" w="760457">
                    <a:moveTo>
                      <a:pt x="55659" y="0"/>
                    </a:moveTo>
                    <a:lnTo>
                      <a:pt x="704798" y="0"/>
                    </a:lnTo>
                    <a:cubicBezTo>
                      <a:pt x="735537" y="0"/>
                      <a:pt x="760457" y="24919"/>
                      <a:pt x="760457" y="55659"/>
                    </a:cubicBezTo>
                    <a:lnTo>
                      <a:pt x="760457" y="273815"/>
                    </a:lnTo>
                    <a:cubicBezTo>
                      <a:pt x="760457" y="304555"/>
                      <a:pt x="735537" y="329474"/>
                      <a:pt x="704798" y="329474"/>
                    </a:cubicBezTo>
                    <a:lnTo>
                      <a:pt x="55659" y="329474"/>
                    </a:lnTo>
                    <a:cubicBezTo>
                      <a:pt x="24919" y="329474"/>
                      <a:pt x="0" y="304555"/>
                      <a:pt x="0" y="273815"/>
                    </a:cubicBezTo>
                    <a:lnTo>
                      <a:pt x="0" y="55659"/>
                    </a:lnTo>
                    <a:cubicBezTo>
                      <a:pt x="0" y="24919"/>
                      <a:pt x="24919" y="0"/>
                      <a:pt x="55659" y="0"/>
                    </a:cubicBezTo>
                    <a:close/>
                  </a:path>
                </a:pathLst>
              </a:custGeom>
              <a:solidFill>
                <a:srgbClr val="3B57E5"/>
              </a:solidFill>
            </p:spPr>
          </p:sp>
          <p:sp>
            <p:nvSpPr>
              <p:cNvPr name="TextBox 19" id="19"/>
              <p:cNvSpPr txBox="true"/>
              <p:nvPr/>
            </p:nvSpPr>
            <p:spPr>
              <a:xfrm>
                <a:off x="0" y="-76200"/>
                <a:ext cx="760457" cy="405674"/>
              </a:xfrm>
              <a:prstGeom prst="rect">
                <a:avLst/>
              </a:prstGeom>
            </p:spPr>
            <p:txBody>
              <a:bodyPr anchor="ctr" rtlCol="false" tIns="34599" lIns="34599" bIns="34599" rIns="34599"/>
              <a:lstStyle/>
              <a:p>
                <a:pPr algn="ctr">
                  <a:lnSpc>
                    <a:spcPts val="2800"/>
                  </a:lnSpc>
                </a:pPr>
              </a:p>
            </p:txBody>
          </p:sp>
        </p:grpSp>
        <p:grpSp>
          <p:nvGrpSpPr>
            <p:cNvPr name="Group 20" id="20"/>
            <p:cNvGrpSpPr/>
            <p:nvPr/>
          </p:nvGrpSpPr>
          <p:grpSpPr>
            <a:xfrm rot="0">
              <a:off x="6474584" y="1150699"/>
              <a:ext cx="5781515" cy="1405002"/>
              <a:chOff x="0" y="0"/>
              <a:chExt cx="1802984" cy="438154"/>
            </a:xfrm>
          </p:grpSpPr>
          <p:sp>
            <p:nvSpPr>
              <p:cNvPr name="Freeform 21" id="21"/>
              <p:cNvSpPr/>
              <p:nvPr/>
            </p:nvSpPr>
            <p:spPr>
              <a:xfrm flipH="false" flipV="false" rot="0">
                <a:off x="0" y="0"/>
                <a:ext cx="1795979" cy="438154"/>
              </a:xfrm>
              <a:custGeom>
                <a:avLst/>
                <a:gdLst/>
                <a:ahLst/>
                <a:cxnLst/>
                <a:rect r="r" b="b" t="t" l="l"/>
                <a:pathLst>
                  <a:path h="438154" w="1795979">
                    <a:moveTo>
                      <a:pt x="1581930" y="0"/>
                    </a:moveTo>
                    <a:lnTo>
                      <a:pt x="17854" y="0"/>
                    </a:lnTo>
                    <a:cubicBezTo>
                      <a:pt x="7994" y="0"/>
                      <a:pt x="0" y="7994"/>
                      <a:pt x="0" y="17854"/>
                    </a:cubicBezTo>
                    <a:lnTo>
                      <a:pt x="0" y="420300"/>
                    </a:lnTo>
                    <a:cubicBezTo>
                      <a:pt x="0" y="425035"/>
                      <a:pt x="1881" y="429577"/>
                      <a:pt x="5229" y="432925"/>
                    </a:cubicBezTo>
                    <a:cubicBezTo>
                      <a:pt x="8578" y="436273"/>
                      <a:pt x="13119" y="438154"/>
                      <a:pt x="17854" y="438154"/>
                    </a:cubicBezTo>
                    <a:lnTo>
                      <a:pt x="1581930" y="438154"/>
                    </a:lnTo>
                    <a:cubicBezTo>
                      <a:pt x="1593315" y="438154"/>
                      <a:pt x="1604184" y="433411"/>
                      <a:pt x="1611926" y="425064"/>
                    </a:cubicBezTo>
                    <a:lnTo>
                      <a:pt x="1790843" y="232168"/>
                    </a:lnTo>
                    <a:cubicBezTo>
                      <a:pt x="1797691" y="224784"/>
                      <a:pt x="1797691" y="213370"/>
                      <a:pt x="1790843" y="205987"/>
                    </a:cubicBezTo>
                    <a:lnTo>
                      <a:pt x="1611926" y="13090"/>
                    </a:lnTo>
                    <a:cubicBezTo>
                      <a:pt x="1604184" y="4744"/>
                      <a:pt x="1593315" y="0"/>
                      <a:pt x="1581930" y="0"/>
                    </a:cubicBezTo>
                    <a:close/>
                  </a:path>
                </a:pathLst>
              </a:custGeom>
              <a:solidFill>
                <a:srgbClr val="3B57E5"/>
              </a:solidFill>
            </p:spPr>
          </p:sp>
          <p:sp>
            <p:nvSpPr>
              <p:cNvPr name="TextBox 22" id="22"/>
              <p:cNvSpPr txBox="true"/>
              <p:nvPr/>
            </p:nvSpPr>
            <p:spPr>
              <a:xfrm>
                <a:off x="0" y="-76200"/>
                <a:ext cx="1688684" cy="514354"/>
              </a:xfrm>
              <a:prstGeom prst="rect">
                <a:avLst/>
              </a:prstGeom>
            </p:spPr>
            <p:txBody>
              <a:bodyPr anchor="ctr" rtlCol="false" tIns="41596" lIns="41596" bIns="41596" rIns="41596"/>
              <a:lstStyle/>
              <a:p>
                <a:pPr algn="ctr">
                  <a:lnSpc>
                    <a:spcPts val="2800"/>
                  </a:lnSpc>
                </a:pPr>
              </a:p>
            </p:txBody>
          </p:sp>
        </p:grpSp>
        <p:sp>
          <p:nvSpPr>
            <p:cNvPr name="TextBox 23" id="23"/>
            <p:cNvSpPr txBox="true"/>
            <p:nvPr/>
          </p:nvSpPr>
          <p:spPr>
            <a:xfrm rot="0">
              <a:off x="6796757" y="1231621"/>
              <a:ext cx="5180351" cy="1188508"/>
            </a:xfrm>
            <a:prstGeom prst="rect">
              <a:avLst/>
            </a:prstGeom>
          </p:spPr>
          <p:txBody>
            <a:bodyPr anchor="t" rtlCol="false" tIns="0" lIns="0" bIns="0" rIns="0">
              <a:spAutoFit/>
            </a:bodyPr>
            <a:lstStyle/>
            <a:p>
              <a:pPr algn="l">
                <a:lnSpc>
                  <a:spcPts val="3500"/>
                </a:lnSpc>
              </a:pPr>
              <a:r>
                <a:rPr lang="en-US" sz="2500" b="true">
                  <a:solidFill>
                    <a:srgbClr val="FFFFFF"/>
                  </a:solidFill>
                  <a:latin typeface="Calibri (MS) Bold"/>
                  <a:ea typeface="Calibri (MS) Bold"/>
                  <a:cs typeface="Calibri (MS) Bold"/>
                  <a:sym typeface="Calibri (MS) Bold"/>
                </a:rPr>
                <a:t>Engagement institutionnel structurant</a:t>
              </a:r>
            </a:p>
          </p:txBody>
        </p:sp>
        <p:sp>
          <p:nvSpPr>
            <p:cNvPr name="TextBox 24" id="24"/>
            <p:cNvSpPr txBox="true"/>
            <p:nvPr/>
          </p:nvSpPr>
          <p:spPr>
            <a:xfrm rot="0">
              <a:off x="6515708" y="2612850"/>
              <a:ext cx="8345473" cy="3089064"/>
            </a:xfrm>
            <a:prstGeom prst="rect">
              <a:avLst/>
            </a:prstGeom>
          </p:spPr>
          <p:txBody>
            <a:bodyPr anchor="t" rtlCol="false" tIns="0" lIns="0" bIns="0" rIns="0">
              <a:spAutoFit/>
            </a:bodyPr>
            <a:lstStyle/>
            <a:p>
              <a:pPr algn="l">
                <a:lnSpc>
                  <a:spcPts val="3679"/>
                </a:lnSpc>
              </a:pPr>
              <a:r>
                <a:rPr lang="en-US" sz="2299">
                  <a:solidFill>
                    <a:srgbClr val="001A73"/>
                  </a:solidFill>
                  <a:latin typeface="Calibri (MS)"/>
                  <a:ea typeface="Calibri (MS)"/>
                  <a:cs typeface="Calibri (MS)"/>
                  <a:sym typeface="Calibri (MS)"/>
                </a:rPr>
                <a:t>Implication dans le SDSF ( Schéma départementtal des services aux familles) :</a:t>
              </a:r>
            </a:p>
            <a:p>
              <a:pPr algn="l" marL="496567" indent="-248284" lvl="1">
                <a:lnSpc>
                  <a:spcPts val="3679"/>
                </a:lnSpc>
                <a:buFont typeface="Arial"/>
                <a:buChar char="•"/>
              </a:pPr>
              <a:r>
                <a:rPr lang="en-US" sz="2299">
                  <a:solidFill>
                    <a:srgbClr val="001A73"/>
                  </a:solidFill>
                  <a:latin typeface="Calibri (MS)"/>
                  <a:ea typeface="Calibri (MS)"/>
                  <a:cs typeface="Calibri (MS)"/>
                  <a:sym typeface="Calibri (MS)"/>
                </a:rPr>
                <a:t>Pilotage d’un groupe de travail</a:t>
              </a:r>
            </a:p>
            <a:p>
              <a:pPr algn="l" marL="496567" indent="-248284" lvl="1">
                <a:lnSpc>
                  <a:spcPts val="3679"/>
                </a:lnSpc>
                <a:buFont typeface="Arial"/>
                <a:buChar char="•"/>
              </a:pPr>
              <a:r>
                <a:rPr lang="en-US" sz="2299">
                  <a:solidFill>
                    <a:srgbClr val="001A73"/>
                  </a:solidFill>
                  <a:latin typeface="Calibri (MS)"/>
                  <a:ea typeface="Calibri (MS)"/>
                  <a:cs typeface="Calibri (MS)"/>
                  <a:sym typeface="Calibri (MS)"/>
                </a:rPr>
                <a:t>Présentation officielle du service</a:t>
              </a:r>
            </a:p>
            <a:p>
              <a:pPr algn="l">
                <a:lnSpc>
                  <a:spcPts val="3679"/>
                </a:lnSpc>
              </a:pPr>
            </a:p>
          </p:txBody>
        </p:sp>
        <p:grpSp>
          <p:nvGrpSpPr>
            <p:cNvPr name="Group 25" id="25"/>
            <p:cNvGrpSpPr/>
            <p:nvPr/>
          </p:nvGrpSpPr>
          <p:grpSpPr>
            <a:xfrm rot="0">
              <a:off x="176502" y="1150699"/>
              <a:ext cx="5781515" cy="1405002"/>
              <a:chOff x="0" y="0"/>
              <a:chExt cx="1802984" cy="438154"/>
            </a:xfrm>
          </p:grpSpPr>
          <p:sp>
            <p:nvSpPr>
              <p:cNvPr name="Freeform 26" id="26"/>
              <p:cNvSpPr/>
              <p:nvPr/>
            </p:nvSpPr>
            <p:spPr>
              <a:xfrm flipH="false" flipV="false" rot="0">
                <a:off x="0" y="0"/>
                <a:ext cx="1795979" cy="438154"/>
              </a:xfrm>
              <a:custGeom>
                <a:avLst/>
                <a:gdLst/>
                <a:ahLst/>
                <a:cxnLst/>
                <a:rect r="r" b="b" t="t" l="l"/>
                <a:pathLst>
                  <a:path h="438154" w="1795979">
                    <a:moveTo>
                      <a:pt x="1581930" y="0"/>
                    </a:moveTo>
                    <a:lnTo>
                      <a:pt x="17854" y="0"/>
                    </a:lnTo>
                    <a:cubicBezTo>
                      <a:pt x="7994" y="0"/>
                      <a:pt x="0" y="7994"/>
                      <a:pt x="0" y="17854"/>
                    </a:cubicBezTo>
                    <a:lnTo>
                      <a:pt x="0" y="420300"/>
                    </a:lnTo>
                    <a:cubicBezTo>
                      <a:pt x="0" y="425035"/>
                      <a:pt x="1881" y="429577"/>
                      <a:pt x="5229" y="432925"/>
                    </a:cubicBezTo>
                    <a:cubicBezTo>
                      <a:pt x="8578" y="436273"/>
                      <a:pt x="13119" y="438154"/>
                      <a:pt x="17854" y="438154"/>
                    </a:cubicBezTo>
                    <a:lnTo>
                      <a:pt x="1581930" y="438154"/>
                    </a:lnTo>
                    <a:cubicBezTo>
                      <a:pt x="1593315" y="438154"/>
                      <a:pt x="1604184" y="433411"/>
                      <a:pt x="1611926" y="425064"/>
                    </a:cubicBezTo>
                    <a:lnTo>
                      <a:pt x="1790843" y="232168"/>
                    </a:lnTo>
                    <a:cubicBezTo>
                      <a:pt x="1797691" y="224784"/>
                      <a:pt x="1797691" y="213370"/>
                      <a:pt x="1790843" y="205987"/>
                    </a:cubicBezTo>
                    <a:lnTo>
                      <a:pt x="1611926" y="13090"/>
                    </a:lnTo>
                    <a:cubicBezTo>
                      <a:pt x="1604184" y="4744"/>
                      <a:pt x="1593315" y="0"/>
                      <a:pt x="1581930" y="0"/>
                    </a:cubicBezTo>
                    <a:close/>
                  </a:path>
                </a:pathLst>
              </a:custGeom>
              <a:solidFill>
                <a:srgbClr val="33D4FF"/>
              </a:solidFill>
            </p:spPr>
          </p:sp>
          <p:sp>
            <p:nvSpPr>
              <p:cNvPr name="TextBox 27" id="27"/>
              <p:cNvSpPr txBox="true"/>
              <p:nvPr/>
            </p:nvSpPr>
            <p:spPr>
              <a:xfrm>
                <a:off x="0" y="-76200"/>
                <a:ext cx="1688684" cy="514354"/>
              </a:xfrm>
              <a:prstGeom prst="rect">
                <a:avLst/>
              </a:prstGeom>
            </p:spPr>
            <p:txBody>
              <a:bodyPr anchor="ctr" rtlCol="false" tIns="41596" lIns="41596" bIns="41596" rIns="41596"/>
              <a:lstStyle/>
              <a:p>
                <a:pPr algn="ctr">
                  <a:lnSpc>
                    <a:spcPts val="2800"/>
                  </a:lnSpc>
                </a:pPr>
              </a:p>
            </p:txBody>
          </p:sp>
        </p:grpSp>
        <p:sp>
          <p:nvSpPr>
            <p:cNvPr name="TextBox 28" id="28"/>
            <p:cNvSpPr txBox="true"/>
            <p:nvPr/>
          </p:nvSpPr>
          <p:spPr>
            <a:xfrm rot="0">
              <a:off x="215736" y="2569658"/>
              <a:ext cx="6084073" cy="2466763"/>
            </a:xfrm>
            <a:prstGeom prst="rect">
              <a:avLst/>
            </a:prstGeom>
          </p:spPr>
          <p:txBody>
            <a:bodyPr anchor="t" rtlCol="false" tIns="0" lIns="0" bIns="0" rIns="0">
              <a:spAutoFit/>
            </a:bodyPr>
            <a:lstStyle/>
            <a:p>
              <a:pPr algn="l" marL="496571" indent="-248285" lvl="1">
                <a:lnSpc>
                  <a:spcPts val="3680"/>
                </a:lnSpc>
                <a:buFont typeface="Arial"/>
                <a:buChar char="•"/>
              </a:pPr>
              <a:r>
                <a:rPr lang="en-US" sz="2300">
                  <a:solidFill>
                    <a:srgbClr val="001A73"/>
                  </a:solidFill>
                  <a:latin typeface="Calibri (MS)"/>
                  <a:ea typeface="Calibri (MS)"/>
                  <a:cs typeface="Calibri (MS)"/>
                  <a:sym typeface="Calibri (MS)"/>
                </a:rPr>
                <a:t>Participation à des événements &amp; réseaux départementaux</a:t>
              </a:r>
            </a:p>
            <a:p>
              <a:pPr algn="l" marL="496571" indent="-248285" lvl="1">
                <a:lnSpc>
                  <a:spcPts val="3680"/>
                </a:lnSpc>
                <a:buFont typeface="Arial"/>
                <a:buChar char="•"/>
              </a:pPr>
              <a:r>
                <a:rPr lang="en-US" sz="2300">
                  <a:solidFill>
                    <a:srgbClr val="001A73"/>
                  </a:solidFill>
                  <a:latin typeface="Calibri (MS)"/>
                  <a:ea typeface="Calibri (MS)"/>
                  <a:cs typeface="Calibri (MS)"/>
                  <a:sym typeface="Calibri (MS)"/>
                </a:rPr>
                <a:t>Mise en relation avec les acteurs du numérique &amp; de la parentalité</a:t>
              </a:r>
            </a:p>
          </p:txBody>
        </p:sp>
        <p:sp>
          <p:nvSpPr>
            <p:cNvPr name="TextBox 29" id="29"/>
            <p:cNvSpPr txBox="true"/>
            <p:nvPr/>
          </p:nvSpPr>
          <p:spPr>
            <a:xfrm rot="0">
              <a:off x="0" y="-85725"/>
              <a:ext cx="14861182" cy="692785"/>
            </a:xfrm>
            <a:prstGeom prst="rect">
              <a:avLst/>
            </a:prstGeom>
          </p:spPr>
          <p:txBody>
            <a:bodyPr anchor="t" rtlCol="false" tIns="0" lIns="0" bIns="0" rIns="0">
              <a:spAutoFit/>
            </a:bodyPr>
            <a:lstStyle/>
            <a:p>
              <a:pPr algn="l">
                <a:lnSpc>
                  <a:spcPts val="3839"/>
                </a:lnSpc>
                <a:spcBef>
                  <a:spcPct val="0"/>
                </a:spcBef>
              </a:pPr>
              <a:r>
                <a:rPr lang="en-US" b="true" sz="2999">
                  <a:solidFill>
                    <a:srgbClr val="001A73"/>
                  </a:solidFill>
                  <a:latin typeface="Calibri (MS) Bold"/>
                  <a:ea typeface="Calibri (MS) Bold"/>
                  <a:cs typeface="Calibri (MS) Bold"/>
                  <a:sym typeface="Calibri (MS) Bold"/>
                </a:rPr>
                <a:t>CONSTRUCTION D’UN RÉSEAU PARTENARIAL SOLIDE</a:t>
              </a:r>
            </a:p>
          </p:txBody>
        </p:sp>
        <p:sp>
          <p:nvSpPr>
            <p:cNvPr name="TextBox 30" id="30"/>
            <p:cNvSpPr txBox="true"/>
            <p:nvPr/>
          </p:nvSpPr>
          <p:spPr>
            <a:xfrm rot="0">
              <a:off x="359938" y="1398022"/>
              <a:ext cx="4716332" cy="604308"/>
            </a:xfrm>
            <a:prstGeom prst="rect">
              <a:avLst/>
            </a:prstGeom>
          </p:spPr>
          <p:txBody>
            <a:bodyPr anchor="t" rtlCol="false" tIns="0" lIns="0" bIns="0" rIns="0">
              <a:spAutoFit/>
            </a:bodyPr>
            <a:lstStyle/>
            <a:p>
              <a:pPr algn="l" marL="0" indent="0" lvl="0">
                <a:lnSpc>
                  <a:spcPts val="3500"/>
                </a:lnSpc>
                <a:spcBef>
                  <a:spcPct val="0"/>
                </a:spcBef>
              </a:pPr>
              <a:r>
                <a:rPr lang="en-US" b="true" sz="2500">
                  <a:solidFill>
                    <a:srgbClr val="FFFFFF"/>
                  </a:solidFill>
                  <a:latin typeface="Calibri (MS) Bold"/>
                  <a:ea typeface="Calibri (MS) Bold"/>
                  <a:cs typeface="Calibri (MS) Bold"/>
                  <a:sym typeface="Calibri (MS) Bold"/>
                </a:rPr>
                <a:t>M</a:t>
              </a:r>
              <a:r>
                <a:rPr lang="en-US" b="true" sz="2500" strike="noStrike" u="none">
                  <a:solidFill>
                    <a:srgbClr val="FFFFFF"/>
                  </a:solidFill>
                  <a:latin typeface="Calibri (MS) Bold"/>
                  <a:ea typeface="Calibri (MS) Bold"/>
                  <a:cs typeface="Calibri (MS) Bold"/>
                  <a:sym typeface="Calibri (MS) Bold"/>
                </a:rPr>
                <a:t>ise en réseau active</a:t>
              </a:r>
            </a:p>
          </p:txBody>
        </p:sp>
      </p:grpSp>
      <p:grpSp>
        <p:nvGrpSpPr>
          <p:cNvPr name="Group 31" id="31"/>
          <p:cNvGrpSpPr/>
          <p:nvPr/>
        </p:nvGrpSpPr>
        <p:grpSpPr>
          <a:xfrm rot="0">
            <a:off x="2645798" y="6545993"/>
            <a:ext cx="13817415" cy="1915581"/>
            <a:chOff x="0" y="0"/>
            <a:chExt cx="18423220" cy="2554108"/>
          </a:xfrm>
        </p:grpSpPr>
        <p:grpSp>
          <p:nvGrpSpPr>
            <p:cNvPr name="Group 32" id="32"/>
            <p:cNvGrpSpPr/>
            <p:nvPr/>
          </p:nvGrpSpPr>
          <p:grpSpPr>
            <a:xfrm rot="-5400000">
              <a:off x="-472989" y="1357945"/>
              <a:ext cx="1669152" cy="723174"/>
              <a:chOff x="0" y="0"/>
              <a:chExt cx="760457" cy="329474"/>
            </a:xfrm>
          </p:grpSpPr>
          <p:sp>
            <p:nvSpPr>
              <p:cNvPr name="Freeform 33" id="33"/>
              <p:cNvSpPr/>
              <p:nvPr/>
            </p:nvSpPr>
            <p:spPr>
              <a:xfrm flipH="false" flipV="false" rot="0">
                <a:off x="0" y="0"/>
                <a:ext cx="760457" cy="329474"/>
              </a:xfrm>
              <a:custGeom>
                <a:avLst/>
                <a:gdLst/>
                <a:ahLst/>
                <a:cxnLst/>
                <a:rect r="r" b="b" t="t" l="l"/>
                <a:pathLst>
                  <a:path h="329474" w="760457">
                    <a:moveTo>
                      <a:pt x="55659" y="0"/>
                    </a:moveTo>
                    <a:lnTo>
                      <a:pt x="704798" y="0"/>
                    </a:lnTo>
                    <a:cubicBezTo>
                      <a:pt x="735537" y="0"/>
                      <a:pt x="760457" y="24919"/>
                      <a:pt x="760457" y="55659"/>
                    </a:cubicBezTo>
                    <a:lnTo>
                      <a:pt x="760457" y="273815"/>
                    </a:lnTo>
                    <a:cubicBezTo>
                      <a:pt x="760457" y="304555"/>
                      <a:pt x="735537" y="329474"/>
                      <a:pt x="704798" y="329474"/>
                    </a:cubicBezTo>
                    <a:lnTo>
                      <a:pt x="55659" y="329474"/>
                    </a:lnTo>
                    <a:cubicBezTo>
                      <a:pt x="24919" y="329474"/>
                      <a:pt x="0" y="304555"/>
                      <a:pt x="0" y="273815"/>
                    </a:cubicBezTo>
                    <a:lnTo>
                      <a:pt x="0" y="55659"/>
                    </a:lnTo>
                    <a:cubicBezTo>
                      <a:pt x="0" y="24919"/>
                      <a:pt x="24919" y="0"/>
                      <a:pt x="55659" y="0"/>
                    </a:cubicBezTo>
                    <a:close/>
                  </a:path>
                </a:pathLst>
              </a:custGeom>
              <a:solidFill>
                <a:srgbClr val="D60033"/>
              </a:solidFill>
            </p:spPr>
          </p:sp>
          <p:sp>
            <p:nvSpPr>
              <p:cNvPr name="TextBox 34" id="34"/>
              <p:cNvSpPr txBox="true"/>
              <p:nvPr/>
            </p:nvSpPr>
            <p:spPr>
              <a:xfrm>
                <a:off x="0" y="-76200"/>
                <a:ext cx="760457" cy="405674"/>
              </a:xfrm>
              <a:prstGeom prst="rect">
                <a:avLst/>
              </a:prstGeom>
            </p:spPr>
            <p:txBody>
              <a:bodyPr anchor="ctr" rtlCol="false" tIns="34599" lIns="34599" bIns="34599" rIns="34599"/>
              <a:lstStyle/>
              <a:p>
                <a:pPr algn="ctr">
                  <a:lnSpc>
                    <a:spcPts val="2800"/>
                  </a:lnSpc>
                </a:pPr>
              </a:p>
            </p:txBody>
          </p:sp>
        </p:grpSp>
        <p:grpSp>
          <p:nvGrpSpPr>
            <p:cNvPr name="Group 35" id="35"/>
            <p:cNvGrpSpPr/>
            <p:nvPr/>
          </p:nvGrpSpPr>
          <p:grpSpPr>
            <a:xfrm rot="-5400000">
              <a:off x="5825093" y="1357945"/>
              <a:ext cx="1669152" cy="723174"/>
              <a:chOff x="0" y="0"/>
              <a:chExt cx="760457" cy="329474"/>
            </a:xfrm>
          </p:grpSpPr>
          <p:sp>
            <p:nvSpPr>
              <p:cNvPr name="Freeform 36" id="36"/>
              <p:cNvSpPr/>
              <p:nvPr/>
            </p:nvSpPr>
            <p:spPr>
              <a:xfrm flipH="false" flipV="false" rot="0">
                <a:off x="0" y="0"/>
                <a:ext cx="760457" cy="329474"/>
              </a:xfrm>
              <a:custGeom>
                <a:avLst/>
                <a:gdLst/>
                <a:ahLst/>
                <a:cxnLst/>
                <a:rect r="r" b="b" t="t" l="l"/>
                <a:pathLst>
                  <a:path h="329474" w="760457">
                    <a:moveTo>
                      <a:pt x="55659" y="0"/>
                    </a:moveTo>
                    <a:lnTo>
                      <a:pt x="704798" y="0"/>
                    </a:lnTo>
                    <a:cubicBezTo>
                      <a:pt x="735537" y="0"/>
                      <a:pt x="760457" y="24919"/>
                      <a:pt x="760457" y="55659"/>
                    </a:cubicBezTo>
                    <a:lnTo>
                      <a:pt x="760457" y="273815"/>
                    </a:lnTo>
                    <a:cubicBezTo>
                      <a:pt x="760457" y="304555"/>
                      <a:pt x="735537" y="329474"/>
                      <a:pt x="704798" y="329474"/>
                    </a:cubicBezTo>
                    <a:lnTo>
                      <a:pt x="55659" y="329474"/>
                    </a:lnTo>
                    <a:cubicBezTo>
                      <a:pt x="24919" y="329474"/>
                      <a:pt x="0" y="304555"/>
                      <a:pt x="0" y="273815"/>
                    </a:cubicBezTo>
                    <a:lnTo>
                      <a:pt x="0" y="55659"/>
                    </a:lnTo>
                    <a:cubicBezTo>
                      <a:pt x="0" y="24919"/>
                      <a:pt x="24919" y="0"/>
                      <a:pt x="55659" y="0"/>
                    </a:cubicBezTo>
                    <a:close/>
                  </a:path>
                </a:pathLst>
              </a:custGeom>
              <a:solidFill>
                <a:srgbClr val="FE4229"/>
              </a:solidFill>
            </p:spPr>
          </p:sp>
          <p:sp>
            <p:nvSpPr>
              <p:cNvPr name="TextBox 37" id="37"/>
              <p:cNvSpPr txBox="true"/>
              <p:nvPr/>
            </p:nvSpPr>
            <p:spPr>
              <a:xfrm>
                <a:off x="0" y="-76200"/>
                <a:ext cx="760457" cy="405674"/>
              </a:xfrm>
              <a:prstGeom prst="rect">
                <a:avLst/>
              </a:prstGeom>
            </p:spPr>
            <p:txBody>
              <a:bodyPr anchor="ctr" rtlCol="false" tIns="34599" lIns="34599" bIns="34599" rIns="34599"/>
              <a:lstStyle/>
              <a:p>
                <a:pPr algn="ctr">
                  <a:lnSpc>
                    <a:spcPts val="2800"/>
                  </a:lnSpc>
                </a:pPr>
              </a:p>
            </p:txBody>
          </p:sp>
        </p:grpSp>
        <p:grpSp>
          <p:nvGrpSpPr>
            <p:cNvPr name="Group 38" id="38"/>
            <p:cNvGrpSpPr/>
            <p:nvPr/>
          </p:nvGrpSpPr>
          <p:grpSpPr>
            <a:xfrm rot="0">
              <a:off x="6337496" y="1149106"/>
              <a:ext cx="5781515" cy="1405002"/>
              <a:chOff x="0" y="0"/>
              <a:chExt cx="1802984" cy="438154"/>
            </a:xfrm>
          </p:grpSpPr>
          <p:sp>
            <p:nvSpPr>
              <p:cNvPr name="Freeform 39" id="39"/>
              <p:cNvSpPr/>
              <p:nvPr/>
            </p:nvSpPr>
            <p:spPr>
              <a:xfrm flipH="false" flipV="false" rot="0">
                <a:off x="0" y="0"/>
                <a:ext cx="1795979" cy="438154"/>
              </a:xfrm>
              <a:custGeom>
                <a:avLst/>
                <a:gdLst/>
                <a:ahLst/>
                <a:cxnLst/>
                <a:rect r="r" b="b" t="t" l="l"/>
                <a:pathLst>
                  <a:path h="438154" w="1795979">
                    <a:moveTo>
                      <a:pt x="1581930" y="0"/>
                    </a:moveTo>
                    <a:lnTo>
                      <a:pt x="17854" y="0"/>
                    </a:lnTo>
                    <a:cubicBezTo>
                      <a:pt x="7994" y="0"/>
                      <a:pt x="0" y="7994"/>
                      <a:pt x="0" y="17854"/>
                    </a:cubicBezTo>
                    <a:lnTo>
                      <a:pt x="0" y="420300"/>
                    </a:lnTo>
                    <a:cubicBezTo>
                      <a:pt x="0" y="425035"/>
                      <a:pt x="1881" y="429577"/>
                      <a:pt x="5229" y="432925"/>
                    </a:cubicBezTo>
                    <a:cubicBezTo>
                      <a:pt x="8578" y="436273"/>
                      <a:pt x="13119" y="438154"/>
                      <a:pt x="17854" y="438154"/>
                    </a:cubicBezTo>
                    <a:lnTo>
                      <a:pt x="1581930" y="438154"/>
                    </a:lnTo>
                    <a:cubicBezTo>
                      <a:pt x="1593315" y="438154"/>
                      <a:pt x="1604184" y="433411"/>
                      <a:pt x="1611926" y="425064"/>
                    </a:cubicBezTo>
                    <a:lnTo>
                      <a:pt x="1790843" y="232168"/>
                    </a:lnTo>
                    <a:cubicBezTo>
                      <a:pt x="1797691" y="224784"/>
                      <a:pt x="1797691" y="213370"/>
                      <a:pt x="1790843" y="205987"/>
                    </a:cubicBezTo>
                    <a:lnTo>
                      <a:pt x="1611926" y="13090"/>
                    </a:lnTo>
                    <a:cubicBezTo>
                      <a:pt x="1604184" y="4744"/>
                      <a:pt x="1593315" y="0"/>
                      <a:pt x="1581930" y="0"/>
                    </a:cubicBezTo>
                    <a:close/>
                  </a:path>
                </a:pathLst>
              </a:custGeom>
              <a:solidFill>
                <a:srgbClr val="FE4229"/>
              </a:solidFill>
            </p:spPr>
          </p:sp>
          <p:sp>
            <p:nvSpPr>
              <p:cNvPr name="TextBox 40" id="40"/>
              <p:cNvSpPr txBox="true"/>
              <p:nvPr/>
            </p:nvSpPr>
            <p:spPr>
              <a:xfrm>
                <a:off x="0" y="-76200"/>
                <a:ext cx="1688684" cy="514354"/>
              </a:xfrm>
              <a:prstGeom prst="rect">
                <a:avLst/>
              </a:prstGeom>
            </p:spPr>
            <p:txBody>
              <a:bodyPr anchor="ctr" rtlCol="false" tIns="41596" lIns="41596" bIns="41596" rIns="41596"/>
              <a:lstStyle/>
              <a:p>
                <a:pPr algn="ctr">
                  <a:lnSpc>
                    <a:spcPts val="2800"/>
                  </a:lnSpc>
                </a:pPr>
              </a:p>
            </p:txBody>
          </p:sp>
        </p:grpSp>
        <p:sp>
          <p:nvSpPr>
            <p:cNvPr name="TextBox 41" id="41"/>
            <p:cNvSpPr txBox="true"/>
            <p:nvPr/>
          </p:nvSpPr>
          <p:spPr>
            <a:xfrm rot="0">
              <a:off x="6659669" y="1230028"/>
              <a:ext cx="4804928" cy="1188508"/>
            </a:xfrm>
            <a:prstGeom prst="rect">
              <a:avLst/>
            </a:prstGeom>
          </p:spPr>
          <p:txBody>
            <a:bodyPr anchor="t" rtlCol="false" tIns="0" lIns="0" bIns="0" rIns="0">
              <a:spAutoFit/>
            </a:bodyPr>
            <a:lstStyle/>
            <a:p>
              <a:pPr algn="l">
                <a:lnSpc>
                  <a:spcPts val="3500"/>
                </a:lnSpc>
              </a:pPr>
              <a:r>
                <a:rPr lang="en-US" sz="2500" b="true">
                  <a:solidFill>
                    <a:srgbClr val="FFFFFF"/>
                  </a:solidFill>
                  <a:latin typeface="Calibri (MS) Bold"/>
                  <a:ea typeface="Calibri (MS) Bold"/>
                  <a:cs typeface="Calibri (MS) Bold"/>
                  <a:sym typeface="Calibri (MS) Bold"/>
                </a:rPr>
                <a:t>Visibilité institutionnelle et ter</a:t>
              </a:r>
              <a:r>
                <a:rPr lang="en-US" sz="2500" b="true">
                  <a:solidFill>
                    <a:srgbClr val="FFFFFF"/>
                  </a:solidFill>
                  <a:latin typeface="Calibri (MS) Bold"/>
                  <a:ea typeface="Calibri (MS) Bold"/>
                  <a:cs typeface="Calibri (MS) Bold"/>
                  <a:sym typeface="Calibri (MS) Bold"/>
                </a:rPr>
                <a:t>ritoriale renforcée</a:t>
              </a:r>
            </a:p>
          </p:txBody>
        </p:sp>
        <p:grpSp>
          <p:nvGrpSpPr>
            <p:cNvPr name="Group 42" id="42"/>
            <p:cNvGrpSpPr/>
            <p:nvPr/>
          </p:nvGrpSpPr>
          <p:grpSpPr>
            <a:xfrm rot="0">
              <a:off x="39414" y="1149106"/>
              <a:ext cx="5781515" cy="1405002"/>
              <a:chOff x="0" y="0"/>
              <a:chExt cx="1802984" cy="438154"/>
            </a:xfrm>
          </p:grpSpPr>
          <p:sp>
            <p:nvSpPr>
              <p:cNvPr name="Freeform 43" id="43"/>
              <p:cNvSpPr/>
              <p:nvPr/>
            </p:nvSpPr>
            <p:spPr>
              <a:xfrm flipH="false" flipV="false" rot="0">
                <a:off x="0" y="0"/>
                <a:ext cx="1795979" cy="438154"/>
              </a:xfrm>
              <a:custGeom>
                <a:avLst/>
                <a:gdLst/>
                <a:ahLst/>
                <a:cxnLst/>
                <a:rect r="r" b="b" t="t" l="l"/>
                <a:pathLst>
                  <a:path h="438154" w="1795979">
                    <a:moveTo>
                      <a:pt x="1581930" y="0"/>
                    </a:moveTo>
                    <a:lnTo>
                      <a:pt x="17854" y="0"/>
                    </a:lnTo>
                    <a:cubicBezTo>
                      <a:pt x="7994" y="0"/>
                      <a:pt x="0" y="7994"/>
                      <a:pt x="0" y="17854"/>
                    </a:cubicBezTo>
                    <a:lnTo>
                      <a:pt x="0" y="420300"/>
                    </a:lnTo>
                    <a:cubicBezTo>
                      <a:pt x="0" y="425035"/>
                      <a:pt x="1881" y="429577"/>
                      <a:pt x="5229" y="432925"/>
                    </a:cubicBezTo>
                    <a:cubicBezTo>
                      <a:pt x="8578" y="436273"/>
                      <a:pt x="13119" y="438154"/>
                      <a:pt x="17854" y="438154"/>
                    </a:cubicBezTo>
                    <a:lnTo>
                      <a:pt x="1581930" y="438154"/>
                    </a:lnTo>
                    <a:cubicBezTo>
                      <a:pt x="1593315" y="438154"/>
                      <a:pt x="1604184" y="433411"/>
                      <a:pt x="1611926" y="425064"/>
                    </a:cubicBezTo>
                    <a:lnTo>
                      <a:pt x="1790843" y="232168"/>
                    </a:lnTo>
                    <a:cubicBezTo>
                      <a:pt x="1797691" y="224784"/>
                      <a:pt x="1797691" y="213370"/>
                      <a:pt x="1790843" y="205987"/>
                    </a:cubicBezTo>
                    <a:lnTo>
                      <a:pt x="1611926" y="13090"/>
                    </a:lnTo>
                    <a:cubicBezTo>
                      <a:pt x="1604184" y="4744"/>
                      <a:pt x="1593315" y="0"/>
                      <a:pt x="1581930" y="0"/>
                    </a:cubicBezTo>
                    <a:close/>
                  </a:path>
                </a:pathLst>
              </a:custGeom>
              <a:solidFill>
                <a:srgbClr val="D60033"/>
              </a:solidFill>
            </p:spPr>
          </p:sp>
          <p:sp>
            <p:nvSpPr>
              <p:cNvPr name="TextBox 44" id="44"/>
              <p:cNvSpPr txBox="true"/>
              <p:nvPr/>
            </p:nvSpPr>
            <p:spPr>
              <a:xfrm>
                <a:off x="0" y="-76200"/>
                <a:ext cx="1688684" cy="514354"/>
              </a:xfrm>
              <a:prstGeom prst="rect">
                <a:avLst/>
              </a:prstGeom>
            </p:spPr>
            <p:txBody>
              <a:bodyPr anchor="ctr" rtlCol="false" tIns="41596" lIns="41596" bIns="41596" rIns="41596"/>
              <a:lstStyle/>
              <a:p>
                <a:pPr algn="ctr">
                  <a:lnSpc>
                    <a:spcPts val="2800"/>
                  </a:lnSpc>
                </a:pPr>
              </a:p>
            </p:txBody>
          </p:sp>
        </p:grpSp>
        <p:sp>
          <p:nvSpPr>
            <p:cNvPr name="TextBox 45" id="45"/>
            <p:cNvSpPr txBox="true"/>
            <p:nvPr/>
          </p:nvSpPr>
          <p:spPr>
            <a:xfrm rot="0">
              <a:off x="361587" y="1230028"/>
              <a:ext cx="4804928" cy="1188508"/>
            </a:xfrm>
            <a:prstGeom prst="rect">
              <a:avLst/>
            </a:prstGeom>
          </p:spPr>
          <p:txBody>
            <a:bodyPr anchor="t" rtlCol="false" tIns="0" lIns="0" bIns="0" rIns="0">
              <a:spAutoFit/>
            </a:bodyPr>
            <a:lstStyle/>
            <a:p>
              <a:pPr algn="l">
                <a:lnSpc>
                  <a:spcPts val="3500"/>
                </a:lnSpc>
              </a:pPr>
              <a:r>
                <a:rPr lang="en-US" sz="2500" b="true">
                  <a:solidFill>
                    <a:srgbClr val="FFFFFF"/>
                  </a:solidFill>
                  <a:latin typeface="Calibri (MS) Bold"/>
                  <a:ea typeface="Calibri (MS) Bold"/>
                  <a:cs typeface="Calibri (MS) Bold"/>
                  <a:sym typeface="Calibri (MS) Bold"/>
                </a:rPr>
                <a:t>Service str</a:t>
              </a:r>
              <a:r>
                <a:rPr lang="en-US" sz="2500" b="true">
                  <a:solidFill>
                    <a:srgbClr val="FFFFFF"/>
                  </a:solidFill>
                  <a:latin typeface="Calibri (MS) Bold"/>
                  <a:ea typeface="Calibri (MS) Bold"/>
                  <a:cs typeface="Calibri (MS) Bold"/>
                  <a:sym typeface="Calibri (MS) Bold"/>
                </a:rPr>
                <a:t>ucturé et opérationnel</a:t>
              </a:r>
            </a:p>
          </p:txBody>
        </p:sp>
        <p:grpSp>
          <p:nvGrpSpPr>
            <p:cNvPr name="Group 46" id="46"/>
            <p:cNvGrpSpPr/>
            <p:nvPr/>
          </p:nvGrpSpPr>
          <p:grpSpPr>
            <a:xfrm rot="-5400000">
              <a:off x="12129302" y="1357945"/>
              <a:ext cx="1669152" cy="723174"/>
              <a:chOff x="0" y="0"/>
              <a:chExt cx="760457" cy="329474"/>
            </a:xfrm>
          </p:grpSpPr>
          <p:sp>
            <p:nvSpPr>
              <p:cNvPr name="Freeform 47" id="47"/>
              <p:cNvSpPr/>
              <p:nvPr/>
            </p:nvSpPr>
            <p:spPr>
              <a:xfrm flipH="false" flipV="false" rot="0">
                <a:off x="0" y="0"/>
                <a:ext cx="760457" cy="329474"/>
              </a:xfrm>
              <a:custGeom>
                <a:avLst/>
                <a:gdLst/>
                <a:ahLst/>
                <a:cxnLst/>
                <a:rect r="r" b="b" t="t" l="l"/>
                <a:pathLst>
                  <a:path h="329474" w="760457">
                    <a:moveTo>
                      <a:pt x="55659" y="0"/>
                    </a:moveTo>
                    <a:lnTo>
                      <a:pt x="704798" y="0"/>
                    </a:lnTo>
                    <a:cubicBezTo>
                      <a:pt x="735537" y="0"/>
                      <a:pt x="760457" y="24919"/>
                      <a:pt x="760457" y="55659"/>
                    </a:cubicBezTo>
                    <a:lnTo>
                      <a:pt x="760457" y="273815"/>
                    </a:lnTo>
                    <a:cubicBezTo>
                      <a:pt x="760457" y="304555"/>
                      <a:pt x="735537" y="329474"/>
                      <a:pt x="704798" y="329474"/>
                    </a:cubicBezTo>
                    <a:lnTo>
                      <a:pt x="55659" y="329474"/>
                    </a:lnTo>
                    <a:cubicBezTo>
                      <a:pt x="24919" y="329474"/>
                      <a:pt x="0" y="304555"/>
                      <a:pt x="0" y="273815"/>
                    </a:cubicBezTo>
                    <a:lnTo>
                      <a:pt x="0" y="55659"/>
                    </a:lnTo>
                    <a:cubicBezTo>
                      <a:pt x="0" y="24919"/>
                      <a:pt x="24919" y="0"/>
                      <a:pt x="55659" y="0"/>
                    </a:cubicBezTo>
                    <a:close/>
                  </a:path>
                </a:pathLst>
              </a:custGeom>
              <a:solidFill>
                <a:srgbClr val="FFC600"/>
              </a:solidFill>
            </p:spPr>
          </p:sp>
          <p:sp>
            <p:nvSpPr>
              <p:cNvPr name="TextBox 48" id="48"/>
              <p:cNvSpPr txBox="true"/>
              <p:nvPr/>
            </p:nvSpPr>
            <p:spPr>
              <a:xfrm>
                <a:off x="0" y="-76200"/>
                <a:ext cx="760457" cy="405674"/>
              </a:xfrm>
              <a:prstGeom prst="rect">
                <a:avLst/>
              </a:prstGeom>
            </p:spPr>
            <p:txBody>
              <a:bodyPr anchor="ctr" rtlCol="false" tIns="34599" lIns="34599" bIns="34599" rIns="34599"/>
              <a:lstStyle/>
              <a:p>
                <a:pPr algn="ctr">
                  <a:lnSpc>
                    <a:spcPts val="2800"/>
                  </a:lnSpc>
                </a:pPr>
              </a:p>
            </p:txBody>
          </p:sp>
        </p:grpSp>
        <p:grpSp>
          <p:nvGrpSpPr>
            <p:cNvPr name="Group 49" id="49"/>
            <p:cNvGrpSpPr/>
            <p:nvPr/>
          </p:nvGrpSpPr>
          <p:grpSpPr>
            <a:xfrm rot="0">
              <a:off x="12641706" y="1149106"/>
              <a:ext cx="5781515" cy="1405002"/>
              <a:chOff x="0" y="0"/>
              <a:chExt cx="1802984" cy="438154"/>
            </a:xfrm>
          </p:grpSpPr>
          <p:sp>
            <p:nvSpPr>
              <p:cNvPr name="Freeform 50" id="50"/>
              <p:cNvSpPr/>
              <p:nvPr/>
            </p:nvSpPr>
            <p:spPr>
              <a:xfrm flipH="false" flipV="false" rot="0">
                <a:off x="0" y="0"/>
                <a:ext cx="1795979" cy="438154"/>
              </a:xfrm>
              <a:custGeom>
                <a:avLst/>
                <a:gdLst/>
                <a:ahLst/>
                <a:cxnLst/>
                <a:rect r="r" b="b" t="t" l="l"/>
                <a:pathLst>
                  <a:path h="438154" w="1795979">
                    <a:moveTo>
                      <a:pt x="1581930" y="0"/>
                    </a:moveTo>
                    <a:lnTo>
                      <a:pt x="17854" y="0"/>
                    </a:lnTo>
                    <a:cubicBezTo>
                      <a:pt x="7994" y="0"/>
                      <a:pt x="0" y="7994"/>
                      <a:pt x="0" y="17854"/>
                    </a:cubicBezTo>
                    <a:lnTo>
                      <a:pt x="0" y="420300"/>
                    </a:lnTo>
                    <a:cubicBezTo>
                      <a:pt x="0" y="425035"/>
                      <a:pt x="1881" y="429577"/>
                      <a:pt x="5229" y="432925"/>
                    </a:cubicBezTo>
                    <a:cubicBezTo>
                      <a:pt x="8578" y="436273"/>
                      <a:pt x="13119" y="438154"/>
                      <a:pt x="17854" y="438154"/>
                    </a:cubicBezTo>
                    <a:lnTo>
                      <a:pt x="1581930" y="438154"/>
                    </a:lnTo>
                    <a:cubicBezTo>
                      <a:pt x="1593315" y="438154"/>
                      <a:pt x="1604184" y="433411"/>
                      <a:pt x="1611926" y="425064"/>
                    </a:cubicBezTo>
                    <a:lnTo>
                      <a:pt x="1790843" y="232168"/>
                    </a:lnTo>
                    <a:cubicBezTo>
                      <a:pt x="1797691" y="224784"/>
                      <a:pt x="1797691" y="213370"/>
                      <a:pt x="1790843" y="205987"/>
                    </a:cubicBezTo>
                    <a:lnTo>
                      <a:pt x="1611926" y="13090"/>
                    </a:lnTo>
                    <a:cubicBezTo>
                      <a:pt x="1604184" y="4744"/>
                      <a:pt x="1593315" y="0"/>
                      <a:pt x="1581930" y="0"/>
                    </a:cubicBezTo>
                    <a:close/>
                  </a:path>
                </a:pathLst>
              </a:custGeom>
              <a:solidFill>
                <a:srgbClr val="FFC600"/>
              </a:solidFill>
            </p:spPr>
          </p:sp>
          <p:sp>
            <p:nvSpPr>
              <p:cNvPr name="TextBox 51" id="51"/>
              <p:cNvSpPr txBox="true"/>
              <p:nvPr/>
            </p:nvSpPr>
            <p:spPr>
              <a:xfrm>
                <a:off x="0" y="-76200"/>
                <a:ext cx="1688684" cy="514354"/>
              </a:xfrm>
              <a:prstGeom prst="rect">
                <a:avLst/>
              </a:prstGeom>
            </p:spPr>
            <p:txBody>
              <a:bodyPr anchor="ctr" rtlCol="false" tIns="41596" lIns="41596" bIns="41596" rIns="41596"/>
              <a:lstStyle/>
              <a:p>
                <a:pPr algn="ctr">
                  <a:lnSpc>
                    <a:spcPts val="2800"/>
                  </a:lnSpc>
                </a:pPr>
              </a:p>
            </p:txBody>
          </p:sp>
        </p:grpSp>
        <p:sp>
          <p:nvSpPr>
            <p:cNvPr name="TextBox 52" id="52"/>
            <p:cNvSpPr txBox="true"/>
            <p:nvPr/>
          </p:nvSpPr>
          <p:spPr>
            <a:xfrm rot="0">
              <a:off x="12963878" y="1230028"/>
              <a:ext cx="4804928" cy="1188508"/>
            </a:xfrm>
            <a:prstGeom prst="rect">
              <a:avLst/>
            </a:prstGeom>
          </p:spPr>
          <p:txBody>
            <a:bodyPr anchor="t" rtlCol="false" tIns="0" lIns="0" bIns="0" rIns="0">
              <a:spAutoFit/>
            </a:bodyPr>
            <a:lstStyle/>
            <a:p>
              <a:pPr algn="l">
                <a:lnSpc>
                  <a:spcPts val="3500"/>
                </a:lnSpc>
              </a:pPr>
              <a:r>
                <a:rPr lang="en-US" sz="2500" b="true">
                  <a:solidFill>
                    <a:srgbClr val="FFFFFF"/>
                  </a:solidFill>
                  <a:latin typeface="Calibri (MS) Bold"/>
                  <a:ea typeface="Calibri (MS) Bold"/>
                  <a:cs typeface="Calibri (MS) Bold"/>
                  <a:sym typeface="Calibri (MS) Bold"/>
                </a:rPr>
                <a:t>Dyn</a:t>
              </a:r>
              <a:r>
                <a:rPr lang="en-US" sz="2500" b="true">
                  <a:solidFill>
                    <a:srgbClr val="FFFFFF"/>
                  </a:solidFill>
                  <a:latin typeface="Calibri (MS) Bold"/>
                  <a:ea typeface="Calibri (MS) Bold"/>
                  <a:cs typeface="Calibri (MS) Bold"/>
                  <a:sym typeface="Calibri (MS) Bold"/>
                </a:rPr>
                <a:t>amique partenariale engagée et nécessaire</a:t>
              </a:r>
            </a:p>
          </p:txBody>
        </p:sp>
        <p:sp>
          <p:nvSpPr>
            <p:cNvPr name="TextBox 53" id="53"/>
            <p:cNvSpPr txBox="true"/>
            <p:nvPr/>
          </p:nvSpPr>
          <p:spPr>
            <a:xfrm rot="0">
              <a:off x="0" y="-85725"/>
              <a:ext cx="14861182" cy="692785"/>
            </a:xfrm>
            <a:prstGeom prst="rect">
              <a:avLst/>
            </a:prstGeom>
          </p:spPr>
          <p:txBody>
            <a:bodyPr anchor="t" rtlCol="false" tIns="0" lIns="0" bIns="0" rIns="0">
              <a:spAutoFit/>
            </a:bodyPr>
            <a:lstStyle/>
            <a:p>
              <a:pPr algn="l">
                <a:lnSpc>
                  <a:spcPts val="3839"/>
                </a:lnSpc>
                <a:spcBef>
                  <a:spcPct val="0"/>
                </a:spcBef>
              </a:pPr>
              <a:r>
                <a:rPr lang="en-US" b="true" sz="2999">
                  <a:solidFill>
                    <a:srgbClr val="001A73"/>
                  </a:solidFill>
                  <a:latin typeface="Calibri (MS) Bold"/>
                  <a:ea typeface="Calibri (MS) Bold"/>
                  <a:cs typeface="Calibri (MS) Bold"/>
                  <a:sym typeface="Calibri (MS) Bold"/>
                </a:rPr>
                <a:t>BILAN DÉCEMBRE 2025</a:t>
              </a:r>
            </a:p>
          </p:txBody>
        </p:sp>
      </p:grpSp>
    </p:spTree>
  </p:cSld>
  <p:clrMapOvr>
    <a:masterClrMapping/>
  </p:clrMapOvr>
</p:sld>
</file>

<file path=ppt/slides/slide3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382500" y="-2381250"/>
            <a:ext cx="8572500" cy="8780028"/>
          </a:xfrm>
          <a:custGeom>
            <a:avLst/>
            <a:gdLst/>
            <a:ahLst/>
            <a:cxnLst/>
            <a:rect r="r" b="b" t="t" l="l"/>
            <a:pathLst>
              <a:path h="8780028" w="8572500">
                <a:moveTo>
                  <a:pt x="0" y="0"/>
                </a:moveTo>
                <a:lnTo>
                  <a:pt x="8572500" y="0"/>
                </a:lnTo>
                <a:lnTo>
                  <a:pt x="8572500" y="8780028"/>
                </a:lnTo>
                <a:lnTo>
                  <a:pt x="0" y="8780028"/>
                </a:lnTo>
                <a:lnTo>
                  <a:pt x="0" y="0"/>
                </a:lnTo>
                <a:close/>
              </a:path>
            </a:pathLst>
          </a:custGeom>
          <a:blipFill>
            <a:blip r:embed="rId2">
              <a:alphaModFix amt="30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6231227" y="8536063"/>
            <a:ext cx="1905000" cy="1520536"/>
          </a:xfrm>
          <a:custGeom>
            <a:avLst/>
            <a:gdLst/>
            <a:ahLst/>
            <a:cxnLst/>
            <a:rect r="r" b="b" t="t" l="l"/>
            <a:pathLst>
              <a:path h="1520536" w="1905000">
                <a:moveTo>
                  <a:pt x="0" y="0"/>
                </a:moveTo>
                <a:lnTo>
                  <a:pt x="1905000" y="0"/>
                </a:lnTo>
                <a:lnTo>
                  <a:pt x="1905000" y="1520537"/>
                </a:lnTo>
                <a:lnTo>
                  <a:pt x="0" y="152053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5400000">
            <a:off x="-8603822" y="290955"/>
            <a:ext cx="12798869" cy="9970990"/>
            <a:chOff x="0" y="0"/>
            <a:chExt cx="660400" cy="514486"/>
          </a:xfrm>
        </p:grpSpPr>
        <p:sp>
          <p:nvSpPr>
            <p:cNvPr name="Freeform 5" id="5"/>
            <p:cNvSpPr/>
            <p:nvPr/>
          </p:nvSpPr>
          <p:spPr>
            <a:xfrm flipH="false" flipV="false" rot="0">
              <a:off x="0" y="0"/>
              <a:ext cx="660400" cy="514486"/>
            </a:xfrm>
            <a:custGeom>
              <a:avLst/>
              <a:gdLst/>
              <a:ahLst/>
              <a:cxnLst/>
              <a:rect r="r" b="b" t="t" l="l"/>
              <a:pathLst>
                <a:path h="514486"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1876"/>
                  </a:cubicBezTo>
                  <a:lnTo>
                    <a:pt x="660400" y="514486"/>
                  </a:lnTo>
                  <a:lnTo>
                    <a:pt x="0" y="514486"/>
                  </a:lnTo>
                  <a:lnTo>
                    <a:pt x="0" y="322019"/>
                  </a:lnTo>
                  <a:cubicBezTo>
                    <a:pt x="1782" y="185660"/>
                    <a:pt x="93019" y="64045"/>
                    <a:pt x="220252" y="19070"/>
                  </a:cubicBezTo>
                  <a:close/>
                </a:path>
              </a:pathLst>
            </a:custGeom>
            <a:ln w="66675" cap="sq">
              <a:solidFill>
                <a:srgbClr val="3B57E5"/>
              </a:solidFill>
              <a:prstDash val="solid"/>
              <a:miter/>
            </a:ln>
          </p:spPr>
        </p:sp>
        <p:sp>
          <p:nvSpPr>
            <p:cNvPr name="TextBox 6" id="6"/>
            <p:cNvSpPr txBox="true"/>
            <p:nvPr/>
          </p:nvSpPr>
          <p:spPr>
            <a:xfrm>
              <a:off x="0" y="88900"/>
              <a:ext cx="660400" cy="425586"/>
            </a:xfrm>
            <a:prstGeom prst="rect">
              <a:avLst/>
            </a:prstGeom>
          </p:spPr>
          <p:txBody>
            <a:bodyPr anchor="ctr" rtlCol="false" tIns="50800" lIns="50800" bIns="50800" rIns="50800"/>
            <a:lstStyle/>
            <a:p>
              <a:pPr algn="ctr">
                <a:lnSpc>
                  <a:spcPts val="2940"/>
                </a:lnSpc>
              </a:pPr>
            </a:p>
          </p:txBody>
        </p:sp>
      </p:grpSp>
      <p:grpSp>
        <p:nvGrpSpPr>
          <p:cNvPr name="Group 7" id="7"/>
          <p:cNvGrpSpPr/>
          <p:nvPr/>
        </p:nvGrpSpPr>
        <p:grpSpPr>
          <a:xfrm rot="0">
            <a:off x="0" y="0"/>
            <a:ext cx="1536197" cy="1536197"/>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6"/>
              <a:stretch>
                <a:fillRect l="-26814" t="-13003" r="-30766" b="-11485"/>
              </a:stretch>
            </a:blipFill>
            <a:ln w="38100" cap="sq">
              <a:solidFill>
                <a:srgbClr val="D60033"/>
              </a:solidFill>
              <a:prstDash val="solid"/>
              <a:miter/>
            </a:ln>
          </p:spPr>
        </p:sp>
      </p:grpSp>
      <p:grpSp>
        <p:nvGrpSpPr>
          <p:cNvPr name="Group 9" id="9"/>
          <p:cNvGrpSpPr/>
          <p:nvPr/>
        </p:nvGrpSpPr>
        <p:grpSpPr>
          <a:xfrm rot="-412725">
            <a:off x="3051657" y="3287829"/>
            <a:ext cx="3657253" cy="5047388"/>
            <a:chOff x="0" y="0"/>
            <a:chExt cx="1752922" cy="2419214"/>
          </a:xfrm>
        </p:grpSpPr>
        <p:sp>
          <p:nvSpPr>
            <p:cNvPr name="Freeform 10" id="10"/>
            <p:cNvSpPr/>
            <p:nvPr/>
          </p:nvSpPr>
          <p:spPr>
            <a:xfrm flipH="false" flipV="false" rot="0">
              <a:off x="0" y="0"/>
              <a:ext cx="1752922" cy="2419214"/>
            </a:xfrm>
            <a:custGeom>
              <a:avLst/>
              <a:gdLst/>
              <a:ahLst/>
              <a:cxnLst/>
              <a:rect r="r" b="b" t="t" l="l"/>
              <a:pathLst>
                <a:path h="2419214" w="1752922">
                  <a:moveTo>
                    <a:pt x="46571" y="0"/>
                  </a:moveTo>
                  <a:lnTo>
                    <a:pt x="1706351" y="0"/>
                  </a:lnTo>
                  <a:cubicBezTo>
                    <a:pt x="1718702" y="0"/>
                    <a:pt x="1730548" y="4907"/>
                    <a:pt x="1739281" y="13640"/>
                  </a:cubicBezTo>
                  <a:cubicBezTo>
                    <a:pt x="1748015" y="22374"/>
                    <a:pt x="1752922" y="34220"/>
                    <a:pt x="1752922" y="46571"/>
                  </a:cubicBezTo>
                  <a:lnTo>
                    <a:pt x="1752922" y="2372643"/>
                  </a:lnTo>
                  <a:cubicBezTo>
                    <a:pt x="1752922" y="2384994"/>
                    <a:pt x="1748015" y="2396840"/>
                    <a:pt x="1739281" y="2405574"/>
                  </a:cubicBezTo>
                  <a:cubicBezTo>
                    <a:pt x="1730548" y="2414307"/>
                    <a:pt x="1718702" y="2419214"/>
                    <a:pt x="1706351" y="2419214"/>
                  </a:cubicBezTo>
                  <a:lnTo>
                    <a:pt x="46571" y="2419214"/>
                  </a:lnTo>
                  <a:cubicBezTo>
                    <a:pt x="34220" y="2419214"/>
                    <a:pt x="22374" y="2414307"/>
                    <a:pt x="13640" y="2405574"/>
                  </a:cubicBezTo>
                  <a:cubicBezTo>
                    <a:pt x="4907" y="2396840"/>
                    <a:pt x="0" y="2384994"/>
                    <a:pt x="0" y="2372643"/>
                  </a:cubicBezTo>
                  <a:lnTo>
                    <a:pt x="0" y="46571"/>
                  </a:lnTo>
                  <a:cubicBezTo>
                    <a:pt x="0" y="34220"/>
                    <a:pt x="4907" y="22374"/>
                    <a:pt x="13640" y="13640"/>
                  </a:cubicBezTo>
                  <a:cubicBezTo>
                    <a:pt x="22374" y="4907"/>
                    <a:pt x="34220" y="0"/>
                    <a:pt x="46571" y="0"/>
                  </a:cubicBezTo>
                  <a:close/>
                </a:path>
              </a:pathLst>
            </a:custGeom>
            <a:solidFill>
              <a:srgbClr val="FFC600"/>
            </a:solidFill>
            <a:ln cap="rnd">
              <a:noFill/>
              <a:prstDash val="solid"/>
              <a:round/>
            </a:ln>
          </p:spPr>
        </p:sp>
        <p:sp>
          <p:nvSpPr>
            <p:cNvPr name="TextBox 11" id="11"/>
            <p:cNvSpPr txBox="true"/>
            <p:nvPr/>
          </p:nvSpPr>
          <p:spPr>
            <a:xfrm>
              <a:off x="0" y="-38100"/>
              <a:ext cx="1752922" cy="2457314"/>
            </a:xfrm>
            <a:prstGeom prst="rect">
              <a:avLst/>
            </a:prstGeom>
          </p:spPr>
          <p:txBody>
            <a:bodyPr anchor="ctr" rtlCol="false" tIns="50520" lIns="50520" bIns="50520" rIns="50520"/>
            <a:lstStyle/>
            <a:p>
              <a:pPr algn="ctr" marL="0" indent="0" lvl="0">
                <a:lnSpc>
                  <a:spcPts val="2520"/>
                </a:lnSpc>
                <a:spcBef>
                  <a:spcPct val="0"/>
                </a:spcBef>
              </a:pPr>
            </a:p>
          </p:txBody>
        </p:sp>
      </p:grpSp>
      <p:grpSp>
        <p:nvGrpSpPr>
          <p:cNvPr name="Group 12" id="12"/>
          <p:cNvGrpSpPr/>
          <p:nvPr/>
        </p:nvGrpSpPr>
        <p:grpSpPr>
          <a:xfrm rot="0">
            <a:off x="3102561" y="3287829"/>
            <a:ext cx="3555447" cy="5047388"/>
            <a:chOff x="0" y="0"/>
            <a:chExt cx="1704126" cy="2419214"/>
          </a:xfrm>
        </p:grpSpPr>
        <p:sp>
          <p:nvSpPr>
            <p:cNvPr name="Freeform 13" id="13"/>
            <p:cNvSpPr/>
            <p:nvPr/>
          </p:nvSpPr>
          <p:spPr>
            <a:xfrm flipH="false" flipV="false" rot="0">
              <a:off x="0" y="0"/>
              <a:ext cx="1704126" cy="2419214"/>
            </a:xfrm>
            <a:custGeom>
              <a:avLst/>
              <a:gdLst/>
              <a:ahLst/>
              <a:cxnLst/>
              <a:rect r="r" b="b" t="t" l="l"/>
              <a:pathLst>
                <a:path h="2419214" w="1704126">
                  <a:moveTo>
                    <a:pt x="47905" y="0"/>
                  </a:moveTo>
                  <a:lnTo>
                    <a:pt x="1656221" y="0"/>
                  </a:lnTo>
                  <a:cubicBezTo>
                    <a:pt x="1668926" y="0"/>
                    <a:pt x="1681111" y="5047"/>
                    <a:pt x="1690095" y="14031"/>
                  </a:cubicBezTo>
                  <a:cubicBezTo>
                    <a:pt x="1699079" y="23015"/>
                    <a:pt x="1704126" y="35200"/>
                    <a:pt x="1704126" y="47905"/>
                  </a:cubicBezTo>
                  <a:lnTo>
                    <a:pt x="1704126" y="2371309"/>
                  </a:lnTo>
                  <a:cubicBezTo>
                    <a:pt x="1704126" y="2384014"/>
                    <a:pt x="1699079" y="2396199"/>
                    <a:pt x="1690095" y="2405183"/>
                  </a:cubicBezTo>
                  <a:cubicBezTo>
                    <a:pt x="1681111" y="2414167"/>
                    <a:pt x="1668926" y="2419214"/>
                    <a:pt x="1656221" y="2419214"/>
                  </a:cubicBezTo>
                  <a:lnTo>
                    <a:pt x="47905" y="2419214"/>
                  </a:lnTo>
                  <a:cubicBezTo>
                    <a:pt x="35200" y="2419214"/>
                    <a:pt x="23015" y="2414167"/>
                    <a:pt x="14031" y="2405183"/>
                  </a:cubicBezTo>
                  <a:cubicBezTo>
                    <a:pt x="5047" y="2396199"/>
                    <a:pt x="0" y="2384014"/>
                    <a:pt x="0" y="2371309"/>
                  </a:cubicBezTo>
                  <a:lnTo>
                    <a:pt x="0" y="47905"/>
                  </a:lnTo>
                  <a:cubicBezTo>
                    <a:pt x="0" y="35200"/>
                    <a:pt x="5047" y="23015"/>
                    <a:pt x="14031" y="14031"/>
                  </a:cubicBezTo>
                  <a:cubicBezTo>
                    <a:pt x="23015" y="5047"/>
                    <a:pt x="35200" y="0"/>
                    <a:pt x="47905" y="0"/>
                  </a:cubicBezTo>
                  <a:close/>
                </a:path>
              </a:pathLst>
            </a:custGeom>
            <a:solidFill>
              <a:srgbClr val="FFE9AB"/>
            </a:solidFill>
            <a:ln cap="rnd">
              <a:noFill/>
              <a:prstDash val="solid"/>
              <a:round/>
            </a:ln>
          </p:spPr>
        </p:sp>
        <p:sp>
          <p:nvSpPr>
            <p:cNvPr name="TextBox 14" id="14"/>
            <p:cNvSpPr txBox="true"/>
            <p:nvPr/>
          </p:nvSpPr>
          <p:spPr>
            <a:xfrm>
              <a:off x="0" y="-28575"/>
              <a:ext cx="1704126" cy="2447789"/>
            </a:xfrm>
            <a:prstGeom prst="rect">
              <a:avLst/>
            </a:prstGeom>
          </p:spPr>
          <p:txBody>
            <a:bodyPr anchor="ctr" rtlCol="false" tIns="50520" lIns="50520" bIns="50520" rIns="50520"/>
            <a:lstStyle/>
            <a:p>
              <a:pPr algn="ctr">
                <a:lnSpc>
                  <a:spcPts val="2799"/>
                </a:lnSpc>
              </a:pPr>
            </a:p>
          </p:txBody>
        </p:sp>
      </p:grpSp>
      <p:grpSp>
        <p:nvGrpSpPr>
          <p:cNvPr name="Group 15" id="15"/>
          <p:cNvGrpSpPr/>
          <p:nvPr/>
        </p:nvGrpSpPr>
        <p:grpSpPr>
          <a:xfrm rot="0">
            <a:off x="3328043" y="2888230"/>
            <a:ext cx="1139627" cy="1139627"/>
            <a:chOff x="0" y="0"/>
            <a:chExt cx="812800" cy="812800"/>
          </a:xfrm>
        </p:grpSpPr>
        <p:sp>
          <p:nvSpPr>
            <p:cNvPr name="Freeform 16" id="1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C600"/>
            </a:solidFill>
          </p:spPr>
        </p:sp>
        <p:sp>
          <p:nvSpPr>
            <p:cNvPr name="TextBox 17" id="17"/>
            <p:cNvSpPr txBox="true"/>
            <p:nvPr/>
          </p:nvSpPr>
          <p:spPr>
            <a:xfrm>
              <a:off x="76200" y="38100"/>
              <a:ext cx="660400" cy="698500"/>
            </a:xfrm>
            <a:prstGeom prst="rect">
              <a:avLst/>
            </a:prstGeom>
          </p:spPr>
          <p:txBody>
            <a:bodyPr anchor="ctr" rtlCol="false" tIns="50800" lIns="50800" bIns="50800" rIns="50800"/>
            <a:lstStyle/>
            <a:p>
              <a:pPr algn="ctr" marL="0" indent="0" lvl="0">
                <a:lnSpc>
                  <a:spcPts val="2520"/>
                </a:lnSpc>
                <a:spcBef>
                  <a:spcPct val="0"/>
                </a:spcBef>
              </a:pPr>
              <a:r>
                <a:rPr lang="en-US" b="true" sz="1800" strike="noStrike" u="none">
                  <a:solidFill>
                    <a:srgbClr val="FFFFFF"/>
                  </a:solidFill>
                  <a:latin typeface="Garet Bold"/>
                  <a:ea typeface="Garet Bold"/>
                  <a:cs typeface="Garet Bold"/>
                  <a:sym typeface="Garet Bold"/>
                </a:rPr>
                <a:t>01</a:t>
              </a:r>
            </a:p>
          </p:txBody>
        </p:sp>
      </p:grpSp>
      <p:grpSp>
        <p:nvGrpSpPr>
          <p:cNvPr name="Group 18" id="18"/>
          <p:cNvGrpSpPr/>
          <p:nvPr/>
        </p:nvGrpSpPr>
        <p:grpSpPr>
          <a:xfrm rot="-412725">
            <a:off x="8042892" y="3287829"/>
            <a:ext cx="3657253" cy="5047388"/>
            <a:chOff x="0" y="0"/>
            <a:chExt cx="1752922" cy="2419214"/>
          </a:xfrm>
        </p:grpSpPr>
        <p:sp>
          <p:nvSpPr>
            <p:cNvPr name="Freeform 19" id="19"/>
            <p:cNvSpPr/>
            <p:nvPr/>
          </p:nvSpPr>
          <p:spPr>
            <a:xfrm flipH="false" flipV="false" rot="0">
              <a:off x="0" y="0"/>
              <a:ext cx="1752922" cy="2419214"/>
            </a:xfrm>
            <a:custGeom>
              <a:avLst/>
              <a:gdLst/>
              <a:ahLst/>
              <a:cxnLst/>
              <a:rect r="r" b="b" t="t" l="l"/>
              <a:pathLst>
                <a:path h="2419214" w="1752922">
                  <a:moveTo>
                    <a:pt x="46571" y="0"/>
                  </a:moveTo>
                  <a:lnTo>
                    <a:pt x="1706351" y="0"/>
                  </a:lnTo>
                  <a:cubicBezTo>
                    <a:pt x="1718702" y="0"/>
                    <a:pt x="1730548" y="4907"/>
                    <a:pt x="1739281" y="13640"/>
                  </a:cubicBezTo>
                  <a:cubicBezTo>
                    <a:pt x="1748015" y="22374"/>
                    <a:pt x="1752922" y="34220"/>
                    <a:pt x="1752922" y="46571"/>
                  </a:cubicBezTo>
                  <a:lnTo>
                    <a:pt x="1752922" y="2372643"/>
                  </a:lnTo>
                  <a:cubicBezTo>
                    <a:pt x="1752922" y="2384994"/>
                    <a:pt x="1748015" y="2396840"/>
                    <a:pt x="1739281" y="2405574"/>
                  </a:cubicBezTo>
                  <a:cubicBezTo>
                    <a:pt x="1730548" y="2414307"/>
                    <a:pt x="1718702" y="2419214"/>
                    <a:pt x="1706351" y="2419214"/>
                  </a:cubicBezTo>
                  <a:lnTo>
                    <a:pt x="46571" y="2419214"/>
                  </a:lnTo>
                  <a:cubicBezTo>
                    <a:pt x="34220" y="2419214"/>
                    <a:pt x="22374" y="2414307"/>
                    <a:pt x="13640" y="2405574"/>
                  </a:cubicBezTo>
                  <a:cubicBezTo>
                    <a:pt x="4907" y="2396840"/>
                    <a:pt x="0" y="2384994"/>
                    <a:pt x="0" y="2372643"/>
                  </a:cubicBezTo>
                  <a:lnTo>
                    <a:pt x="0" y="46571"/>
                  </a:lnTo>
                  <a:cubicBezTo>
                    <a:pt x="0" y="34220"/>
                    <a:pt x="4907" y="22374"/>
                    <a:pt x="13640" y="13640"/>
                  </a:cubicBezTo>
                  <a:cubicBezTo>
                    <a:pt x="22374" y="4907"/>
                    <a:pt x="34220" y="0"/>
                    <a:pt x="46571" y="0"/>
                  </a:cubicBezTo>
                  <a:close/>
                </a:path>
              </a:pathLst>
            </a:custGeom>
            <a:solidFill>
              <a:srgbClr val="963CBD"/>
            </a:solidFill>
            <a:ln cap="rnd">
              <a:noFill/>
              <a:prstDash val="solid"/>
              <a:round/>
            </a:ln>
          </p:spPr>
        </p:sp>
        <p:sp>
          <p:nvSpPr>
            <p:cNvPr name="TextBox 20" id="20"/>
            <p:cNvSpPr txBox="true"/>
            <p:nvPr/>
          </p:nvSpPr>
          <p:spPr>
            <a:xfrm>
              <a:off x="0" y="-38100"/>
              <a:ext cx="1752922" cy="2457314"/>
            </a:xfrm>
            <a:prstGeom prst="rect">
              <a:avLst/>
            </a:prstGeom>
          </p:spPr>
          <p:txBody>
            <a:bodyPr anchor="ctr" rtlCol="false" tIns="50520" lIns="50520" bIns="50520" rIns="50520"/>
            <a:lstStyle/>
            <a:p>
              <a:pPr algn="ctr" marL="0" indent="0" lvl="0">
                <a:lnSpc>
                  <a:spcPts val="2520"/>
                </a:lnSpc>
                <a:spcBef>
                  <a:spcPct val="0"/>
                </a:spcBef>
              </a:pPr>
            </a:p>
          </p:txBody>
        </p:sp>
      </p:grpSp>
      <p:grpSp>
        <p:nvGrpSpPr>
          <p:cNvPr name="Group 21" id="21"/>
          <p:cNvGrpSpPr/>
          <p:nvPr/>
        </p:nvGrpSpPr>
        <p:grpSpPr>
          <a:xfrm rot="0">
            <a:off x="8093796" y="3287829"/>
            <a:ext cx="3555447" cy="5047388"/>
            <a:chOff x="0" y="0"/>
            <a:chExt cx="1704126" cy="2419214"/>
          </a:xfrm>
        </p:grpSpPr>
        <p:sp>
          <p:nvSpPr>
            <p:cNvPr name="Freeform 22" id="22"/>
            <p:cNvSpPr/>
            <p:nvPr/>
          </p:nvSpPr>
          <p:spPr>
            <a:xfrm flipH="false" flipV="false" rot="0">
              <a:off x="0" y="0"/>
              <a:ext cx="1704126" cy="2419214"/>
            </a:xfrm>
            <a:custGeom>
              <a:avLst/>
              <a:gdLst/>
              <a:ahLst/>
              <a:cxnLst/>
              <a:rect r="r" b="b" t="t" l="l"/>
              <a:pathLst>
                <a:path h="2419214" w="1704126">
                  <a:moveTo>
                    <a:pt x="47905" y="0"/>
                  </a:moveTo>
                  <a:lnTo>
                    <a:pt x="1656221" y="0"/>
                  </a:lnTo>
                  <a:cubicBezTo>
                    <a:pt x="1668926" y="0"/>
                    <a:pt x="1681111" y="5047"/>
                    <a:pt x="1690095" y="14031"/>
                  </a:cubicBezTo>
                  <a:cubicBezTo>
                    <a:pt x="1699079" y="23015"/>
                    <a:pt x="1704126" y="35200"/>
                    <a:pt x="1704126" y="47905"/>
                  </a:cubicBezTo>
                  <a:lnTo>
                    <a:pt x="1704126" y="2371309"/>
                  </a:lnTo>
                  <a:cubicBezTo>
                    <a:pt x="1704126" y="2384014"/>
                    <a:pt x="1699079" y="2396199"/>
                    <a:pt x="1690095" y="2405183"/>
                  </a:cubicBezTo>
                  <a:cubicBezTo>
                    <a:pt x="1681111" y="2414167"/>
                    <a:pt x="1668926" y="2419214"/>
                    <a:pt x="1656221" y="2419214"/>
                  </a:cubicBezTo>
                  <a:lnTo>
                    <a:pt x="47905" y="2419214"/>
                  </a:lnTo>
                  <a:cubicBezTo>
                    <a:pt x="35200" y="2419214"/>
                    <a:pt x="23015" y="2414167"/>
                    <a:pt x="14031" y="2405183"/>
                  </a:cubicBezTo>
                  <a:cubicBezTo>
                    <a:pt x="5047" y="2396199"/>
                    <a:pt x="0" y="2384014"/>
                    <a:pt x="0" y="2371309"/>
                  </a:cubicBezTo>
                  <a:lnTo>
                    <a:pt x="0" y="47905"/>
                  </a:lnTo>
                  <a:cubicBezTo>
                    <a:pt x="0" y="35200"/>
                    <a:pt x="5047" y="23015"/>
                    <a:pt x="14031" y="14031"/>
                  </a:cubicBezTo>
                  <a:cubicBezTo>
                    <a:pt x="23015" y="5047"/>
                    <a:pt x="35200" y="0"/>
                    <a:pt x="47905" y="0"/>
                  </a:cubicBezTo>
                  <a:close/>
                </a:path>
              </a:pathLst>
            </a:custGeom>
            <a:solidFill>
              <a:srgbClr val="DFC3EB"/>
            </a:solidFill>
            <a:ln cap="rnd">
              <a:noFill/>
              <a:prstDash val="solid"/>
              <a:round/>
            </a:ln>
          </p:spPr>
        </p:sp>
        <p:sp>
          <p:nvSpPr>
            <p:cNvPr name="TextBox 23" id="23"/>
            <p:cNvSpPr txBox="true"/>
            <p:nvPr/>
          </p:nvSpPr>
          <p:spPr>
            <a:xfrm>
              <a:off x="0" y="-28575"/>
              <a:ext cx="1704126" cy="2447789"/>
            </a:xfrm>
            <a:prstGeom prst="rect">
              <a:avLst/>
            </a:prstGeom>
          </p:spPr>
          <p:txBody>
            <a:bodyPr anchor="ctr" rtlCol="false" tIns="50520" lIns="50520" bIns="50520" rIns="50520"/>
            <a:lstStyle/>
            <a:p>
              <a:pPr algn="ctr">
                <a:lnSpc>
                  <a:spcPts val="2799"/>
                </a:lnSpc>
              </a:pPr>
            </a:p>
          </p:txBody>
        </p:sp>
      </p:grpSp>
      <p:grpSp>
        <p:nvGrpSpPr>
          <p:cNvPr name="Group 24" id="24"/>
          <p:cNvGrpSpPr/>
          <p:nvPr/>
        </p:nvGrpSpPr>
        <p:grpSpPr>
          <a:xfrm rot="0">
            <a:off x="8319278" y="2888230"/>
            <a:ext cx="1099803" cy="1099803"/>
            <a:chOff x="0" y="0"/>
            <a:chExt cx="812800" cy="812800"/>
          </a:xfrm>
        </p:grpSpPr>
        <p:sp>
          <p:nvSpPr>
            <p:cNvPr name="Freeform 25" id="2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63CBD"/>
            </a:solidFill>
          </p:spPr>
        </p:sp>
        <p:sp>
          <p:nvSpPr>
            <p:cNvPr name="TextBox 26" id="26"/>
            <p:cNvSpPr txBox="true"/>
            <p:nvPr/>
          </p:nvSpPr>
          <p:spPr>
            <a:xfrm>
              <a:off x="76200" y="38100"/>
              <a:ext cx="660400" cy="698500"/>
            </a:xfrm>
            <a:prstGeom prst="rect">
              <a:avLst/>
            </a:prstGeom>
          </p:spPr>
          <p:txBody>
            <a:bodyPr anchor="ctr" rtlCol="false" tIns="50800" lIns="50800" bIns="50800" rIns="50800"/>
            <a:lstStyle/>
            <a:p>
              <a:pPr algn="ctr" marL="0" indent="0" lvl="0">
                <a:lnSpc>
                  <a:spcPts val="2520"/>
                </a:lnSpc>
                <a:spcBef>
                  <a:spcPct val="0"/>
                </a:spcBef>
              </a:pPr>
              <a:r>
                <a:rPr lang="en-US" b="true" sz="1800" strike="noStrike" u="none">
                  <a:solidFill>
                    <a:srgbClr val="FFFFFF"/>
                  </a:solidFill>
                  <a:latin typeface="Garet Bold"/>
                  <a:ea typeface="Garet Bold"/>
                  <a:cs typeface="Garet Bold"/>
                  <a:sym typeface="Garet Bold"/>
                </a:rPr>
                <a:t>02</a:t>
              </a:r>
            </a:p>
          </p:txBody>
        </p:sp>
      </p:grpSp>
      <p:grpSp>
        <p:nvGrpSpPr>
          <p:cNvPr name="Group 27" id="27"/>
          <p:cNvGrpSpPr/>
          <p:nvPr/>
        </p:nvGrpSpPr>
        <p:grpSpPr>
          <a:xfrm rot="-412725">
            <a:off x="12694127" y="3287829"/>
            <a:ext cx="3657253" cy="5047388"/>
            <a:chOff x="0" y="0"/>
            <a:chExt cx="1752922" cy="2419214"/>
          </a:xfrm>
        </p:grpSpPr>
        <p:sp>
          <p:nvSpPr>
            <p:cNvPr name="Freeform 28" id="28"/>
            <p:cNvSpPr/>
            <p:nvPr/>
          </p:nvSpPr>
          <p:spPr>
            <a:xfrm flipH="false" flipV="false" rot="0">
              <a:off x="0" y="0"/>
              <a:ext cx="1752922" cy="2419214"/>
            </a:xfrm>
            <a:custGeom>
              <a:avLst/>
              <a:gdLst/>
              <a:ahLst/>
              <a:cxnLst/>
              <a:rect r="r" b="b" t="t" l="l"/>
              <a:pathLst>
                <a:path h="2419214" w="1752922">
                  <a:moveTo>
                    <a:pt x="46571" y="0"/>
                  </a:moveTo>
                  <a:lnTo>
                    <a:pt x="1706351" y="0"/>
                  </a:lnTo>
                  <a:cubicBezTo>
                    <a:pt x="1718702" y="0"/>
                    <a:pt x="1730548" y="4907"/>
                    <a:pt x="1739281" y="13640"/>
                  </a:cubicBezTo>
                  <a:cubicBezTo>
                    <a:pt x="1748015" y="22374"/>
                    <a:pt x="1752922" y="34220"/>
                    <a:pt x="1752922" y="46571"/>
                  </a:cubicBezTo>
                  <a:lnTo>
                    <a:pt x="1752922" y="2372643"/>
                  </a:lnTo>
                  <a:cubicBezTo>
                    <a:pt x="1752922" y="2384994"/>
                    <a:pt x="1748015" y="2396840"/>
                    <a:pt x="1739281" y="2405574"/>
                  </a:cubicBezTo>
                  <a:cubicBezTo>
                    <a:pt x="1730548" y="2414307"/>
                    <a:pt x="1718702" y="2419214"/>
                    <a:pt x="1706351" y="2419214"/>
                  </a:cubicBezTo>
                  <a:lnTo>
                    <a:pt x="46571" y="2419214"/>
                  </a:lnTo>
                  <a:cubicBezTo>
                    <a:pt x="34220" y="2419214"/>
                    <a:pt x="22374" y="2414307"/>
                    <a:pt x="13640" y="2405574"/>
                  </a:cubicBezTo>
                  <a:cubicBezTo>
                    <a:pt x="4907" y="2396840"/>
                    <a:pt x="0" y="2384994"/>
                    <a:pt x="0" y="2372643"/>
                  </a:cubicBezTo>
                  <a:lnTo>
                    <a:pt x="0" y="46571"/>
                  </a:lnTo>
                  <a:cubicBezTo>
                    <a:pt x="0" y="34220"/>
                    <a:pt x="4907" y="22374"/>
                    <a:pt x="13640" y="13640"/>
                  </a:cubicBezTo>
                  <a:cubicBezTo>
                    <a:pt x="22374" y="4907"/>
                    <a:pt x="34220" y="0"/>
                    <a:pt x="46571" y="0"/>
                  </a:cubicBezTo>
                  <a:close/>
                </a:path>
              </a:pathLst>
            </a:custGeom>
            <a:solidFill>
              <a:srgbClr val="D60033"/>
            </a:solidFill>
            <a:ln cap="rnd">
              <a:noFill/>
              <a:prstDash val="solid"/>
              <a:round/>
            </a:ln>
          </p:spPr>
        </p:sp>
        <p:sp>
          <p:nvSpPr>
            <p:cNvPr name="TextBox 29" id="29"/>
            <p:cNvSpPr txBox="true"/>
            <p:nvPr/>
          </p:nvSpPr>
          <p:spPr>
            <a:xfrm>
              <a:off x="0" y="-38100"/>
              <a:ext cx="1752922" cy="2457314"/>
            </a:xfrm>
            <a:prstGeom prst="rect">
              <a:avLst/>
            </a:prstGeom>
          </p:spPr>
          <p:txBody>
            <a:bodyPr anchor="ctr" rtlCol="false" tIns="50520" lIns="50520" bIns="50520" rIns="50520"/>
            <a:lstStyle/>
            <a:p>
              <a:pPr algn="ctr" marL="0" indent="0" lvl="0">
                <a:lnSpc>
                  <a:spcPts val="2520"/>
                </a:lnSpc>
                <a:spcBef>
                  <a:spcPct val="0"/>
                </a:spcBef>
              </a:pPr>
            </a:p>
          </p:txBody>
        </p:sp>
      </p:grpSp>
      <p:grpSp>
        <p:nvGrpSpPr>
          <p:cNvPr name="Group 30" id="30"/>
          <p:cNvGrpSpPr/>
          <p:nvPr/>
        </p:nvGrpSpPr>
        <p:grpSpPr>
          <a:xfrm rot="0">
            <a:off x="12745030" y="3287829"/>
            <a:ext cx="3555447" cy="5047388"/>
            <a:chOff x="0" y="0"/>
            <a:chExt cx="1704126" cy="2419214"/>
          </a:xfrm>
        </p:grpSpPr>
        <p:sp>
          <p:nvSpPr>
            <p:cNvPr name="Freeform 31" id="31"/>
            <p:cNvSpPr/>
            <p:nvPr/>
          </p:nvSpPr>
          <p:spPr>
            <a:xfrm flipH="false" flipV="false" rot="0">
              <a:off x="0" y="0"/>
              <a:ext cx="1704126" cy="2419214"/>
            </a:xfrm>
            <a:custGeom>
              <a:avLst/>
              <a:gdLst/>
              <a:ahLst/>
              <a:cxnLst/>
              <a:rect r="r" b="b" t="t" l="l"/>
              <a:pathLst>
                <a:path h="2419214" w="1704126">
                  <a:moveTo>
                    <a:pt x="47905" y="0"/>
                  </a:moveTo>
                  <a:lnTo>
                    <a:pt x="1656221" y="0"/>
                  </a:lnTo>
                  <a:cubicBezTo>
                    <a:pt x="1668926" y="0"/>
                    <a:pt x="1681111" y="5047"/>
                    <a:pt x="1690095" y="14031"/>
                  </a:cubicBezTo>
                  <a:cubicBezTo>
                    <a:pt x="1699079" y="23015"/>
                    <a:pt x="1704126" y="35200"/>
                    <a:pt x="1704126" y="47905"/>
                  </a:cubicBezTo>
                  <a:lnTo>
                    <a:pt x="1704126" y="2371309"/>
                  </a:lnTo>
                  <a:cubicBezTo>
                    <a:pt x="1704126" y="2384014"/>
                    <a:pt x="1699079" y="2396199"/>
                    <a:pt x="1690095" y="2405183"/>
                  </a:cubicBezTo>
                  <a:cubicBezTo>
                    <a:pt x="1681111" y="2414167"/>
                    <a:pt x="1668926" y="2419214"/>
                    <a:pt x="1656221" y="2419214"/>
                  </a:cubicBezTo>
                  <a:lnTo>
                    <a:pt x="47905" y="2419214"/>
                  </a:lnTo>
                  <a:cubicBezTo>
                    <a:pt x="35200" y="2419214"/>
                    <a:pt x="23015" y="2414167"/>
                    <a:pt x="14031" y="2405183"/>
                  </a:cubicBezTo>
                  <a:cubicBezTo>
                    <a:pt x="5047" y="2396199"/>
                    <a:pt x="0" y="2384014"/>
                    <a:pt x="0" y="2371309"/>
                  </a:cubicBezTo>
                  <a:lnTo>
                    <a:pt x="0" y="47905"/>
                  </a:lnTo>
                  <a:cubicBezTo>
                    <a:pt x="0" y="35200"/>
                    <a:pt x="5047" y="23015"/>
                    <a:pt x="14031" y="14031"/>
                  </a:cubicBezTo>
                  <a:cubicBezTo>
                    <a:pt x="23015" y="5047"/>
                    <a:pt x="35200" y="0"/>
                    <a:pt x="47905" y="0"/>
                  </a:cubicBezTo>
                  <a:close/>
                </a:path>
              </a:pathLst>
            </a:custGeom>
            <a:solidFill>
              <a:srgbClr val="F1ABBB"/>
            </a:solidFill>
            <a:ln cap="rnd">
              <a:noFill/>
              <a:prstDash val="solid"/>
              <a:round/>
            </a:ln>
          </p:spPr>
        </p:sp>
        <p:sp>
          <p:nvSpPr>
            <p:cNvPr name="TextBox 32" id="32"/>
            <p:cNvSpPr txBox="true"/>
            <p:nvPr/>
          </p:nvSpPr>
          <p:spPr>
            <a:xfrm>
              <a:off x="0" y="-28575"/>
              <a:ext cx="1704126" cy="2447789"/>
            </a:xfrm>
            <a:prstGeom prst="rect">
              <a:avLst/>
            </a:prstGeom>
          </p:spPr>
          <p:txBody>
            <a:bodyPr anchor="ctr" rtlCol="false" tIns="50520" lIns="50520" bIns="50520" rIns="50520"/>
            <a:lstStyle/>
            <a:p>
              <a:pPr algn="ctr">
                <a:lnSpc>
                  <a:spcPts val="2799"/>
                </a:lnSpc>
              </a:pPr>
            </a:p>
          </p:txBody>
        </p:sp>
      </p:grpSp>
      <p:grpSp>
        <p:nvGrpSpPr>
          <p:cNvPr name="Group 33" id="33"/>
          <p:cNvGrpSpPr/>
          <p:nvPr/>
        </p:nvGrpSpPr>
        <p:grpSpPr>
          <a:xfrm rot="0">
            <a:off x="12970513" y="2888230"/>
            <a:ext cx="1099803" cy="1099803"/>
            <a:chOff x="0" y="0"/>
            <a:chExt cx="812800" cy="812800"/>
          </a:xfrm>
        </p:grpSpPr>
        <p:sp>
          <p:nvSpPr>
            <p:cNvPr name="Freeform 34" id="3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60033"/>
            </a:solidFill>
          </p:spPr>
        </p:sp>
        <p:sp>
          <p:nvSpPr>
            <p:cNvPr name="TextBox 35" id="35"/>
            <p:cNvSpPr txBox="true"/>
            <p:nvPr/>
          </p:nvSpPr>
          <p:spPr>
            <a:xfrm>
              <a:off x="76200" y="38100"/>
              <a:ext cx="660400" cy="698500"/>
            </a:xfrm>
            <a:prstGeom prst="rect">
              <a:avLst/>
            </a:prstGeom>
          </p:spPr>
          <p:txBody>
            <a:bodyPr anchor="ctr" rtlCol="false" tIns="50800" lIns="50800" bIns="50800" rIns="50800"/>
            <a:lstStyle/>
            <a:p>
              <a:pPr algn="ctr" marL="0" indent="0" lvl="0">
                <a:lnSpc>
                  <a:spcPts val="2520"/>
                </a:lnSpc>
                <a:spcBef>
                  <a:spcPct val="0"/>
                </a:spcBef>
              </a:pPr>
              <a:r>
                <a:rPr lang="en-US" b="true" sz="1800" strike="noStrike" u="none">
                  <a:solidFill>
                    <a:srgbClr val="000000"/>
                  </a:solidFill>
                  <a:latin typeface="Garet Bold"/>
                  <a:ea typeface="Garet Bold"/>
                  <a:cs typeface="Garet Bold"/>
                  <a:sym typeface="Garet Bold"/>
                </a:rPr>
                <a:t>03</a:t>
              </a:r>
            </a:p>
          </p:txBody>
        </p:sp>
      </p:grpSp>
      <p:grpSp>
        <p:nvGrpSpPr>
          <p:cNvPr name="Group 36" id="36"/>
          <p:cNvGrpSpPr/>
          <p:nvPr/>
        </p:nvGrpSpPr>
        <p:grpSpPr>
          <a:xfrm rot="0">
            <a:off x="3482642" y="3119113"/>
            <a:ext cx="718328" cy="677860"/>
            <a:chOff x="0" y="0"/>
            <a:chExt cx="189189" cy="178531"/>
          </a:xfrm>
        </p:grpSpPr>
        <p:sp>
          <p:nvSpPr>
            <p:cNvPr name="Freeform 37" id="37"/>
            <p:cNvSpPr/>
            <p:nvPr/>
          </p:nvSpPr>
          <p:spPr>
            <a:xfrm flipH="false" flipV="false" rot="0">
              <a:off x="0" y="0"/>
              <a:ext cx="189189" cy="178531"/>
            </a:xfrm>
            <a:custGeom>
              <a:avLst/>
              <a:gdLst/>
              <a:ahLst/>
              <a:cxnLst/>
              <a:rect r="r" b="b" t="t" l="l"/>
              <a:pathLst>
                <a:path h="178531" w="189189">
                  <a:moveTo>
                    <a:pt x="0" y="0"/>
                  </a:moveTo>
                  <a:lnTo>
                    <a:pt x="189189" y="0"/>
                  </a:lnTo>
                  <a:lnTo>
                    <a:pt x="189189" y="178531"/>
                  </a:lnTo>
                  <a:lnTo>
                    <a:pt x="0" y="178531"/>
                  </a:lnTo>
                  <a:close/>
                </a:path>
              </a:pathLst>
            </a:custGeom>
            <a:solidFill>
              <a:srgbClr val="FFC600"/>
            </a:solidFill>
          </p:spPr>
        </p:sp>
        <p:sp>
          <p:nvSpPr>
            <p:cNvPr name="TextBox 38" id="38"/>
            <p:cNvSpPr txBox="true"/>
            <p:nvPr/>
          </p:nvSpPr>
          <p:spPr>
            <a:xfrm>
              <a:off x="0" y="-38100"/>
              <a:ext cx="189189" cy="216631"/>
            </a:xfrm>
            <a:prstGeom prst="rect">
              <a:avLst/>
            </a:prstGeom>
          </p:spPr>
          <p:txBody>
            <a:bodyPr anchor="ctr" rtlCol="false" tIns="50800" lIns="50800" bIns="50800" rIns="50800"/>
            <a:lstStyle/>
            <a:p>
              <a:pPr algn="ctr">
                <a:lnSpc>
                  <a:spcPts val="2520"/>
                </a:lnSpc>
              </a:pPr>
            </a:p>
          </p:txBody>
        </p:sp>
      </p:grpSp>
      <p:grpSp>
        <p:nvGrpSpPr>
          <p:cNvPr name="Group 39" id="39"/>
          <p:cNvGrpSpPr/>
          <p:nvPr/>
        </p:nvGrpSpPr>
        <p:grpSpPr>
          <a:xfrm rot="0">
            <a:off x="8510016" y="3086982"/>
            <a:ext cx="718328" cy="683143"/>
            <a:chOff x="0" y="0"/>
            <a:chExt cx="189189" cy="179922"/>
          </a:xfrm>
        </p:grpSpPr>
        <p:sp>
          <p:nvSpPr>
            <p:cNvPr name="Freeform 40" id="40"/>
            <p:cNvSpPr/>
            <p:nvPr/>
          </p:nvSpPr>
          <p:spPr>
            <a:xfrm flipH="false" flipV="false" rot="0">
              <a:off x="0" y="0"/>
              <a:ext cx="189189" cy="179922"/>
            </a:xfrm>
            <a:custGeom>
              <a:avLst/>
              <a:gdLst/>
              <a:ahLst/>
              <a:cxnLst/>
              <a:rect r="r" b="b" t="t" l="l"/>
              <a:pathLst>
                <a:path h="179922" w="189189">
                  <a:moveTo>
                    <a:pt x="0" y="0"/>
                  </a:moveTo>
                  <a:lnTo>
                    <a:pt x="189189" y="0"/>
                  </a:lnTo>
                  <a:lnTo>
                    <a:pt x="189189" y="179922"/>
                  </a:lnTo>
                  <a:lnTo>
                    <a:pt x="0" y="179922"/>
                  </a:lnTo>
                  <a:close/>
                </a:path>
              </a:pathLst>
            </a:custGeom>
            <a:solidFill>
              <a:srgbClr val="963CBD"/>
            </a:solidFill>
          </p:spPr>
        </p:sp>
        <p:sp>
          <p:nvSpPr>
            <p:cNvPr name="TextBox 41" id="41"/>
            <p:cNvSpPr txBox="true"/>
            <p:nvPr/>
          </p:nvSpPr>
          <p:spPr>
            <a:xfrm>
              <a:off x="0" y="-38100"/>
              <a:ext cx="189189" cy="218022"/>
            </a:xfrm>
            <a:prstGeom prst="rect">
              <a:avLst/>
            </a:prstGeom>
          </p:spPr>
          <p:txBody>
            <a:bodyPr anchor="ctr" rtlCol="false" tIns="50800" lIns="50800" bIns="50800" rIns="50800"/>
            <a:lstStyle/>
            <a:p>
              <a:pPr algn="ctr">
                <a:lnSpc>
                  <a:spcPts val="2520"/>
                </a:lnSpc>
              </a:pPr>
            </a:p>
          </p:txBody>
        </p:sp>
      </p:grpSp>
      <p:grpSp>
        <p:nvGrpSpPr>
          <p:cNvPr name="Group 42" id="42"/>
          <p:cNvGrpSpPr/>
          <p:nvPr/>
        </p:nvGrpSpPr>
        <p:grpSpPr>
          <a:xfrm rot="0">
            <a:off x="13161250" y="3111855"/>
            <a:ext cx="718328" cy="633398"/>
            <a:chOff x="0" y="0"/>
            <a:chExt cx="189189" cy="166821"/>
          </a:xfrm>
        </p:grpSpPr>
        <p:sp>
          <p:nvSpPr>
            <p:cNvPr name="Freeform 43" id="43"/>
            <p:cNvSpPr/>
            <p:nvPr/>
          </p:nvSpPr>
          <p:spPr>
            <a:xfrm flipH="false" flipV="false" rot="0">
              <a:off x="0" y="0"/>
              <a:ext cx="189189" cy="166821"/>
            </a:xfrm>
            <a:custGeom>
              <a:avLst/>
              <a:gdLst/>
              <a:ahLst/>
              <a:cxnLst/>
              <a:rect r="r" b="b" t="t" l="l"/>
              <a:pathLst>
                <a:path h="166821" w="189189">
                  <a:moveTo>
                    <a:pt x="0" y="0"/>
                  </a:moveTo>
                  <a:lnTo>
                    <a:pt x="189189" y="0"/>
                  </a:lnTo>
                  <a:lnTo>
                    <a:pt x="189189" y="166821"/>
                  </a:lnTo>
                  <a:lnTo>
                    <a:pt x="0" y="166821"/>
                  </a:lnTo>
                  <a:close/>
                </a:path>
              </a:pathLst>
            </a:custGeom>
            <a:solidFill>
              <a:srgbClr val="D60033"/>
            </a:solidFill>
          </p:spPr>
        </p:sp>
        <p:sp>
          <p:nvSpPr>
            <p:cNvPr name="TextBox 44" id="44"/>
            <p:cNvSpPr txBox="true"/>
            <p:nvPr/>
          </p:nvSpPr>
          <p:spPr>
            <a:xfrm>
              <a:off x="0" y="-38100"/>
              <a:ext cx="189189" cy="204921"/>
            </a:xfrm>
            <a:prstGeom prst="rect">
              <a:avLst/>
            </a:prstGeom>
          </p:spPr>
          <p:txBody>
            <a:bodyPr anchor="ctr" rtlCol="false" tIns="50800" lIns="50800" bIns="50800" rIns="50800"/>
            <a:lstStyle/>
            <a:p>
              <a:pPr algn="ctr">
                <a:lnSpc>
                  <a:spcPts val="2520"/>
                </a:lnSpc>
              </a:pPr>
            </a:p>
          </p:txBody>
        </p:sp>
      </p:grpSp>
      <p:sp>
        <p:nvSpPr>
          <p:cNvPr name="Freeform 45" id="45"/>
          <p:cNvSpPr/>
          <p:nvPr/>
        </p:nvSpPr>
        <p:spPr>
          <a:xfrm flipH="false" flipV="false" rot="0">
            <a:off x="4467670" y="7049390"/>
            <a:ext cx="1809155" cy="893270"/>
          </a:xfrm>
          <a:custGeom>
            <a:avLst/>
            <a:gdLst/>
            <a:ahLst/>
            <a:cxnLst/>
            <a:rect r="r" b="b" t="t" l="l"/>
            <a:pathLst>
              <a:path h="893270" w="1809155">
                <a:moveTo>
                  <a:pt x="0" y="0"/>
                </a:moveTo>
                <a:lnTo>
                  <a:pt x="1809156" y="0"/>
                </a:lnTo>
                <a:lnTo>
                  <a:pt x="1809156" y="893270"/>
                </a:lnTo>
                <a:lnTo>
                  <a:pt x="0" y="89327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46" id="46"/>
          <p:cNvSpPr/>
          <p:nvPr/>
        </p:nvSpPr>
        <p:spPr>
          <a:xfrm flipH="false" flipV="false" rot="0">
            <a:off x="10130954" y="6754475"/>
            <a:ext cx="1188185" cy="1188185"/>
          </a:xfrm>
          <a:custGeom>
            <a:avLst/>
            <a:gdLst/>
            <a:ahLst/>
            <a:cxnLst/>
            <a:rect r="r" b="b" t="t" l="l"/>
            <a:pathLst>
              <a:path h="1188185" w="1188185">
                <a:moveTo>
                  <a:pt x="0" y="0"/>
                </a:moveTo>
                <a:lnTo>
                  <a:pt x="1188185" y="0"/>
                </a:lnTo>
                <a:lnTo>
                  <a:pt x="1188185" y="1188185"/>
                </a:lnTo>
                <a:lnTo>
                  <a:pt x="0" y="1188185"/>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47" id="47"/>
          <p:cNvSpPr/>
          <p:nvPr/>
        </p:nvSpPr>
        <p:spPr>
          <a:xfrm flipH="false" flipV="false" rot="0">
            <a:off x="14522754" y="6536487"/>
            <a:ext cx="1389182" cy="1406174"/>
          </a:xfrm>
          <a:custGeom>
            <a:avLst/>
            <a:gdLst/>
            <a:ahLst/>
            <a:cxnLst/>
            <a:rect r="r" b="b" t="t" l="l"/>
            <a:pathLst>
              <a:path h="1406174" w="1389182">
                <a:moveTo>
                  <a:pt x="0" y="0"/>
                </a:moveTo>
                <a:lnTo>
                  <a:pt x="1389182" y="0"/>
                </a:lnTo>
                <a:lnTo>
                  <a:pt x="1389182" y="1406173"/>
                </a:lnTo>
                <a:lnTo>
                  <a:pt x="0" y="1406173"/>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48" id="48"/>
          <p:cNvSpPr txBox="true"/>
          <p:nvPr/>
        </p:nvSpPr>
        <p:spPr>
          <a:xfrm rot="0">
            <a:off x="3102561" y="4540902"/>
            <a:ext cx="3418972" cy="2417418"/>
          </a:xfrm>
          <a:prstGeom prst="rect">
            <a:avLst/>
          </a:prstGeom>
        </p:spPr>
        <p:txBody>
          <a:bodyPr anchor="t" rtlCol="false" tIns="0" lIns="0" bIns="0" rIns="0">
            <a:spAutoFit/>
          </a:bodyPr>
          <a:lstStyle/>
          <a:p>
            <a:pPr algn="l" marL="474978" indent="-237489" lvl="1">
              <a:lnSpc>
                <a:spcPts val="3431"/>
              </a:lnSpc>
              <a:buFont typeface="Arial"/>
              <a:buChar char="•"/>
            </a:pPr>
            <a:r>
              <a:rPr lang="en-US" b="true" sz="2199">
                <a:solidFill>
                  <a:srgbClr val="001A73"/>
                </a:solidFill>
                <a:latin typeface="Calibri (MS) Bold"/>
                <a:ea typeface="Calibri (MS) Bold"/>
                <a:cs typeface="Calibri (MS) Bold"/>
                <a:sym typeface="Calibri (MS) Bold"/>
              </a:rPr>
              <a:t>C</a:t>
            </a:r>
            <a:r>
              <a:rPr lang="en-US" b="true" sz="2199">
                <a:solidFill>
                  <a:srgbClr val="001A73"/>
                </a:solidFill>
                <a:latin typeface="Calibri (MS) Bold"/>
                <a:ea typeface="Calibri (MS) Bold"/>
                <a:cs typeface="Calibri (MS) Bold"/>
                <a:sym typeface="Calibri (MS) Bold"/>
              </a:rPr>
              <a:t>olloque Jeunes Aidants (nov. 2025)</a:t>
            </a:r>
          </a:p>
          <a:p>
            <a:pPr algn="r">
              <a:lnSpc>
                <a:spcPts val="2419"/>
              </a:lnSpc>
            </a:pPr>
            <a:r>
              <a:rPr lang="en-US" b="true" sz="2199">
                <a:solidFill>
                  <a:srgbClr val="001A73"/>
                </a:solidFill>
                <a:latin typeface="Calibri (MS) Bold"/>
                <a:ea typeface="Calibri (MS) Bold"/>
                <a:cs typeface="Calibri (MS) Bold"/>
                <a:sym typeface="Calibri (MS) Bold"/>
              </a:rPr>
              <a:t>Professionnels </a:t>
            </a:r>
          </a:p>
          <a:p>
            <a:pPr algn="r">
              <a:lnSpc>
                <a:spcPts val="3431"/>
              </a:lnSpc>
            </a:pPr>
            <a:r>
              <a:rPr lang="en-US" b="true" sz="2199">
                <a:solidFill>
                  <a:srgbClr val="001A73"/>
                </a:solidFill>
                <a:latin typeface="Calibri (MS) Bold"/>
                <a:ea typeface="Calibri (MS) Bold"/>
                <a:cs typeface="Calibri (MS) Bold"/>
                <a:sym typeface="Calibri (MS) Bold"/>
              </a:rPr>
              <a:t>&amp; partenaires réunis</a:t>
            </a:r>
          </a:p>
          <a:p>
            <a:pPr algn="r">
              <a:lnSpc>
                <a:spcPts val="3079"/>
              </a:lnSpc>
            </a:pPr>
            <a:r>
              <a:rPr lang="en-US" b="true" sz="2199">
                <a:solidFill>
                  <a:srgbClr val="001A73"/>
                </a:solidFill>
                <a:latin typeface="Calibri (MS) Bold"/>
                <a:ea typeface="Calibri (MS) Bold"/>
                <a:cs typeface="Calibri (MS) Bold"/>
                <a:sym typeface="Calibri (MS) Bold"/>
              </a:rPr>
              <a:t>Sensibilisation </a:t>
            </a:r>
          </a:p>
          <a:p>
            <a:pPr algn="r">
              <a:lnSpc>
                <a:spcPts val="3079"/>
              </a:lnSpc>
            </a:pPr>
            <a:r>
              <a:rPr lang="en-US" b="true" sz="2199">
                <a:solidFill>
                  <a:srgbClr val="001A73"/>
                </a:solidFill>
                <a:latin typeface="Calibri (MS) Bold"/>
                <a:ea typeface="Calibri (MS) Bold"/>
                <a:cs typeface="Calibri (MS) Bold"/>
                <a:sym typeface="Calibri (MS) Bold"/>
              </a:rPr>
              <a:t>&amp; repérage</a:t>
            </a:r>
          </a:p>
        </p:txBody>
      </p:sp>
      <p:sp>
        <p:nvSpPr>
          <p:cNvPr name="TextBox 49" id="49"/>
          <p:cNvSpPr txBox="true"/>
          <p:nvPr/>
        </p:nvSpPr>
        <p:spPr>
          <a:xfrm rot="0">
            <a:off x="8230270" y="4119704"/>
            <a:ext cx="3088869" cy="2541276"/>
          </a:xfrm>
          <a:prstGeom prst="rect">
            <a:avLst/>
          </a:prstGeom>
        </p:spPr>
        <p:txBody>
          <a:bodyPr anchor="t" rtlCol="false" tIns="0" lIns="0" bIns="0" rIns="0">
            <a:spAutoFit/>
          </a:bodyPr>
          <a:lstStyle/>
          <a:p>
            <a:pPr algn="l" marL="474978" indent="-237489" lvl="1">
              <a:lnSpc>
                <a:spcPts val="3431"/>
              </a:lnSpc>
              <a:buFont typeface="Arial"/>
              <a:buChar char="•"/>
            </a:pPr>
            <a:r>
              <a:rPr lang="en-US" b="true" sz="2199">
                <a:solidFill>
                  <a:srgbClr val="001A73"/>
                </a:solidFill>
                <a:latin typeface="Calibri (MS) Bold"/>
                <a:ea typeface="Calibri (MS) Bold"/>
                <a:cs typeface="Calibri (MS) Bold"/>
                <a:sym typeface="Calibri (MS) Bold"/>
              </a:rPr>
              <a:t>Créati</a:t>
            </a:r>
            <a:r>
              <a:rPr lang="en-US" b="true" sz="2199">
                <a:solidFill>
                  <a:srgbClr val="001A73"/>
                </a:solidFill>
                <a:latin typeface="Calibri (MS) Bold"/>
                <a:ea typeface="Calibri (MS) Bold"/>
                <a:cs typeface="Calibri (MS) Bold"/>
                <a:sym typeface="Calibri (MS) Bold"/>
              </a:rPr>
              <a:t>on d’outils</a:t>
            </a:r>
          </a:p>
          <a:p>
            <a:pPr algn="l">
              <a:lnSpc>
                <a:spcPts val="3431"/>
              </a:lnSpc>
            </a:pPr>
          </a:p>
          <a:p>
            <a:pPr algn="l" marL="474978" indent="-237489" lvl="1">
              <a:lnSpc>
                <a:spcPts val="3431"/>
              </a:lnSpc>
              <a:buFont typeface="Arial"/>
              <a:buChar char="•"/>
            </a:pPr>
            <a:r>
              <a:rPr lang="en-US" b="true" sz="2199">
                <a:solidFill>
                  <a:srgbClr val="001A73"/>
                </a:solidFill>
                <a:latin typeface="Calibri (MS) Bold"/>
                <a:ea typeface="Calibri (MS) Bold"/>
                <a:cs typeface="Calibri (MS) Bold"/>
                <a:sym typeface="Calibri (MS) Bold"/>
              </a:rPr>
              <a:t>Sit</a:t>
            </a:r>
            <a:r>
              <a:rPr lang="en-US" b="true" sz="2199">
                <a:solidFill>
                  <a:srgbClr val="001A73"/>
                </a:solidFill>
                <a:latin typeface="Calibri (MS) Bold"/>
                <a:ea typeface="Calibri (MS) Bold"/>
                <a:cs typeface="Calibri (MS) Bold"/>
                <a:sym typeface="Calibri (MS) Bold"/>
              </a:rPr>
              <a:t>e internet dédié</a:t>
            </a:r>
          </a:p>
          <a:p>
            <a:pPr algn="l">
              <a:lnSpc>
                <a:spcPts val="3431"/>
              </a:lnSpc>
            </a:pPr>
          </a:p>
          <a:p>
            <a:pPr algn="l" marL="474978" indent="-237489" lvl="1">
              <a:lnSpc>
                <a:spcPts val="3079"/>
              </a:lnSpc>
              <a:buFont typeface="Arial"/>
              <a:buChar char="•"/>
            </a:pPr>
            <a:r>
              <a:rPr lang="en-US" b="true" sz="2199">
                <a:solidFill>
                  <a:srgbClr val="001A73"/>
                </a:solidFill>
                <a:latin typeface="Calibri (MS) Bold"/>
                <a:ea typeface="Calibri (MS) Bold"/>
                <a:cs typeface="Calibri (MS) Bold"/>
                <a:sym typeface="Calibri (MS) Bold"/>
              </a:rPr>
              <a:t>Supports de communication</a:t>
            </a:r>
          </a:p>
        </p:txBody>
      </p:sp>
      <p:sp>
        <p:nvSpPr>
          <p:cNvPr name="TextBox 50" id="50"/>
          <p:cNvSpPr txBox="true"/>
          <p:nvPr/>
        </p:nvSpPr>
        <p:spPr>
          <a:xfrm rot="0">
            <a:off x="2254089" y="500889"/>
            <a:ext cx="5180973" cy="673100"/>
          </a:xfrm>
          <a:prstGeom prst="rect">
            <a:avLst/>
          </a:prstGeom>
        </p:spPr>
        <p:txBody>
          <a:bodyPr anchor="t" rtlCol="false" tIns="0" lIns="0" bIns="0" rIns="0">
            <a:spAutoFit/>
          </a:bodyPr>
          <a:lstStyle/>
          <a:p>
            <a:pPr algn="l">
              <a:lnSpc>
                <a:spcPts val="4900"/>
              </a:lnSpc>
              <a:spcBef>
                <a:spcPct val="0"/>
              </a:spcBef>
            </a:pPr>
            <a:r>
              <a:rPr lang="en-US" b="true" sz="3500">
                <a:solidFill>
                  <a:srgbClr val="001A73"/>
                </a:solidFill>
                <a:latin typeface="Calibri (MS) Bold"/>
                <a:ea typeface="Calibri (MS) Bold"/>
                <a:cs typeface="Calibri (MS) Bold"/>
                <a:sym typeface="Calibri (MS) Bold"/>
              </a:rPr>
              <a:t>Service Jeunes Aidants</a:t>
            </a:r>
          </a:p>
        </p:txBody>
      </p:sp>
      <p:sp>
        <p:nvSpPr>
          <p:cNvPr name="TextBox 51" id="51"/>
          <p:cNvSpPr txBox="true"/>
          <p:nvPr/>
        </p:nvSpPr>
        <p:spPr>
          <a:xfrm rot="0">
            <a:off x="17145000" y="419100"/>
            <a:ext cx="190500" cy="276714"/>
          </a:xfrm>
          <a:prstGeom prst="rect">
            <a:avLst/>
          </a:prstGeom>
        </p:spPr>
        <p:txBody>
          <a:bodyPr anchor="t" rtlCol="false" tIns="0" lIns="0" bIns="0" rIns="0" wrap="none">
            <a:spAutoFit/>
          </a:bodyPr>
          <a:lstStyle/>
          <a:p>
            <a:pPr algn="ctr">
              <a:lnSpc>
                <a:spcPts val="2071"/>
              </a:lnSpc>
              <a:spcBef>
                <a:spcPct val="0"/>
              </a:spcBef>
            </a:pPr>
            <a:r>
              <a:rPr lang="en-US" sz="1479">
                <a:solidFill>
                  <a:srgbClr val="001A73"/>
                </a:solidFill>
                <a:latin typeface="Calibri (MS)"/>
                <a:ea typeface="Calibri (MS)"/>
                <a:cs typeface="Calibri (MS)"/>
                <a:sym typeface="Calibri (MS)"/>
              </a:rPr>
              <a:t>32</a:t>
            </a:r>
          </a:p>
        </p:txBody>
      </p:sp>
      <p:sp>
        <p:nvSpPr>
          <p:cNvPr name="TextBox 52" id="52"/>
          <p:cNvSpPr txBox="true"/>
          <p:nvPr/>
        </p:nvSpPr>
        <p:spPr>
          <a:xfrm rot="0">
            <a:off x="12970513" y="4334016"/>
            <a:ext cx="2561828" cy="2112651"/>
          </a:xfrm>
          <a:prstGeom prst="rect">
            <a:avLst/>
          </a:prstGeom>
        </p:spPr>
        <p:txBody>
          <a:bodyPr anchor="t" rtlCol="false" tIns="0" lIns="0" bIns="0" rIns="0">
            <a:spAutoFit/>
          </a:bodyPr>
          <a:lstStyle/>
          <a:p>
            <a:pPr algn="l" marL="474978" indent="-237489" lvl="1">
              <a:lnSpc>
                <a:spcPts val="3431"/>
              </a:lnSpc>
              <a:buFont typeface="Arial"/>
              <a:buChar char="•"/>
            </a:pPr>
            <a:r>
              <a:rPr lang="en-US" b="true" sz="2199">
                <a:solidFill>
                  <a:srgbClr val="001A73"/>
                </a:solidFill>
                <a:latin typeface="Calibri (MS) Bold"/>
                <a:ea typeface="Calibri (MS) Bold"/>
                <a:cs typeface="Calibri (MS) Bold"/>
                <a:sym typeface="Calibri (MS) Bold"/>
              </a:rPr>
              <a:t>Déb</a:t>
            </a:r>
            <a:r>
              <a:rPr lang="en-US" b="true" sz="2199">
                <a:solidFill>
                  <a:srgbClr val="001A73"/>
                </a:solidFill>
                <a:latin typeface="Calibri (MS) Bold"/>
                <a:ea typeface="Calibri (MS) Bold"/>
                <a:cs typeface="Calibri (MS) Bold"/>
                <a:sym typeface="Calibri (MS) Bold"/>
              </a:rPr>
              <a:t>ut mallette pédagogique</a:t>
            </a:r>
          </a:p>
          <a:p>
            <a:pPr algn="l">
              <a:lnSpc>
                <a:spcPts val="3431"/>
              </a:lnSpc>
            </a:pPr>
          </a:p>
          <a:p>
            <a:pPr algn="l" marL="474978" indent="-237489" lvl="1">
              <a:lnSpc>
                <a:spcPts val="3079"/>
              </a:lnSpc>
              <a:buFont typeface="Arial"/>
              <a:buChar char="•"/>
            </a:pPr>
            <a:r>
              <a:rPr lang="en-US" b="true" sz="2199">
                <a:solidFill>
                  <a:srgbClr val="001A73"/>
                </a:solidFill>
                <a:latin typeface="Calibri (MS) Bold"/>
                <a:ea typeface="Calibri (MS) Bold"/>
                <a:cs typeface="Calibri (MS) Bold"/>
                <a:sym typeface="Calibri (MS) Bold"/>
              </a:rPr>
              <a:t>Prévention &amp; information</a:t>
            </a:r>
          </a:p>
        </p:txBody>
      </p:sp>
      <p:sp>
        <p:nvSpPr>
          <p:cNvPr name="TextBox 53" id="53"/>
          <p:cNvSpPr txBox="true"/>
          <p:nvPr/>
        </p:nvSpPr>
        <p:spPr>
          <a:xfrm rot="0">
            <a:off x="3203266" y="2992776"/>
            <a:ext cx="1389182" cy="752477"/>
          </a:xfrm>
          <a:prstGeom prst="rect">
            <a:avLst/>
          </a:prstGeom>
        </p:spPr>
        <p:txBody>
          <a:bodyPr anchor="t" rtlCol="false" tIns="0" lIns="0" bIns="0" rIns="0">
            <a:spAutoFit/>
          </a:bodyPr>
          <a:lstStyle/>
          <a:p>
            <a:pPr algn="ctr">
              <a:lnSpc>
                <a:spcPts val="6299"/>
              </a:lnSpc>
              <a:spcBef>
                <a:spcPct val="0"/>
              </a:spcBef>
            </a:pPr>
            <a:r>
              <a:rPr lang="en-US" b="true" sz="4499">
                <a:solidFill>
                  <a:srgbClr val="FFFFFF"/>
                </a:solidFill>
                <a:latin typeface="Garet Bold"/>
                <a:ea typeface="Garet Bold"/>
                <a:cs typeface="Garet Bold"/>
                <a:sym typeface="Garet Bold"/>
              </a:rPr>
              <a:t>1</a:t>
            </a:r>
          </a:p>
        </p:txBody>
      </p:sp>
      <p:sp>
        <p:nvSpPr>
          <p:cNvPr name="TextBox 54" id="54"/>
          <p:cNvSpPr txBox="true"/>
          <p:nvPr/>
        </p:nvSpPr>
        <p:spPr>
          <a:xfrm rot="0">
            <a:off x="8174589" y="3035655"/>
            <a:ext cx="1389182" cy="752477"/>
          </a:xfrm>
          <a:prstGeom prst="rect">
            <a:avLst/>
          </a:prstGeom>
        </p:spPr>
        <p:txBody>
          <a:bodyPr anchor="t" rtlCol="false" tIns="0" lIns="0" bIns="0" rIns="0">
            <a:spAutoFit/>
          </a:bodyPr>
          <a:lstStyle/>
          <a:p>
            <a:pPr algn="ctr">
              <a:lnSpc>
                <a:spcPts val="6299"/>
              </a:lnSpc>
              <a:spcBef>
                <a:spcPct val="0"/>
              </a:spcBef>
            </a:pPr>
            <a:r>
              <a:rPr lang="en-US" b="true" sz="4499">
                <a:solidFill>
                  <a:srgbClr val="FFFFFF"/>
                </a:solidFill>
                <a:latin typeface="Garet Bold"/>
                <a:ea typeface="Garet Bold"/>
                <a:cs typeface="Garet Bold"/>
                <a:sym typeface="Garet Bold"/>
              </a:rPr>
              <a:t>2</a:t>
            </a:r>
          </a:p>
        </p:txBody>
      </p:sp>
      <p:sp>
        <p:nvSpPr>
          <p:cNvPr name="TextBox 55" id="55"/>
          <p:cNvSpPr txBox="true"/>
          <p:nvPr/>
        </p:nvSpPr>
        <p:spPr>
          <a:xfrm rot="0">
            <a:off x="12825823" y="2992776"/>
            <a:ext cx="1389182" cy="752477"/>
          </a:xfrm>
          <a:prstGeom prst="rect">
            <a:avLst/>
          </a:prstGeom>
        </p:spPr>
        <p:txBody>
          <a:bodyPr anchor="t" rtlCol="false" tIns="0" lIns="0" bIns="0" rIns="0">
            <a:spAutoFit/>
          </a:bodyPr>
          <a:lstStyle/>
          <a:p>
            <a:pPr algn="ctr">
              <a:lnSpc>
                <a:spcPts val="6299"/>
              </a:lnSpc>
              <a:spcBef>
                <a:spcPct val="0"/>
              </a:spcBef>
            </a:pPr>
            <a:r>
              <a:rPr lang="en-US" b="true" sz="4499">
                <a:solidFill>
                  <a:srgbClr val="FFFFFF"/>
                </a:solidFill>
                <a:latin typeface="Garet Bold"/>
                <a:ea typeface="Garet Bold"/>
                <a:cs typeface="Garet Bold"/>
                <a:sym typeface="Garet Bold"/>
              </a:rPr>
              <a:t>3</a:t>
            </a:r>
          </a:p>
        </p:txBody>
      </p:sp>
      <p:sp>
        <p:nvSpPr>
          <p:cNvPr name="Freeform 56" id="56"/>
          <p:cNvSpPr/>
          <p:nvPr/>
        </p:nvSpPr>
        <p:spPr>
          <a:xfrm flipH="false" flipV="true" rot="0">
            <a:off x="3157485" y="5295452"/>
            <a:ext cx="1480744" cy="551577"/>
          </a:xfrm>
          <a:custGeom>
            <a:avLst/>
            <a:gdLst/>
            <a:ahLst/>
            <a:cxnLst/>
            <a:rect r="r" b="b" t="t" l="l"/>
            <a:pathLst>
              <a:path h="551577" w="1480744">
                <a:moveTo>
                  <a:pt x="0" y="551577"/>
                </a:moveTo>
                <a:lnTo>
                  <a:pt x="1480744" y="551577"/>
                </a:lnTo>
                <a:lnTo>
                  <a:pt x="1480744" y="0"/>
                </a:lnTo>
                <a:lnTo>
                  <a:pt x="0" y="0"/>
                </a:lnTo>
                <a:lnTo>
                  <a:pt x="0" y="551577"/>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57" id="57"/>
          <p:cNvSpPr/>
          <p:nvPr/>
        </p:nvSpPr>
        <p:spPr>
          <a:xfrm flipH="false" flipV="true" rot="0">
            <a:off x="3203266" y="6170879"/>
            <a:ext cx="1480744" cy="551577"/>
          </a:xfrm>
          <a:custGeom>
            <a:avLst/>
            <a:gdLst/>
            <a:ahLst/>
            <a:cxnLst/>
            <a:rect r="r" b="b" t="t" l="l"/>
            <a:pathLst>
              <a:path h="551577" w="1480744">
                <a:moveTo>
                  <a:pt x="0" y="551577"/>
                </a:moveTo>
                <a:lnTo>
                  <a:pt x="1480743" y="551577"/>
                </a:lnTo>
                <a:lnTo>
                  <a:pt x="1480743" y="0"/>
                </a:lnTo>
                <a:lnTo>
                  <a:pt x="0" y="0"/>
                </a:lnTo>
                <a:lnTo>
                  <a:pt x="0" y="551577"/>
                </a:lnTo>
                <a:close/>
              </a:path>
            </a:pathLst>
          </a:custGeom>
          <a:blipFill>
            <a:blip r:embed="rId13">
              <a:extLst>
                <a:ext uri="{96DAC541-7B7A-43D3-8B79-37D633B846F1}">
                  <asvg:svgBlip xmlns:asvg="http://schemas.microsoft.com/office/drawing/2016/SVG/main" r:embed="rId14"/>
                </a:ext>
              </a:extLst>
            </a:blip>
            <a:stretch>
              <a:fillRect l="0" t="0" r="0" b="0"/>
            </a:stretch>
          </a:blipFill>
        </p:spPr>
      </p:sp>
    </p:spTree>
  </p:cSld>
  <p:clrMapOvr>
    <a:masterClrMapping/>
  </p:clrMapOvr>
</p:sld>
</file>

<file path=ppt/slides/slide3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382500" y="-2381250"/>
            <a:ext cx="8572500" cy="8780028"/>
          </a:xfrm>
          <a:custGeom>
            <a:avLst/>
            <a:gdLst/>
            <a:ahLst/>
            <a:cxnLst/>
            <a:rect r="r" b="b" t="t" l="l"/>
            <a:pathLst>
              <a:path h="8780028" w="8572500">
                <a:moveTo>
                  <a:pt x="0" y="0"/>
                </a:moveTo>
                <a:lnTo>
                  <a:pt x="8572500" y="0"/>
                </a:lnTo>
                <a:lnTo>
                  <a:pt x="8572500" y="8780028"/>
                </a:lnTo>
                <a:lnTo>
                  <a:pt x="0" y="8780028"/>
                </a:lnTo>
                <a:lnTo>
                  <a:pt x="0" y="0"/>
                </a:lnTo>
                <a:close/>
              </a:path>
            </a:pathLst>
          </a:custGeom>
          <a:blipFill>
            <a:blip r:embed="rId2">
              <a:alphaModFix amt="30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6231227" y="8536063"/>
            <a:ext cx="1905000" cy="1520536"/>
          </a:xfrm>
          <a:custGeom>
            <a:avLst/>
            <a:gdLst/>
            <a:ahLst/>
            <a:cxnLst/>
            <a:rect r="r" b="b" t="t" l="l"/>
            <a:pathLst>
              <a:path h="1520536" w="1905000">
                <a:moveTo>
                  <a:pt x="0" y="0"/>
                </a:moveTo>
                <a:lnTo>
                  <a:pt x="1905000" y="0"/>
                </a:lnTo>
                <a:lnTo>
                  <a:pt x="1905000" y="1520537"/>
                </a:lnTo>
                <a:lnTo>
                  <a:pt x="0" y="152053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5400000">
            <a:off x="-8603822" y="290955"/>
            <a:ext cx="12798869" cy="9970990"/>
            <a:chOff x="0" y="0"/>
            <a:chExt cx="660400" cy="514486"/>
          </a:xfrm>
        </p:grpSpPr>
        <p:sp>
          <p:nvSpPr>
            <p:cNvPr name="Freeform 5" id="5"/>
            <p:cNvSpPr/>
            <p:nvPr/>
          </p:nvSpPr>
          <p:spPr>
            <a:xfrm flipH="false" flipV="false" rot="0">
              <a:off x="0" y="0"/>
              <a:ext cx="660400" cy="514486"/>
            </a:xfrm>
            <a:custGeom>
              <a:avLst/>
              <a:gdLst/>
              <a:ahLst/>
              <a:cxnLst/>
              <a:rect r="r" b="b" t="t" l="l"/>
              <a:pathLst>
                <a:path h="514486"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1876"/>
                  </a:cubicBezTo>
                  <a:lnTo>
                    <a:pt x="660400" y="514486"/>
                  </a:lnTo>
                  <a:lnTo>
                    <a:pt x="0" y="514486"/>
                  </a:lnTo>
                  <a:lnTo>
                    <a:pt x="0" y="322019"/>
                  </a:lnTo>
                  <a:cubicBezTo>
                    <a:pt x="1782" y="185660"/>
                    <a:pt x="93019" y="64045"/>
                    <a:pt x="220252" y="19070"/>
                  </a:cubicBezTo>
                  <a:close/>
                </a:path>
              </a:pathLst>
            </a:custGeom>
            <a:ln w="66675" cap="sq">
              <a:solidFill>
                <a:srgbClr val="3B57E5"/>
              </a:solidFill>
              <a:prstDash val="solid"/>
              <a:miter/>
            </a:ln>
          </p:spPr>
        </p:sp>
        <p:sp>
          <p:nvSpPr>
            <p:cNvPr name="TextBox 6" id="6"/>
            <p:cNvSpPr txBox="true"/>
            <p:nvPr/>
          </p:nvSpPr>
          <p:spPr>
            <a:xfrm>
              <a:off x="0" y="88900"/>
              <a:ext cx="660400" cy="425586"/>
            </a:xfrm>
            <a:prstGeom prst="rect">
              <a:avLst/>
            </a:prstGeom>
          </p:spPr>
          <p:txBody>
            <a:bodyPr anchor="ctr" rtlCol="false" tIns="50800" lIns="50800" bIns="50800" rIns="50800"/>
            <a:lstStyle/>
            <a:p>
              <a:pPr algn="ctr">
                <a:lnSpc>
                  <a:spcPts val="2940"/>
                </a:lnSpc>
              </a:pPr>
            </a:p>
          </p:txBody>
        </p:sp>
      </p:grpSp>
      <p:grpSp>
        <p:nvGrpSpPr>
          <p:cNvPr name="Group 7" id="7"/>
          <p:cNvGrpSpPr/>
          <p:nvPr/>
        </p:nvGrpSpPr>
        <p:grpSpPr>
          <a:xfrm rot="0">
            <a:off x="0" y="0"/>
            <a:ext cx="1536197" cy="1536197"/>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6"/>
              <a:stretch>
                <a:fillRect l="-26814" t="-13003" r="-30766" b="-11485"/>
              </a:stretch>
            </a:blipFill>
            <a:ln w="38100" cap="sq">
              <a:solidFill>
                <a:srgbClr val="D60033"/>
              </a:solidFill>
              <a:prstDash val="solid"/>
              <a:miter/>
            </a:ln>
          </p:spPr>
        </p:sp>
      </p:grpSp>
      <p:sp>
        <p:nvSpPr>
          <p:cNvPr name="Freeform 9" id="9"/>
          <p:cNvSpPr/>
          <p:nvPr/>
        </p:nvSpPr>
        <p:spPr>
          <a:xfrm flipH="true" flipV="false" rot="-10800000">
            <a:off x="2969050" y="1719978"/>
            <a:ext cx="3996962" cy="6847044"/>
          </a:xfrm>
          <a:custGeom>
            <a:avLst/>
            <a:gdLst/>
            <a:ahLst/>
            <a:cxnLst/>
            <a:rect r="r" b="b" t="t" l="l"/>
            <a:pathLst>
              <a:path h="6847044" w="3996962">
                <a:moveTo>
                  <a:pt x="3996961" y="0"/>
                </a:moveTo>
                <a:lnTo>
                  <a:pt x="0" y="0"/>
                </a:lnTo>
                <a:lnTo>
                  <a:pt x="0" y="6847044"/>
                </a:lnTo>
                <a:lnTo>
                  <a:pt x="3996961" y="6847044"/>
                </a:lnTo>
                <a:lnTo>
                  <a:pt x="3996961"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0" id="10"/>
          <p:cNvSpPr/>
          <p:nvPr/>
        </p:nvSpPr>
        <p:spPr>
          <a:xfrm flipH="false" flipV="false" rot="-10800000">
            <a:off x="7256511" y="1719978"/>
            <a:ext cx="3996962" cy="6847044"/>
          </a:xfrm>
          <a:custGeom>
            <a:avLst/>
            <a:gdLst/>
            <a:ahLst/>
            <a:cxnLst/>
            <a:rect r="r" b="b" t="t" l="l"/>
            <a:pathLst>
              <a:path h="6847044" w="3996962">
                <a:moveTo>
                  <a:pt x="0" y="0"/>
                </a:moveTo>
                <a:lnTo>
                  <a:pt x="3996962" y="0"/>
                </a:lnTo>
                <a:lnTo>
                  <a:pt x="3996962" y="6847044"/>
                </a:lnTo>
                <a:lnTo>
                  <a:pt x="0" y="6847044"/>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1" id="11"/>
          <p:cNvSpPr/>
          <p:nvPr/>
        </p:nvSpPr>
        <p:spPr>
          <a:xfrm flipH="false" flipV="false" rot="0">
            <a:off x="5279699" y="2570777"/>
            <a:ext cx="4131341" cy="4131341"/>
          </a:xfrm>
          <a:custGeom>
            <a:avLst/>
            <a:gdLst/>
            <a:ahLst/>
            <a:cxnLst/>
            <a:rect r="r" b="b" t="t" l="l"/>
            <a:pathLst>
              <a:path h="4131341" w="4131341">
                <a:moveTo>
                  <a:pt x="0" y="0"/>
                </a:moveTo>
                <a:lnTo>
                  <a:pt x="4131341" y="0"/>
                </a:lnTo>
                <a:lnTo>
                  <a:pt x="4131341" y="4131341"/>
                </a:lnTo>
                <a:lnTo>
                  <a:pt x="0" y="4131341"/>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a:ln cap="sq">
            <a:noFill/>
            <a:prstDash val="solid"/>
            <a:miter/>
          </a:ln>
        </p:spPr>
      </p:sp>
      <p:sp>
        <p:nvSpPr>
          <p:cNvPr name="Freeform 12" id="12"/>
          <p:cNvSpPr/>
          <p:nvPr/>
        </p:nvSpPr>
        <p:spPr>
          <a:xfrm flipH="false" flipV="false" rot="0">
            <a:off x="6063891" y="3301787"/>
            <a:ext cx="2182242" cy="2183558"/>
          </a:xfrm>
          <a:custGeom>
            <a:avLst/>
            <a:gdLst/>
            <a:ahLst/>
            <a:cxnLst/>
            <a:rect r="r" b="b" t="t" l="l"/>
            <a:pathLst>
              <a:path h="2183558" w="2182242">
                <a:moveTo>
                  <a:pt x="0" y="0"/>
                </a:moveTo>
                <a:lnTo>
                  <a:pt x="2182242" y="0"/>
                </a:lnTo>
                <a:lnTo>
                  <a:pt x="2182242" y="2183558"/>
                </a:lnTo>
                <a:lnTo>
                  <a:pt x="0" y="2183558"/>
                </a:lnTo>
                <a:lnTo>
                  <a:pt x="0" y="0"/>
                </a:lnTo>
                <a:close/>
              </a:path>
            </a:pathLst>
          </a:custGeom>
          <a:blipFill>
            <a:blip r:embed="rId13"/>
            <a:stretch>
              <a:fillRect l="0" t="0" r="0" b="0"/>
            </a:stretch>
          </a:blipFill>
        </p:spPr>
      </p:sp>
      <p:grpSp>
        <p:nvGrpSpPr>
          <p:cNvPr name="Group 13" id="13"/>
          <p:cNvGrpSpPr/>
          <p:nvPr/>
        </p:nvGrpSpPr>
        <p:grpSpPr>
          <a:xfrm rot="0">
            <a:off x="12068163" y="2692248"/>
            <a:ext cx="3683715" cy="3111789"/>
            <a:chOff x="0" y="0"/>
            <a:chExt cx="812800" cy="686606"/>
          </a:xfrm>
        </p:grpSpPr>
        <p:sp>
          <p:nvSpPr>
            <p:cNvPr name="Freeform 14" id="14"/>
            <p:cNvSpPr/>
            <p:nvPr/>
          </p:nvSpPr>
          <p:spPr>
            <a:xfrm flipH="false" flipV="false" rot="0">
              <a:off x="0" y="0"/>
              <a:ext cx="812800" cy="686606"/>
            </a:xfrm>
            <a:custGeom>
              <a:avLst/>
              <a:gdLst/>
              <a:ahLst/>
              <a:cxnLst/>
              <a:rect r="r" b="b" t="t" l="l"/>
              <a:pathLst>
                <a:path h="686606" w="812800">
                  <a:moveTo>
                    <a:pt x="107185" y="0"/>
                  </a:moveTo>
                  <a:lnTo>
                    <a:pt x="705615" y="0"/>
                  </a:lnTo>
                  <a:cubicBezTo>
                    <a:pt x="734042" y="0"/>
                    <a:pt x="761305" y="11293"/>
                    <a:pt x="781406" y="31394"/>
                  </a:cubicBezTo>
                  <a:cubicBezTo>
                    <a:pt x="801507" y="51495"/>
                    <a:pt x="812800" y="78758"/>
                    <a:pt x="812800" y="107185"/>
                  </a:cubicBezTo>
                  <a:lnTo>
                    <a:pt x="812800" y="579422"/>
                  </a:lnTo>
                  <a:cubicBezTo>
                    <a:pt x="812800" y="607849"/>
                    <a:pt x="801507" y="635112"/>
                    <a:pt x="781406" y="655213"/>
                  </a:cubicBezTo>
                  <a:cubicBezTo>
                    <a:pt x="761305" y="675314"/>
                    <a:pt x="734042" y="686606"/>
                    <a:pt x="705615" y="686606"/>
                  </a:cubicBezTo>
                  <a:lnTo>
                    <a:pt x="107185" y="686606"/>
                  </a:lnTo>
                  <a:cubicBezTo>
                    <a:pt x="78758" y="686606"/>
                    <a:pt x="51495" y="675314"/>
                    <a:pt x="31394" y="655213"/>
                  </a:cubicBezTo>
                  <a:cubicBezTo>
                    <a:pt x="11293" y="635112"/>
                    <a:pt x="0" y="607849"/>
                    <a:pt x="0" y="579422"/>
                  </a:cubicBezTo>
                  <a:lnTo>
                    <a:pt x="0" y="107185"/>
                  </a:lnTo>
                  <a:cubicBezTo>
                    <a:pt x="0" y="78758"/>
                    <a:pt x="11293" y="51495"/>
                    <a:pt x="31394" y="31394"/>
                  </a:cubicBezTo>
                  <a:cubicBezTo>
                    <a:pt x="51495" y="11293"/>
                    <a:pt x="78758" y="0"/>
                    <a:pt x="107185" y="0"/>
                  </a:cubicBezTo>
                  <a:close/>
                </a:path>
              </a:pathLst>
            </a:custGeom>
            <a:solidFill>
              <a:srgbClr val="FFC600"/>
            </a:solidFill>
          </p:spPr>
        </p:sp>
        <p:sp>
          <p:nvSpPr>
            <p:cNvPr name="TextBox 15" id="15"/>
            <p:cNvSpPr txBox="true"/>
            <p:nvPr/>
          </p:nvSpPr>
          <p:spPr>
            <a:xfrm>
              <a:off x="0" y="-38100"/>
              <a:ext cx="812800" cy="724706"/>
            </a:xfrm>
            <a:prstGeom prst="rect">
              <a:avLst/>
            </a:prstGeom>
          </p:spPr>
          <p:txBody>
            <a:bodyPr anchor="ctr" rtlCol="false" tIns="50800" lIns="50800" bIns="50800" rIns="50800"/>
            <a:lstStyle/>
            <a:p>
              <a:pPr algn="ctr">
                <a:lnSpc>
                  <a:spcPts val="2940"/>
                </a:lnSpc>
              </a:pPr>
            </a:p>
          </p:txBody>
        </p:sp>
      </p:grpSp>
      <p:grpSp>
        <p:nvGrpSpPr>
          <p:cNvPr name="Group 16" id="16"/>
          <p:cNvGrpSpPr/>
          <p:nvPr/>
        </p:nvGrpSpPr>
        <p:grpSpPr>
          <a:xfrm rot="0">
            <a:off x="12068163" y="3535935"/>
            <a:ext cx="3683715" cy="2240234"/>
            <a:chOff x="0" y="0"/>
            <a:chExt cx="812800" cy="494301"/>
          </a:xfrm>
        </p:grpSpPr>
        <p:sp>
          <p:nvSpPr>
            <p:cNvPr name="Freeform 17" id="17"/>
            <p:cNvSpPr/>
            <p:nvPr/>
          </p:nvSpPr>
          <p:spPr>
            <a:xfrm flipH="false" flipV="false" rot="0">
              <a:off x="0" y="0"/>
              <a:ext cx="812800" cy="494301"/>
            </a:xfrm>
            <a:custGeom>
              <a:avLst/>
              <a:gdLst/>
              <a:ahLst/>
              <a:cxnLst/>
              <a:rect r="r" b="b" t="t" l="l"/>
              <a:pathLst>
                <a:path h="494301" w="812800">
                  <a:moveTo>
                    <a:pt x="107185" y="0"/>
                  </a:moveTo>
                  <a:lnTo>
                    <a:pt x="705615" y="0"/>
                  </a:lnTo>
                  <a:cubicBezTo>
                    <a:pt x="734042" y="0"/>
                    <a:pt x="761305" y="11293"/>
                    <a:pt x="781406" y="31394"/>
                  </a:cubicBezTo>
                  <a:cubicBezTo>
                    <a:pt x="801507" y="51495"/>
                    <a:pt x="812800" y="78758"/>
                    <a:pt x="812800" y="107185"/>
                  </a:cubicBezTo>
                  <a:lnTo>
                    <a:pt x="812800" y="387116"/>
                  </a:lnTo>
                  <a:cubicBezTo>
                    <a:pt x="812800" y="415543"/>
                    <a:pt x="801507" y="442806"/>
                    <a:pt x="781406" y="462907"/>
                  </a:cubicBezTo>
                  <a:cubicBezTo>
                    <a:pt x="761305" y="483008"/>
                    <a:pt x="734042" y="494301"/>
                    <a:pt x="705615" y="494301"/>
                  </a:cubicBezTo>
                  <a:lnTo>
                    <a:pt x="107185" y="494301"/>
                  </a:lnTo>
                  <a:cubicBezTo>
                    <a:pt x="78758" y="494301"/>
                    <a:pt x="51495" y="483008"/>
                    <a:pt x="31394" y="462907"/>
                  </a:cubicBezTo>
                  <a:cubicBezTo>
                    <a:pt x="11293" y="442806"/>
                    <a:pt x="0" y="415543"/>
                    <a:pt x="0" y="387116"/>
                  </a:cubicBezTo>
                  <a:lnTo>
                    <a:pt x="0" y="107185"/>
                  </a:lnTo>
                  <a:cubicBezTo>
                    <a:pt x="0" y="78758"/>
                    <a:pt x="11293" y="51495"/>
                    <a:pt x="31394" y="31394"/>
                  </a:cubicBezTo>
                  <a:cubicBezTo>
                    <a:pt x="51495" y="11293"/>
                    <a:pt x="78758" y="0"/>
                    <a:pt x="107185" y="0"/>
                  </a:cubicBezTo>
                  <a:close/>
                </a:path>
              </a:pathLst>
            </a:custGeom>
            <a:solidFill>
              <a:srgbClr val="FFFFFF"/>
            </a:solidFill>
            <a:ln w="38100" cap="rnd">
              <a:solidFill>
                <a:srgbClr val="FFC600"/>
              </a:solidFill>
              <a:prstDash val="solid"/>
              <a:round/>
            </a:ln>
          </p:spPr>
        </p:sp>
        <p:sp>
          <p:nvSpPr>
            <p:cNvPr name="TextBox 18" id="18"/>
            <p:cNvSpPr txBox="true"/>
            <p:nvPr/>
          </p:nvSpPr>
          <p:spPr>
            <a:xfrm>
              <a:off x="0" y="-38100"/>
              <a:ext cx="812800" cy="532401"/>
            </a:xfrm>
            <a:prstGeom prst="rect">
              <a:avLst/>
            </a:prstGeom>
          </p:spPr>
          <p:txBody>
            <a:bodyPr anchor="ctr" rtlCol="false" tIns="50800" lIns="50800" bIns="50800" rIns="50800"/>
            <a:lstStyle/>
            <a:p>
              <a:pPr algn="ctr">
                <a:lnSpc>
                  <a:spcPts val="2940"/>
                </a:lnSpc>
              </a:pPr>
            </a:p>
          </p:txBody>
        </p:sp>
      </p:grpSp>
      <p:grpSp>
        <p:nvGrpSpPr>
          <p:cNvPr name="Group 19" id="19"/>
          <p:cNvGrpSpPr/>
          <p:nvPr/>
        </p:nvGrpSpPr>
        <p:grpSpPr>
          <a:xfrm rot="0">
            <a:off x="12055374" y="4937009"/>
            <a:ext cx="3683715" cy="2412439"/>
            <a:chOff x="0" y="0"/>
            <a:chExt cx="812800" cy="532297"/>
          </a:xfrm>
        </p:grpSpPr>
        <p:sp>
          <p:nvSpPr>
            <p:cNvPr name="Freeform 20" id="20"/>
            <p:cNvSpPr/>
            <p:nvPr/>
          </p:nvSpPr>
          <p:spPr>
            <a:xfrm flipH="false" flipV="false" rot="0">
              <a:off x="0" y="0"/>
              <a:ext cx="812800" cy="532297"/>
            </a:xfrm>
            <a:custGeom>
              <a:avLst/>
              <a:gdLst/>
              <a:ahLst/>
              <a:cxnLst/>
              <a:rect r="r" b="b" t="t" l="l"/>
              <a:pathLst>
                <a:path h="532297" w="812800">
                  <a:moveTo>
                    <a:pt x="107185" y="0"/>
                  </a:moveTo>
                  <a:lnTo>
                    <a:pt x="705615" y="0"/>
                  </a:lnTo>
                  <a:cubicBezTo>
                    <a:pt x="734042" y="0"/>
                    <a:pt x="761305" y="11293"/>
                    <a:pt x="781406" y="31394"/>
                  </a:cubicBezTo>
                  <a:cubicBezTo>
                    <a:pt x="801507" y="51495"/>
                    <a:pt x="812800" y="78758"/>
                    <a:pt x="812800" y="107185"/>
                  </a:cubicBezTo>
                  <a:lnTo>
                    <a:pt x="812800" y="425112"/>
                  </a:lnTo>
                  <a:cubicBezTo>
                    <a:pt x="812800" y="453540"/>
                    <a:pt x="801507" y="480802"/>
                    <a:pt x="781406" y="500903"/>
                  </a:cubicBezTo>
                  <a:cubicBezTo>
                    <a:pt x="761305" y="521004"/>
                    <a:pt x="734042" y="532297"/>
                    <a:pt x="705615" y="532297"/>
                  </a:cubicBezTo>
                  <a:lnTo>
                    <a:pt x="107185" y="532297"/>
                  </a:lnTo>
                  <a:cubicBezTo>
                    <a:pt x="47988" y="532297"/>
                    <a:pt x="0" y="484309"/>
                    <a:pt x="0" y="425112"/>
                  </a:cubicBezTo>
                  <a:lnTo>
                    <a:pt x="0" y="107185"/>
                  </a:lnTo>
                  <a:cubicBezTo>
                    <a:pt x="0" y="78758"/>
                    <a:pt x="11293" y="51495"/>
                    <a:pt x="31394" y="31394"/>
                  </a:cubicBezTo>
                  <a:cubicBezTo>
                    <a:pt x="51495" y="11293"/>
                    <a:pt x="78758" y="0"/>
                    <a:pt x="107185" y="0"/>
                  </a:cubicBezTo>
                  <a:close/>
                </a:path>
              </a:pathLst>
            </a:custGeom>
            <a:solidFill>
              <a:srgbClr val="00BF6F"/>
            </a:solidFill>
          </p:spPr>
        </p:sp>
        <p:sp>
          <p:nvSpPr>
            <p:cNvPr name="TextBox 21" id="21"/>
            <p:cNvSpPr txBox="true"/>
            <p:nvPr/>
          </p:nvSpPr>
          <p:spPr>
            <a:xfrm>
              <a:off x="0" y="-38100"/>
              <a:ext cx="812800" cy="570397"/>
            </a:xfrm>
            <a:prstGeom prst="rect">
              <a:avLst/>
            </a:prstGeom>
          </p:spPr>
          <p:txBody>
            <a:bodyPr anchor="ctr" rtlCol="false" tIns="50800" lIns="50800" bIns="50800" rIns="50800"/>
            <a:lstStyle/>
            <a:p>
              <a:pPr algn="ctr">
                <a:lnSpc>
                  <a:spcPts val="2940"/>
                </a:lnSpc>
              </a:pPr>
            </a:p>
          </p:txBody>
        </p:sp>
      </p:grpSp>
      <p:grpSp>
        <p:nvGrpSpPr>
          <p:cNvPr name="Group 22" id="22"/>
          <p:cNvGrpSpPr/>
          <p:nvPr/>
        </p:nvGrpSpPr>
        <p:grpSpPr>
          <a:xfrm rot="0">
            <a:off x="12055374" y="5777332"/>
            <a:ext cx="3683715" cy="1572117"/>
            <a:chOff x="0" y="0"/>
            <a:chExt cx="812800" cy="346883"/>
          </a:xfrm>
        </p:grpSpPr>
        <p:sp>
          <p:nvSpPr>
            <p:cNvPr name="Freeform 23" id="23"/>
            <p:cNvSpPr/>
            <p:nvPr/>
          </p:nvSpPr>
          <p:spPr>
            <a:xfrm flipH="false" flipV="false" rot="0">
              <a:off x="0" y="0"/>
              <a:ext cx="812800" cy="346883"/>
            </a:xfrm>
            <a:custGeom>
              <a:avLst/>
              <a:gdLst/>
              <a:ahLst/>
              <a:cxnLst/>
              <a:rect r="r" b="b" t="t" l="l"/>
              <a:pathLst>
                <a:path h="346883" w="812800">
                  <a:moveTo>
                    <a:pt x="107185" y="0"/>
                  </a:moveTo>
                  <a:lnTo>
                    <a:pt x="705615" y="0"/>
                  </a:lnTo>
                  <a:cubicBezTo>
                    <a:pt x="734042" y="0"/>
                    <a:pt x="761305" y="11293"/>
                    <a:pt x="781406" y="31394"/>
                  </a:cubicBezTo>
                  <a:cubicBezTo>
                    <a:pt x="801507" y="51495"/>
                    <a:pt x="812800" y="78758"/>
                    <a:pt x="812800" y="107185"/>
                  </a:cubicBezTo>
                  <a:lnTo>
                    <a:pt x="812800" y="239698"/>
                  </a:lnTo>
                  <a:cubicBezTo>
                    <a:pt x="812800" y="298894"/>
                    <a:pt x="764812" y="346883"/>
                    <a:pt x="705615" y="346883"/>
                  </a:cubicBezTo>
                  <a:lnTo>
                    <a:pt x="107185" y="346883"/>
                  </a:lnTo>
                  <a:cubicBezTo>
                    <a:pt x="78758" y="346883"/>
                    <a:pt x="51495" y="335590"/>
                    <a:pt x="31394" y="315489"/>
                  </a:cubicBezTo>
                  <a:cubicBezTo>
                    <a:pt x="11293" y="295388"/>
                    <a:pt x="0" y="268125"/>
                    <a:pt x="0" y="239698"/>
                  </a:cubicBezTo>
                  <a:lnTo>
                    <a:pt x="0" y="107185"/>
                  </a:lnTo>
                  <a:cubicBezTo>
                    <a:pt x="0" y="78758"/>
                    <a:pt x="11293" y="51495"/>
                    <a:pt x="31394" y="31394"/>
                  </a:cubicBezTo>
                  <a:cubicBezTo>
                    <a:pt x="51495" y="11293"/>
                    <a:pt x="78758" y="0"/>
                    <a:pt x="107185" y="0"/>
                  </a:cubicBezTo>
                  <a:close/>
                </a:path>
              </a:pathLst>
            </a:custGeom>
            <a:solidFill>
              <a:srgbClr val="FFFFFF"/>
            </a:solidFill>
            <a:ln w="38100" cap="rnd">
              <a:solidFill>
                <a:srgbClr val="00BF6F"/>
              </a:solidFill>
              <a:prstDash val="solid"/>
              <a:round/>
            </a:ln>
          </p:spPr>
        </p:sp>
        <p:sp>
          <p:nvSpPr>
            <p:cNvPr name="TextBox 24" id="24"/>
            <p:cNvSpPr txBox="true"/>
            <p:nvPr/>
          </p:nvSpPr>
          <p:spPr>
            <a:xfrm>
              <a:off x="0" y="-38100"/>
              <a:ext cx="812800" cy="384983"/>
            </a:xfrm>
            <a:prstGeom prst="rect">
              <a:avLst/>
            </a:prstGeom>
          </p:spPr>
          <p:txBody>
            <a:bodyPr anchor="ctr" rtlCol="false" tIns="50800" lIns="50800" bIns="50800" rIns="50800"/>
            <a:lstStyle/>
            <a:p>
              <a:pPr algn="ctr">
                <a:lnSpc>
                  <a:spcPts val="2940"/>
                </a:lnSpc>
              </a:pPr>
            </a:p>
          </p:txBody>
        </p:sp>
      </p:grpSp>
      <p:sp>
        <p:nvSpPr>
          <p:cNvPr name="TextBox 25" id="25"/>
          <p:cNvSpPr txBox="true"/>
          <p:nvPr/>
        </p:nvSpPr>
        <p:spPr>
          <a:xfrm rot="0">
            <a:off x="11925240" y="5145467"/>
            <a:ext cx="3425329" cy="463172"/>
          </a:xfrm>
          <a:prstGeom prst="rect">
            <a:avLst/>
          </a:prstGeom>
        </p:spPr>
        <p:txBody>
          <a:bodyPr anchor="t" rtlCol="false" tIns="0" lIns="0" bIns="0" rIns="0">
            <a:spAutoFit/>
          </a:bodyPr>
          <a:lstStyle/>
          <a:p>
            <a:pPr algn="ctr">
              <a:lnSpc>
                <a:spcPts val="3342"/>
              </a:lnSpc>
              <a:spcBef>
                <a:spcPct val="0"/>
              </a:spcBef>
            </a:pPr>
            <a:r>
              <a:rPr lang="en-US" b="true" sz="2387">
                <a:solidFill>
                  <a:srgbClr val="FFFFFF"/>
                </a:solidFill>
                <a:latin typeface="Calibri (MS) Bold"/>
                <a:ea typeface="Calibri (MS) Bold"/>
                <a:cs typeface="Calibri (MS) Bold"/>
                <a:sym typeface="Calibri (MS) Bold"/>
              </a:rPr>
              <a:t>Visites sites internet</a:t>
            </a:r>
          </a:p>
        </p:txBody>
      </p:sp>
      <p:grpSp>
        <p:nvGrpSpPr>
          <p:cNvPr name="Group 26" id="26"/>
          <p:cNvGrpSpPr/>
          <p:nvPr/>
        </p:nvGrpSpPr>
        <p:grpSpPr>
          <a:xfrm rot="0">
            <a:off x="12068163" y="5776169"/>
            <a:ext cx="3683715" cy="3141147"/>
            <a:chOff x="0" y="0"/>
            <a:chExt cx="812800" cy="693084"/>
          </a:xfrm>
        </p:grpSpPr>
        <p:sp>
          <p:nvSpPr>
            <p:cNvPr name="Freeform 27" id="27"/>
            <p:cNvSpPr/>
            <p:nvPr/>
          </p:nvSpPr>
          <p:spPr>
            <a:xfrm flipH="false" flipV="false" rot="0">
              <a:off x="0" y="0"/>
              <a:ext cx="812800" cy="693084"/>
            </a:xfrm>
            <a:custGeom>
              <a:avLst/>
              <a:gdLst/>
              <a:ahLst/>
              <a:cxnLst/>
              <a:rect r="r" b="b" t="t" l="l"/>
              <a:pathLst>
                <a:path h="693084" w="812800">
                  <a:moveTo>
                    <a:pt x="107185" y="0"/>
                  </a:moveTo>
                  <a:lnTo>
                    <a:pt x="705615" y="0"/>
                  </a:lnTo>
                  <a:cubicBezTo>
                    <a:pt x="734042" y="0"/>
                    <a:pt x="761305" y="11293"/>
                    <a:pt x="781406" y="31394"/>
                  </a:cubicBezTo>
                  <a:cubicBezTo>
                    <a:pt x="801507" y="51495"/>
                    <a:pt x="812800" y="78758"/>
                    <a:pt x="812800" y="107185"/>
                  </a:cubicBezTo>
                  <a:lnTo>
                    <a:pt x="812800" y="585899"/>
                  </a:lnTo>
                  <a:cubicBezTo>
                    <a:pt x="812800" y="645096"/>
                    <a:pt x="764812" y="693084"/>
                    <a:pt x="705615" y="693084"/>
                  </a:cubicBezTo>
                  <a:lnTo>
                    <a:pt x="107185" y="693084"/>
                  </a:lnTo>
                  <a:cubicBezTo>
                    <a:pt x="78758" y="693084"/>
                    <a:pt x="51495" y="681792"/>
                    <a:pt x="31394" y="661690"/>
                  </a:cubicBezTo>
                  <a:cubicBezTo>
                    <a:pt x="11293" y="641589"/>
                    <a:pt x="0" y="614327"/>
                    <a:pt x="0" y="585899"/>
                  </a:cubicBezTo>
                  <a:lnTo>
                    <a:pt x="0" y="107185"/>
                  </a:lnTo>
                  <a:cubicBezTo>
                    <a:pt x="0" y="78758"/>
                    <a:pt x="11293" y="51495"/>
                    <a:pt x="31394" y="31394"/>
                  </a:cubicBezTo>
                  <a:cubicBezTo>
                    <a:pt x="51495" y="11293"/>
                    <a:pt x="78758" y="0"/>
                    <a:pt x="107185" y="0"/>
                  </a:cubicBezTo>
                  <a:close/>
                </a:path>
              </a:pathLst>
            </a:custGeom>
            <a:solidFill>
              <a:srgbClr val="33D4FF"/>
            </a:solidFill>
          </p:spPr>
        </p:sp>
        <p:sp>
          <p:nvSpPr>
            <p:cNvPr name="TextBox 28" id="28"/>
            <p:cNvSpPr txBox="true"/>
            <p:nvPr/>
          </p:nvSpPr>
          <p:spPr>
            <a:xfrm>
              <a:off x="0" y="-38100"/>
              <a:ext cx="812800" cy="731184"/>
            </a:xfrm>
            <a:prstGeom prst="rect">
              <a:avLst/>
            </a:prstGeom>
          </p:spPr>
          <p:txBody>
            <a:bodyPr anchor="ctr" rtlCol="false" tIns="50800" lIns="50800" bIns="50800" rIns="50800"/>
            <a:lstStyle/>
            <a:p>
              <a:pPr algn="ctr">
                <a:lnSpc>
                  <a:spcPts val="2940"/>
                </a:lnSpc>
              </a:pPr>
            </a:p>
          </p:txBody>
        </p:sp>
      </p:grpSp>
      <p:grpSp>
        <p:nvGrpSpPr>
          <p:cNvPr name="Group 29" id="29"/>
          <p:cNvGrpSpPr/>
          <p:nvPr/>
        </p:nvGrpSpPr>
        <p:grpSpPr>
          <a:xfrm rot="0">
            <a:off x="12068163" y="6338403"/>
            <a:ext cx="3683715" cy="3766905"/>
            <a:chOff x="0" y="0"/>
            <a:chExt cx="812800" cy="831156"/>
          </a:xfrm>
        </p:grpSpPr>
        <p:sp>
          <p:nvSpPr>
            <p:cNvPr name="Freeform 30" id="30"/>
            <p:cNvSpPr/>
            <p:nvPr/>
          </p:nvSpPr>
          <p:spPr>
            <a:xfrm flipH="false" flipV="false" rot="0">
              <a:off x="0" y="0"/>
              <a:ext cx="812800" cy="831156"/>
            </a:xfrm>
            <a:custGeom>
              <a:avLst/>
              <a:gdLst/>
              <a:ahLst/>
              <a:cxnLst/>
              <a:rect r="r" b="b" t="t" l="l"/>
              <a:pathLst>
                <a:path h="831156" w="812800">
                  <a:moveTo>
                    <a:pt x="107185" y="0"/>
                  </a:moveTo>
                  <a:lnTo>
                    <a:pt x="705615" y="0"/>
                  </a:lnTo>
                  <a:cubicBezTo>
                    <a:pt x="734042" y="0"/>
                    <a:pt x="761305" y="11293"/>
                    <a:pt x="781406" y="31394"/>
                  </a:cubicBezTo>
                  <a:cubicBezTo>
                    <a:pt x="801507" y="51495"/>
                    <a:pt x="812800" y="78758"/>
                    <a:pt x="812800" y="107185"/>
                  </a:cubicBezTo>
                  <a:lnTo>
                    <a:pt x="812800" y="723971"/>
                  </a:lnTo>
                  <a:cubicBezTo>
                    <a:pt x="812800" y="752398"/>
                    <a:pt x="801507" y="779661"/>
                    <a:pt x="781406" y="799762"/>
                  </a:cubicBezTo>
                  <a:cubicBezTo>
                    <a:pt x="761305" y="819863"/>
                    <a:pt x="734042" y="831156"/>
                    <a:pt x="705615" y="831156"/>
                  </a:cubicBezTo>
                  <a:lnTo>
                    <a:pt x="107185" y="831156"/>
                  </a:lnTo>
                  <a:cubicBezTo>
                    <a:pt x="47988" y="831156"/>
                    <a:pt x="0" y="783167"/>
                    <a:pt x="0" y="723971"/>
                  </a:cubicBezTo>
                  <a:lnTo>
                    <a:pt x="0" y="107185"/>
                  </a:lnTo>
                  <a:cubicBezTo>
                    <a:pt x="0" y="78758"/>
                    <a:pt x="11293" y="51495"/>
                    <a:pt x="31394" y="31394"/>
                  </a:cubicBezTo>
                  <a:cubicBezTo>
                    <a:pt x="51495" y="11293"/>
                    <a:pt x="78758" y="0"/>
                    <a:pt x="107185" y="0"/>
                  </a:cubicBezTo>
                  <a:close/>
                </a:path>
              </a:pathLst>
            </a:custGeom>
            <a:solidFill>
              <a:srgbClr val="FFFFFF"/>
            </a:solidFill>
            <a:ln w="38100" cap="rnd">
              <a:solidFill>
                <a:srgbClr val="33D4FF"/>
              </a:solidFill>
              <a:prstDash val="solid"/>
              <a:round/>
            </a:ln>
          </p:spPr>
        </p:sp>
        <p:sp>
          <p:nvSpPr>
            <p:cNvPr name="TextBox 31" id="31"/>
            <p:cNvSpPr txBox="true"/>
            <p:nvPr/>
          </p:nvSpPr>
          <p:spPr>
            <a:xfrm>
              <a:off x="0" y="-38100"/>
              <a:ext cx="812800" cy="869256"/>
            </a:xfrm>
            <a:prstGeom prst="rect">
              <a:avLst/>
            </a:prstGeom>
          </p:spPr>
          <p:txBody>
            <a:bodyPr anchor="ctr" rtlCol="false" tIns="50800" lIns="50800" bIns="50800" rIns="50800"/>
            <a:lstStyle/>
            <a:p>
              <a:pPr algn="ctr">
                <a:lnSpc>
                  <a:spcPts val="2940"/>
                </a:lnSpc>
              </a:pPr>
            </a:p>
          </p:txBody>
        </p:sp>
      </p:grpSp>
      <p:grpSp>
        <p:nvGrpSpPr>
          <p:cNvPr name="Group 32" id="32"/>
          <p:cNvGrpSpPr/>
          <p:nvPr/>
        </p:nvGrpSpPr>
        <p:grpSpPr>
          <a:xfrm rot="0">
            <a:off x="11205101" y="2715227"/>
            <a:ext cx="1726123" cy="836028"/>
            <a:chOff x="0" y="0"/>
            <a:chExt cx="380864" cy="184467"/>
          </a:xfrm>
        </p:grpSpPr>
        <p:sp>
          <p:nvSpPr>
            <p:cNvPr name="Freeform 33" id="33"/>
            <p:cNvSpPr/>
            <p:nvPr/>
          </p:nvSpPr>
          <p:spPr>
            <a:xfrm flipH="false" flipV="false" rot="0">
              <a:off x="0" y="0"/>
              <a:ext cx="380864" cy="184467"/>
            </a:xfrm>
            <a:custGeom>
              <a:avLst/>
              <a:gdLst/>
              <a:ahLst/>
              <a:cxnLst/>
              <a:rect r="r" b="b" t="t" l="l"/>
              <a:pathLst>
                <a:path h="184467" w="380864">
                  <a:moveTo>
                    <a:pt x="92234" y="0"/>
                  </a:moveTo>
                  <a:lnTo>
                    <a:pt x="288630" y="0"/>
                  </a:lnTo>
                  <a:cubicBezTo>
                    <a:pt x="339569" y="0"/>
                    <a:pt x="380864" y="41294"/>
                    <a:pt x="380864" y="92234"/>
                  </a:cubicBezTo>
                  <a:lnTo>
                    <a:pt x="380864" y="92234"/>
                  </a:lnTo>
                  <a:cubicBezTo>
                    <a:pt x="380864" y="143173"/>
                    <a:pt x="339569" y="184467"/>
                    <a:pt x="288630" y="184467"/>
                  </a:cubicBezTo>
                  <a:lnTo>
                    <a:pt x="92234" y="184467"/>
                  </a:lnTo>
                  <a:cubicBezTo>
                    <a:pt x="41294" y="184467"/>
                    <a:pt x="0" y="143173"/>
                    <a:pt x="0" y="92234"/>
                  </a:cubicBezTo>
                  <a:lnTo>
                    <a:pt x="0" y="92234"/>
                  </a:lnTo>
                  <a:cubicBezTo>
                    <a:pt x="0" y="41294"/>
                    <a:pt x="41294" y="0"/>
                    <a:pt x="92234" y="0"/>
                  </a:cubicBezTo>
                  <a:close/>
                </a:path>
              </a:pathLst>
            </a:custGeom>
            <a:solidFill>
              <a:srgbClr val="FFFFFF"/>
            </a:solidFill>
            <a:ln w="38100" cap="rnd">
              <a:solidFill>
                <a:srgbClr val="FFC600"/>
              </a:solidFill>
              <a:prstDash val="solid"/>
              <a:round/>
            </a:ln>
          </p:spPr>
        </p:sp>
        <p:sp>
          <p:nvSpPr>
            <p:cNvPr name="TextBox 34" id="34"/>
            <p:cNvSpPr txBox="true"/>
            <p:nvPr/>
          </p:nvSpPr>
          <p:spPr>
            <a:xfrm>
              <a:off x="0" y="-38100"/>
              <a:ext cx="380864" cy="222567"/>
            </a:xfrm>
            <a:prstGeom prst="rect">
              <a:avLst/>
            </a:prstGeom>
          </p:spPr>
          <p:txBody>
            <a:bodyPr anchor="ctr" rtlCol="false" tIns="50800" lIns="50800" bIns="50800" rIns="50800"/>
            <a:lstStyle/>
            <a:p>
              <a:pPr algn="ctr">
                <a:lnSpc>
                  <a:spcPts val="2940"/>
                </a:lnSpc>
              </a:pPr>
            </a:p>
          </p:txBody>
        </p:sp>
      </p:grpSp>
      <p:grpSp>
        <p:nvGrpSpPr>
          <p:cNvPr name="Group 35" id="35"/>
          <p:cNvGrpSpPr/>
          <p:nvPr/>
        </p:nvGrpSpPr>
        <p:grpSpPr>
          <a:xfrm rot="0">
            <a:off x="15211194" y="5016852"/>
            <a:ext cx="1574515" cy="760480"/>
            <a:chOff x="0" y="0"/>
            <a:chExt cx="347412" cy="167797"/>
          </a:xfrm>
        </p:grpSpPr>
        <p:sp>
          <p:nvSpPr>
            <p:cNvPr name="Freeform 36" id="36"/>
            <p:cNvSpPr/>
            <p:nvPr/>
          </p:nvSpPr>
          <p:spPr>
            <a:xfrm flipH="false" flipV="false" rot="0">
              <a:off x="0" y="0"/>
              <a:ext cx="347412" cy="167797"/>
            </a:xfrm>
            <a:custGeom>
              <a:avLst/>
              <a:gdLst/>
              <a:ahLst/>
              <a:cxnLst/>
              <a:rect r="r" b="b" t="t" l="l"/>
              <a:pathLst>
                <a:path h="167797" w="347412">
                  <a:moveTo>
                    <a:pt x="83899" y="0"/>
                  </a:moveTo>
                  <a:lnTo>
                    <a:pt x="263513" y="0"/>
                  </a:lnTo>
                  <a:cubicBezTo>
                    <a:pt x="309849" y="0"/>
                    <a:pt x="347412" y="37563"/>
                    <a:pt x="347412" y="83899"/>
                  </a:cubicBezTo>
                  <a:lnTo>
                    <a:pt x="347412" y="83899"/>
                  </a:lnTo>
                  <a:cubicBezTo>
                    <a:pt x="347412" y="130235"/>
                    <a:pt x="309849" y="167797"/>
                    <a:pt x="263513" y="167797"/>
                  </a:cubicBezTo>
                  <a:lnTo>
                    <a:pt x="83899" y="167797"/>
                  </a:lnTo>
                  <a:cubicBezTo>
                    <a:pt x="37563" y="167797"/>
                    <a:pt x="0" y="130235"/>
                    <a:pt x="0" y="83899"/>
                  </a:cubicBezTo>
                  <a:lnTo>
                    <a:pt x="0" y="83899"/>
                  </a:lnTo>
                  <a:cubicBezTo>
                    <a:pt x="0" y="37563"/>
                    <a:pt x="37563" y="0"/>
                    <a:pt x="83899" y="0"/>
                  </a:cubicBezTo>
                  <a:close/>
                </a:path>
              </a:pathLst>
            </a:custGeom>
            <a:solidFill>
              <a:srgbClr val="FFFFFF"/>
            </a:solidFill>
            <a:ln w="38100" cap="rnd">
              <a:solidFill>
                <a:srgbClr val="00BF6F"/>
              </a:solidFill>
              <a:prstDash val="solid"/>
              <a:round/>
            </a:ln>
          </p:spPr>
        </p:sp>
        <p:sp>
          <p:nvSpPr>
            <p:cNvPr name="TextBox 37" id="37"/>
            <p:cNvSpPr txBox="true"/>
            <p:nvPr/>
          </p:nvSpPr>
          <p:spPr>
            <a:xfrm>
              <a:off x="0" y="-38100"/>
              <a:ext cx="347412" cy="205897"/>
            </a:xfrm>
            <a:prstGeom prst="rect">
              <a:avLst/>
            </a:prstGeom>
          </p:spPr>
          <p:txBody>
            <a:bodyPr anchor="ctr" rtlCol="false" tIns="50800" lIns="50800" bIns="50800" rIns="50800"/>
            <a:lstStyle/>
            <a:p>
              <a:pPr algn="ctr">
                <a:lnSpc>
                  <a:spcPts val="2940"/>
                </a:lnSpc>
              </a:pPr>
            </a:p>
          </p:txBody>
        </p:sp>
      </p:grpSp>
      <p:grpSp>
        <p:nvGrpSpPr>
          <p:cNvPr name="Group 38" id="38"/>
          <p:cNvGrpSpPr/>
          <p:nvPr/>
        </p:nvGrpSpPr>
        <p:grpSpPr>
          <a:xfrm rot="0">
            <a:off x="11101357" y="5776169"/>
            <a:ext cx="1647766" cy="1258930"/>
            <a:chOff x="0" y="0"/>
            <a:chExt cx="363574" cy="277779"/>
          </a:xfrm>
        </p:grpSpPr>
        <p:sp>
          <p:nvSpPr>
            <p:cNvPr name="Freeform 39" id="39"/>
            <p:cNvSpPr/>
            <p:nvPr/>
          </p:nvSpPr>
          <p:spPr>
            <a:xfrm flipH="false" flipV="false" rot="0">
              <a:off x="0" y="0"/>
              <a:ext cx="363574" cy="277779"/>
            </a:xfrm>
            <a:custGeom>
              <a:avLst/>
              <a:gdLst/>
              <a:ahLst/>
              <a:cxnLst/>
              <a:rect r="r" b="b" t="t" l="l"/>
              <a:pathLst>
                <a:path h="277779" w="363574">
                  <a:moveTo>
                    <a:pt x="103366" y="0"/>
                  </a:moveTo>
                  <a:lnTo>
                    <a:pt x="260209" y="0"/>
                  </a:lnTo>
                  <a:cubicBezTo>
                    <a:pt x="317296" y="0"/>
                    <a:pt x="363574" y="46278"/>
                    <a:pt x="363574" y="103366"/>
                  </a:cubicBezTo>
                  <a:lnTo>
                    <a:pt x="363574" y="174413"/>
                  </a:lnTo>
                  <a:cubicBezTo>
                    <a:pt x="363574" y="231501"/>
                    <a:pt x="317296" y="277779"/>
                    <a:pt x="260209" y="277779"/>
                  </a:cubicBezTo>
                  <a:lnTo>
                    <a:pt x="103366" y="277779"/>
                  </a:lnTo>
                  <a:cubicBezTo>
                    <a:pt x="46278" y="277779"/>
                    <a:pt x="0" y="231501"/>
                    <a:pt x="0" y="174413"/>
                  </a:cubicBezTo>
                  <a:lnTo>
                    <a:pt x="0" y="103366"/>
                  </a:lnTo>
                  <a:cubicBezTo>
                    <a:pt x="0" y="46278"/>
                    <a:pt x="46278" y="0"/>
                    <a:pt x="103366" y="0"/>
                  </a:cubicBezTo>
                  <a:close/>
                </a:path>
              </a:pathLst>
            </a:custGeom>
            <a:solidFill>
              <a:srgbClr val="FFFFFF"/>
            </a:solidFill>
            <a:ln w="38100" cap="rnd">
              <a:solidFill>
                <a:srgbClr val="33D4FF"/>
              </a:solidFill>
              <a:prstDash val="solid"/>
              <a:round/>
            </a:ln>
          </p:spPr>
        </p:sp>
        <p:sp>
          <p:nvSpPr>
            <p:cNvPr name="TextBox 40" id="40"/>
            <p:cNvSpPr txBox="true"/>
            <p:nvPr/>
          </p:nvSpPr>
          <p:spPr>
            <a:xfrm>
              <a:off x="0" y="-38100"/>
              <a:ext cx="363574" cy="315879"/>
            </a:xfrm>
            <a:prstGeom prst="rect">
              <a:avLst/>
            </a:prstGeom>
          </p:spPr>
          <p:txBody>
            <a:bodyPr anchor="ctr" rtlCol="false" tIns="50800" lIns="50800" bIns="50800" rIns="50800"/>
            <a:lstStyle/>
            <a:p>
              <a:pPr algn="ctr">
                <a:lnSpc>
                  <a:spcPts val="2940"/>
                </a:lnSpc>
              </a:pPr>
            </a:p>
          </p:txBody>
        </p:sp>
      </p:grpSp>
      <p:sp>
        <p:nvSpPr>
          <p:cNvPr name="Freeform 41" id="41"/>
          <p:cNvSpPr/>
          <p:nvPr/>
        </p:nvSpPr>
        <p:spPr>
          <a:xfrm flipH="false" flipV="false" rot="0">
            <a:off x="11364024" y="5804037"/>
            <a:ext cx="1194961" cy="1194961"/>
          </a:xfrm>
          <a:custGeom>
            <a:avLst/>
            <a:gdLst/>
            <a:ahLst/>
            <a:cxnLst/>
            <a:rect r="r" b="b" t="t" l="l"/>
            <a:pathLst>
              <a:path h="1194961" w="1194961">
                <a:moveTo>
                  <a:pt x="0" y="0"/>
                </a:moveTo>
                <a:lnTo>
                  <a:pt x="1194961" y="0"/>
                </a:lnTo>
                <a:lnTo>
                  <a:pt x="1194961" y="1194961"/>
                </a:lnTo>
                <a:lnTo>
                  <a:pt x="0" y="1194961"/>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42" id="42"/>
          <p:cNvSpPr/>
          <p:nvPr/>
        </p:nvSpPr>
        <p:spPr>
          <a:xfrm flipH="true" flipV="false" rot="-10800000">
            <a:off x="3234453" y="1907125"/>
            <a:ext cx="3466155" cy="2318806"/>
          </a:xfrm>
          <a:custGeom>
            <a:avLst/>
            <a:gdLst/>
            <a:ahLst/>
            <a:cxnLst/>
            <a:rect r="r" b="b" t="t" l="l"/>
            <a:pathLst>
              <a:path h="2318806" w="3466155">
                <a:moveTo>
                  <a:pt x="3466155" y="0"/>
                </a:moveTo>
                <a:lnTo>
                  <a:pt x="0" y="0"/>
                </a:lnTo>
                <a:lnTo>
                  <a:pt x="0" y="2318806"/>
                </a:lnTo>
                <a:lnTo>
                  <a:pt x="3466155" y="2318806"/>
                </a:lnTo>
                <a:lnTo>
                  <a:pt x="3466155" y="0"/>
                </a:lnTo>
                <a:close/>
              </a:path>
            </a:pathLst>
          </a:custGeom>
          <a:blipFill>
            <a:blip r:embed="rId16"/>
            <a:stretch>
              <a:fillRect l="-424" t="-158242" r="-424" b="0"/>
            </a:stretch>
          </a:blipFill>
        </p:spPr>
      </p:sp>
      <p:grpSp>
        <p:nvGrpSpPr>
          <p:cNvPr name="Group 43" id="43"/>
          <p:cNvGrpSpPr/>
          <p:nvPr/>
        </p:nvGrpSpPr>
        <p:grpSpPr>
          <a:xfrm rot="-1116569">
            <a:off x="3675875" y="2368106"/>
            <a:ext cx="1384054" cy="1384140"/>
            <a:chOff x="0" y="0"/>
            <a:chExt cx="812800" cy="812800"/>
          </a:xfrm>
        </p:grpSpPr>
        <p:sp>
          <p:nvSpPr>
            <p:cNvPr name="Freeform 44" id="44"/>
            <p:cNvSpPr/>
            <p:nvPr/>
          </p:nvSpPr>
          <p:spPr>
            <a:xfrm flipH="false" flipV="false" rot="0">
              <a:off x="0" y="0"/>
              <a:ext cx="812800" cy="812800"/>
            </a:xfrm>
            <a:custGeom>
              <a:avLst/>
              <a:gdLst/>
              <a:ahLst/>
              <a:cxnLst/>
              <a:rect r="r" b="b" t="t" l="l"/>
              <a:pathLst>
                <a:path h="812800" w="812800">
                  <a:moveTo>
                    <a:pt x="575310" y="0"/>
                  </a:moveTo>
                  <a:lnTo>
                    <a:pt x="812800" y="237490"/>
                  </a:lnTo>
                  <a:lnTo>
                    <a:pt x="812800" y="575310"/>
                  </a:lnTo>
                  <a:lnTo>
                    <a:pt x="575310" y="812800"/>
                  </a:lnTo>
                  <a:lnTo>
                    <a:pt x="237490" y="812800"/>
                  </a:lnTo>
                  <a:lnTo>
                    <a:pt x="0" y="575310"/>
                  </a:lnTo>
                  <a:lnTo>
                    <a:pt x="0" y="237490"/>
                  </a:lnTo>
                  <a:lnTo>
                    <a:pt x="237490" y="0"/>
                  </a:lnTo>
                  <a:close/>
                </a:path>
              </a:pathLst>
            </a:custGeom>
            <a:solidFill>
              <a:srgbClr val="FFFFFF"/>
            </a:solidFill>
          </p:spPr>
        </p:sp>
        <p:sp>
          <p:nvSpPr>
            <p:cNvPr name="TextBox 45" id="45"/>
            <p:cNvSpPr txBox="true"/>
            <p:nvPr/>
          </p:nvSpPr>
          <p:spPr>
            <a:xfrm>
              <a:off x="118745" y="33020"/>
              <a:ext cx="575310" cy="661035"/>
            </a:xfrm>
            <a:prstGeom prst="rect">
              <a:avLst/>
            </a:prstGeom>
          </p:spPr>
          <p:txBody>
            <a:bodyPr anchor="ctr" rtlCol="false" tIns="50800" lIns="50800" bIns="50800" rIns="50800"/>
            <a:lstStyle/>
            <a:p>
              <a:pPr algn="ctr">
                <a:lnSpc>
                  <a:spcPts val="2808"/>
                </a:lnSpc>
              </a:pPr>
            </a:p>
          </p:txBody>
        </p:sp>
      </p:grpSp>
      <p:sp>
        <p:nvSpPr>
          <p:cNvPr name="Freeform 46" id="46"/>
          <p:cNvSpPr/>
          <p:nvPr/>
        </p:nvSpPr>
        <p:spPr>
          <a:xfrm flipH="false" flipV="false" rot="0">
            <a:off x="3450069" y="2559161"/>
            <a:ext cx="1560797" cy="1237739"/>
          </a:xfrm>
          <a:custGeom>
            <a:avLst/>
            <a:gdLst/>
            <a:ahLst/>
            <a:cxnLst/>
            <a:rect r="r" b="b" t="t" l="l"/>
            <a:pathLst>
              <a:path h="1237739" w="1560797">
                <a:moveTo>
                  <a:pt x="0" y="0"/>
                </a:moveTo>
                <a:lnTo>
                  <a:pt x="1560797" y="0"/>
                </a:lnTo>
                <a:lnTo>
                  <a:pt x="1560797" y="1237738"/>
                </a:lnTo>
                <a:lnTo>
                  <a:pt x="0" y="1237738"/>
                </a:lnTo>
                <a:lnTo>
                  <a:pt x="0" y="0"/>
                </a:lnTo>
                <a:close/>
              </a:path>
            </a:pathLst>
          </a:custGeom>
          <a:blipFill>
            <a:blip r:embed="rId17"/>
            <a:stretch>
              <a:fillRect l="-27023" t="0" r="-29101" b="0"/>
            </a:stretch>
          </a:blipFill>
        </p:spPr>
      </p:sp>
      <p:sp>
        <p:nvSpPr>
          <p:cNvPr name="Freeform 47" id="47"/>
          <p:cNvSpPr/>
          <p:nvPr/>
        </p:nvSpPr>
        <p:spPr>
          <a:xfrm flipH="true" flipV="false" rot="8100000">
            <a:off x="2930354" y="3844074"/>
            <a:ext cx="3466155" cy="2318806"/>
          </a:xfrm>
          <a:custGeom>
            <a:avLst/>
            <a:gdLst/>
            <a:ahLst/>
            <a:cxnLst/>
            <a:rect r="r" b="b" t="t" l="l"/>
            <a:pathLst>
              <a:path h="2318806" w="3466155">
                <a:moveTo>
                  <a:pt x="3466156" y="0"/>
                </a:moveTo>
                <a:lnTo>
                  <a:pt x="0" y="0"/>
                </a:lnTo>
                <a:lnTo>
                  <a:pt x="0" y="2318806"/>
                </a:lnTo>
                <a:lnTo>
                  <a:pt x="3466156" y="2318806"/>
                </a:lnTo>
                <a:lnTo>
                  <a:pt x="3466156" y="0"/>
                </a:lnTo>
                <a:close/>
              </a:path>
            </a:pathLst>
          </a:custGeom>
          <a:blipFill>
            <a:blip r:embed="rId16"/>
            <a:stretch>
              <a:fillRect l="-424" t="-158242" r="-424" b="0"/>
            </a:stretch>
          </a:blipFill>
        </p:spPr>
      </p:sp>
      <p:sp>
        <p:nvSpPr>
          <p:cNvPr name="Freeform 48" id="48"/>
          <p:cNvSpPr/>
          <p:nvPr/>
        </p:nvSpPr>
        <p:spPr>
          <a:xfrm flipH="true" flipV="false" rot="5400000">
            <a:off x="3948044" y="5348605"/>
            <a:ext cx="3616530" cy="2419405"/>
          </a:xfrm>
          <a:custGeom>
            <a:avLst/>
            <a:gdLst/>
            <a:ahLst/>
            <a:cxnLst/>
            <a:rect r="r" b="b" t="t" l="l"/>
            <a:pathLst>
              <a:path h="2419405" w="3616530">
                <a:moveTo>
                  <a:pt x="3616530" y="0"/>
                </a:moveTo>
                <a:lnTo>
                  <a:pt x="0" y="0"/>
                </a:lnTo>
                <a:lnTo>
                  <a:pt x="0" y="2419405"/>
                </a:lnTo>
                <a:lnTo>
                  <a:pt x="3616530" y="2419405"/>
                </a:lnTo>
                <a:lnTo>
                  <a:pt x="3616530" y="0"/>
                </a:lnTo>
                <a:close/>
              </a:path>
            </a:pathLst>
          </a:custGeom>
          <a:blipFill>
            <a:blip r:embed="rId16"/>
            <a:stretch>
              <a:fillRect l="-424" t="-158242" r="-424" b="0"/>
            </a:stretch>
          </a:blipFill>
        </p:spPr>
      </p:sp>
      <p:sp>
        <p:nvSpPr>
          <p:cNvPr name="Freeform 49" id="49"/>
          <p:cNvSpPr/>
          <p:nvPr/>
        </p:nvSpPr>
        <p:spPr>
          <a:xfrm flipH="true" flipV="false" rot="2700000">
            <a:off x="5886747" y="5685802"/>
            <a:ext cx="3616530" cy="2419405"/>
          </a:xfrm>
          <a:custGeom>
            <a:avLst/>
            <a:gdLst/>
            <a:ahLst/>
            <a:cxnLst/>
            <a:rect r="r" b="b" t="t" l="l"/>
            <a:pathLst>
              <a:path h="2419405" w="3616530">
                <a:moveTo>
                  <a:pt x="3616530" y="0"/>
                </a:moveTo>
                <a:lnTo>
                  <a:pt x="0" y="0"/>
                </a:lnTo>
                <a:lnTo>
                  <a:pt x="0" y="2419405"/>
                </a:lnTo>
                <a:lnTo>
                  <a:pt x="3616530" y="2419405"/>
                </a:lnTo>
                <a:lnTo>
                  <a:pt x="3616530" y="0"/>
                </a:lnTo>
                <a:close/>
              </a:path>
            </a:pathLst>
          </a:custGeom>
          <a:blipFill>
            <a:blip r:embed="rId16"/>
            <a:stretch>
              <a:fillRect l="-424" t="-158242" r="-424" b="0"/>
            </a:stretch>
          </a:blipFill>
        </p:spPr>
      </p:sp>
      <p:sp>
        <p:nvSpPr>
          <p:cNvPr name="Freeform 50" id="50"/>
          <p:cNvSpPr/>
          <p:nvPr/>
        </p:nvSpPr>
        <p:spPr>
          <a:xfrm flipH="true" flipV="false" rot="0">
            <a:off x="7446727" y="4566289"/>
            <a:ext cx="3616530" cy="2419405"/>
          </a:xfrm>
          <a:custGeom>
            <a:avLst/>
            <a:gdLst/>
            <a:ahLst/>
            <a:cxnLst/>
            <a:rect r="r" b="b" t="t" l="l"/>
            <a:pathLst>
              <a:path h="2419405" w="3616530">
                <a:moveTo>
                  <a:pt x="3616530" y="0"/>
                </a:moveTo>
                <a:lnTo>
                  <a:pt x="0" y="0"/>
                </a:lnTo>
                <a:lnTo>
                  <a:pt x="0" y="2419405"/>
                </a:lnTo>
                <a:lnTo>
                  <a:pt x="3616530" y="2419405"/>
                </a:lnTo>
                <a:lnTo>
                  <a:pt x="3616530" y="0"/>
                </a:lnTo>
                <a:close/>
              </a:path>
            </a:pathLst>
          </a:custGeom>
          <a:blipFill>
            <a:blip r:embed="rId16"/>
            <a:stretch>
              <a:fillRect l="-424" t="-158242" r="-424" b="0"/>
            </a:stretch>
          </a:blipFill>
        </p:spPr>
      </p:sp>
      <p:sp>
        <p:nvSpPr>
          <p:cNvPr name="Freeform 51" id="51"/>
          <p:cNvSpPr/>
          <p:nvPr/>
        </p:nvSpPr>
        <p:spPr>
          <a:xfrm flipH="true" flipV="false" rot="-2700000">
            <a:off x="7771520" y="2663535"/>
            <a:ext cx="3623135" cy="2419405"/>
          </a:xfrm>
          <a:custGeom>
            <a:avLst/>
            <a:gdLst/>
            <a:ahLst/>
            <a:cxnLst/>
            <a:rect r="r" b="b" t="t" l="l"/>
            <a:pathLst>
              <a:path h="2419405" w="3623135">
                <a:moveTo>
                  <a:pt x="3623134" y="0"/>
                </a:moveTo>
                <a:lnTo>
                  <a:pt x="0" y="0"/>
                </a:lnTo>
                <a:lnTo>
                  <a:pt x="0" y="2419405"/>
                </a:lnTo>
                <a:lnTo>
                  <a:pt x="3623134" y="2419405"/>
                </a:lnTo>
                <a:lnTo>
                  <a:pt x="3623134" y="0"/>
                </a:lnTo>
                <a:close/>
              </a:path>
            </a:pathLst>
          </a:custGeom>
          <a:blipFill>
            <a:blip r:embed="rId16"/>
            <a:stretch>
              <a:fillRect l="-423" t="-158242" r="-241" b="0"/>
            </a:stretch>
          </a:blipFill>
        </p:spPr>
      </p:sp>
      <p:sp>
        <p:nvSpPr>
          <p:cNvPr name="Freeform 52" id="52"/>
          <p:cNvSpPr/>
          <p:nvPr/>
        </p:nvSpPr>
        <p:spPr>
          <a:xfrm flipH="false" flipV="false" rot="0">
            <a:off x="3450069" y="5276450"/>
            <a:ext cx="1380020" cy="469565"/>
          </a:xfrm>
          <a:custGeom>
            <a:avLst/>
            <a:gdLst/>
            <a:ahLst/>
            <a:cxnLst/>
            <a:rect r="r" b="b" t="t" l="l"/>
            <a:pathLst>
              <a:path h="469565" w="1380020">
                <a:moveTo>
                  <a:pt x="0" y="0"/>
                </a:moveTo>
                <a:lnTo>
                  <a:pt x="1380020" y="0"/>
                </a:lnTo>
                <a:lnTo>
                  <a:pt x="1380020" y="469565"/>
                </a:lnTo>
                <a:lnTo>
                  <a:pt x="0" y="469565"/>
                </a:lnTo>
                <a:lnTo>
                  <a:pt x="0" y="0"/>
                </a:lnTo>
                <a:close/>
              </a:path>
            </a:pathLst>
          </a:custGeom>
          <a:blipFill>
            <a:blip r:embed="rId18"/>
            <a:stretch>
              <a:fillRect l="0" t="0" r="0" b="0"/>
            </a:stretch>
          </a:blipFill>
        </p:spPr>
      </p:sp>
      <p:sp>
        <p:nvSpPr>
          <p:cNvPr name="Freeform 53" id="53"/>
          <p:cNvSpPr/>
          <p:nvPr/>
        </p:nvSpPr>
        <p:spPr>
          <a:xfrm flipH="false" flipV="false" rot="0">
            <a:off x="5010866" y="6693114"/>
            <a:ext cx="1782950" cy="1121308"/>
          </a:xfrm>
          <a:custGeom>
            <a:avLst/>
            <a:gdLst/>
            <a:ahLst/>
            <a:cxnLst/>
            <a:rect r="r" b="b" t="t" l="l"/>
            <a:pathLst>
              <a:path h="1121308" w="1782950">
                <a:moveTo>
                  <a:pt x="0" y="0"/>
                </a:moveTo>
                <a:lnTo>
                  <a:pt x="1782950" y="0"/>
                </a:lnTo>
                <a:lnTo>
                  <a:pt x="1782950" y="1121308"/>
                </a:lnTo>
                <a:lnTo>
                  <a:pt x="0" y="1121308"/>
                </a:lnTo>
                <a:lnTo>
                  <a:pt x="0" y="0"/>
                </a:lnTo>
                <a:close/>
              </a:path>
            </a:pathLst>
          </a:custGeom>
          <a:blipFill>
            <a:blip r:embed="rId19"/>
            <a:stretch>
              <a:fillRect l="0" t="0" r="0" b="0"/>
            </a:stretch>
          </a:blipFill>
        </p:spPr>
      </p:sp>
      <p:sp>
        <p:nvSpPr>
          <p:cNvPr name="Freeform 54" id="54"/>
          <p:cNvSpPr/>
          <p:nvPr/>
        </p:nvSpPr>
        <p:spPr>
          <a:xfrm flipH="false" flipV="false" rot="0">
            <a:off x="9303408" y="2559161"/>
            <a:ext cx="1324238" cy="955107"/>
          </a:xfrm>
          <a:custGeom>
            <a:avLst/>
            <a:gdLst/>
            <a:ahLst/>
            <a:cxnLst/>
            <a:rect r="r" b="b" t="t" l="l"/>
            <a:pathLst>
              <a:path h="955107" w="1324238">
                <a:moveTo>
                  <a:pt x="0" y="0"/>
                </a:moveTo>
                <a:lnTo>
                  <a:pt x="1324238" y="0"/>
                </a:lnTo>
                <a:lnTo>
                  <a:pt x="1324238" y="955107"/>
                </a:lnTo>
                <a:lnTo>
                  <a:pt x="0" y="955107"/>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55" id="55"/>
          <p:cNvSpPr/>
          <p:nvPr/>
        </p:nvSpPr>
        <p:spPr>
          <a:xfrm flipH="false" flipV="false" rot="0">
            <a:off x="9311986" y="5299821"/>
            <a:ext cx="1547402" cy="617637"/>
          </a:xfrm>
          <a:custGeom>
            <a:avLst/>
            <a:gdLst/>
            <a:ahLst/>
            <a:cxnLst/>
            <a:rect r="r" b="b" t="t" l="l"/>
            <a:pathLst>
              <a:path h="617637" w="1547402">
                <a:moveTo>
                  <a:pt x="0" y="0"/>
                </a:moveTo>
                <a:lnTo>
                  <a:pt x="1547401" y="0"/>
                </a:lnTo>
                <a:lnTo>
                  <a:pt x="1547401" y="617637"/>
                </a:lnTo>
                <a:lnTo>
                  <a:pt x="0" y="617637"/>
                </a:lnTo>
                <a:lnTo>
                  <a:pt x="0" y="0"/>
                </a:lnTo>
                <a:close/>
              </a:path>
            </a:pathLst>
          </a:custGeom>
          <a:blipFill>
            <a:blip r:embed="rId22"/>
            <a:stretch>
              <a:fillRect l="0" t="0" r="-836" b="0"/>
            </a:stretch>
          </a:blipFill>
        </p:spPr>
      </p:sp>
      <p:sp>
        <p:nvSpPr>
          <p:cNvPr name="Freeform 56" id="56"/>
          <p:cNvSpPr/>
          <p:nvPr/>
        </p:nvSpPr>
        <p:spPr>
          <a:xfrm flipH="false" flipV="false" rot="-74571">
            <a:off x="7625726" y="6655702"/>
            <a:ext cx="1443812" cy="1443812"/>
          </a:xfrm>
          <a:custGeom>
            <a:avLst/>
            <a:gdLst/>
            <a:ahLst/>
            <a:cxnLst/>
            <a:rect r="r" b="b" t="t" l="l"/>
            <a:pathLst>
              <a:path h="1443812" w="1443812">
                <a:moveTo>
                  <a:pt x="0" y="0"/>
                </a:moveTo>
                <a:lnTo>
                  <a:pt x="1443812" y="0"/>
                </a:lnTo>
                <a:lnTo>
                  <a:pt x="1443812" y="1443812"/>
                </a:lnTo>
                <a:lnTo>
                  <a:pt x="0" y="1443812"/>
                </a:lnTo>
                <a:lnTo>
                  <a:pt x="0" y="0"/>
                </a:lnTo>
                <a:close/>
              </a:path>
            </a:pathLst>
          </a:custGeom>
          <a:blipFill>
            <a:blip r:embed="rId23"/>
            <a:stretch>
              <a:fillRect l="0" t="0" r="0" b="0"/>
            </a:stretch>
          </a:blipFill>
        </p:spPr>
      </p:sp>
      <p:sp>
        <p:nvSpPr>
          <p:cNvPr name="TextBox 57" id="57"/>
          <p:cNvSpPr txBox="true"/>
          <p:nvPr/>
        </p:nvSpPr>
        <p:spPr>
          <a:xfrm rot="0">
            <a:off x="9347374" y="3439863"/>
            <a:ext cx="1715883" cy="666323"/>
          </a:xfrm>
          <a:prstGeom prst="rect">
            <a:avLst/>
          </a:prstGeom>
        </p:spPr>
        <p:txBody>
          <a:bodyPr anchor="t" rtlCol="false" tIns="0" lIns="0" bIns="0" rIns="0">
            <a:spAutoFit/>
          </a:bodyPr>
          <a:lstStyle/>
          <a:p>
            <a:pPr algn="ctr">
              <a:lnSpc>
                <a:spcPts val="2610"/>
              </a:lnSpc>
              <a:spcBef>
                <a:spcPct val="0"/>
              </a:spcBef>
            </a:pPr>
            <a:r>
              <a:rPr lang="en-US" b="true" sz="1673">
                <a:solidFill>
                  <a:srgbClr val="001A73"/>
                </a:solidFill>
                <a:latin typeface="Calibri (MS) Bold"/>
                <a:ea typeface="Calibri (MS) Bold"/>
                <a:cs typeface="Calibri (MS) Bold"/>
                <a:sym typeface="Calibri (MS) Bold"/>
              </a:rPr>
              <a:t>Etablissements Scolaires</a:t>
            </a:r>
          </a:p>
        </p:txBody>
      </p:sp>
      <p:sp>
        <p:nvSpPr>
          <p:cNvPr name="TextBox 58" id="58"/>
          <p:cNvSpPr txBox="true"/>
          <p:nvPr/>
        </p:nvSpPr>
        <p:spPr>
          <a:xfrm rot="0">
            <a:off x="2254089" y="287860"/>
            <a:ext cx="7755405" cy="673100"/>
          </a:xfrm>
          <a:prstGeom prst="rect">
            <a:avLst/>
          </a:prstGeom>
        </p:spPr>
        <p:txBody>
          <a:bodyPr anchor="t" rtlCol="false" tIns="0" lIns="0" bIns="0" rIns="0">
            <a:spAutoFit/>
          </a:bodyPr>
          <a:lstStyle/>
          <a:p>
            <a:pPr algn="l">
              <a:lnSpc>
                <a:spcPts val="4900"/>
              </a:lnSpc>
              <a:spcBef>
                <a:spcPct val="0"/>
              </a:spcBef>
            </a:pPr>
            <a:r>
              <a:rPr lang="en-US" b="true" sz="3500">
                <a:solidFill>
                  <a:srgbClr val="001A73"/>
                </a:solidFill>
                <a:latin typeface="Calibri (MS) Bold"/>
                <a:ea typeface="Calibri (MS) Bold"/>
                <a:cs typeface="Calibri (MS) Bold"/>
                <a:sym typeface="Calibri (MS) Bold"/>
              </a:rPr>
              <a:t>Dynamique partenariale et résultats</a:t>
            </a:r>
          </a:p>
        </p:txBody>
      </p:sp>
      <p:sp>
        <p:nvSpPr>
          <p:cNvPr name="TextBox 59" id="59"/>
          <p:cNvSpPr txBox="true"/>
          <p:nvPr/>
        </p:nvSpPr>
        <p:spPr>
          <a:xfrm rot="0">
            <a:off x="17145000" y="419100"/>
            <a:ext cx="190500" cy="276714"/>
          </a:xfrm>
          <a:prstGeom prst="rect">
            <a:avLst/>
          </a:prstGeom>
        </p:spPr>
        <p:txBody>
          <a:bodyPr anchor="t" rtlCol="false" tIns="0" lIns="0" bIns="0" rIns="0" wrap="none">
            <a:spAutoFit/>
          </a:bodyPr>
          <a:lstStyle/>
          <a:p>
            <a:pPr algn="ctr">
              <a:lnSpc>
                <a:spcPts val="2071"/>
              </a:lnSpc>
              <a:spcBef>
                <a:spcPct val="0"/>
              </a:spcBef>
            </a:pPr>
            <a:r>
              <a:rPr lang="en-US" sz="1479">
                <a:solidFill>
                  <a:srgbClr val="001A73"/>
                </a:solidFill>
                <a:latin typeface="Calibri (MS)"/>
                <a:ea typeface="Calibri (MS)"/>
                <a:cs typeface="Calibri (MS)"/>
                <a:sym typeface="Calibri (MS)"/>
              </a:rPr>
              <a:t>33</a:t>
            </a:r>
          </a:p>
        </p:txBody>
      </p:sp>
      <p:sp>
        <p:nvSpPr>
          <p:cNvPr name="TextBox 60" id="60"/>
          <p:cNvSpPr txBox="true"/>
          <p:nvPr/>
        </p:nvSpPr>
        <p:spPr>
          <a:xfrm rot="0">
            <a:off x="12294454" y="3777987"/>
            <a:ext cx="3056116" cy="908182"/>
          </a:xfrm>
          <a:prstGeom prst="rect">
            <a:avLst/>
          </a:prstGeom>
        </p:spPr>
        <p:txBody>
          <a:bodyPr anchor="t" rtlCol="false" tIns="0" lIns="0" bIns="0" rIns="0">
            <a:spAutoFit/>
          </a:bodyPr>
          <a:lstStyle/>
          <a:p>
            <a:pPr algn="l" marL="539749" indent="-269875" lvl="1">
              <a:lnSpc>
                <a:spcPts val="3499"/>
              </a:lnSpc>
              <a:buFont typeface="Arial"/>
              <a:buChar char="•"/>
            </a:pPr>
            <a:r>
              <a:rPr lang="en-US" sz="2499">
                <a:solidFill>
                  <a:srgbClr val="001A73"/>
                </a:solidFill>
                <a:latin typeface="Calibri (MS)"/>
                <a:ea typeface="Calibri (MS)"/>
                <a:cs typeface="Calibri (MS)"/>
                <a:sym typeface="Calibri (MS)"/>
              </a:rPr>
              <a:t>120 jeunes </a:t>
            </a:r>
          </a:p>
          <a:p>
            <a:pPr algn="l" marL="539749" indent="-269875" lvl="1">
              <a:lnSpc>
                <a:spcPts val="3499"/>
              </a:lnSpc>
              <a:buFont typeface="Arial"/>
              <a:buChar char="•"/>
            </a:pPr>
            <a:r>
              <a:rPr lang="en-US" sz="2499">
                <a:solidFill>
                  <a:srgbClr val="001A73"/>
                </a:solidFill>
                <a:latin typeface="Calibri (MS)"/>
                <a:ea typeface="Calibri (MS)"/>
                <a:cs typeface="Calibri (MS)"/>
                <a:sym typeface="Calibri (MS)"/>
              </a:rPr>
              <a:t>120 professionnels</a:t>
            </a:r>
          </a:p>
        </p:txBody>
      </p:sp>
      <p:sp>
        <p:nvSpPr>
          <p:cNvPr name="TextBox 61" id="61"/>
          <p:cNvSpPr txBox="true"/>
          <p:nvPr/>
        </p:nvSpPr>
        <p:spPr>
          <a:xfrm rot="0">
            <a:off x="13216975" y="2619977"/>
            <a:ext cx="1966808" cy="908182"/>
          </a:xfrm>
          <a:prstGeom prst="rect">
            <a:avLst/>
          </a:prstGeom>
        </p:spPr>
        <p:txBody>
          <a:bodyPr anchor="t" rtlCol="false" tIns="0" lIns="0" bIns="0" rIns="0">
            <a:spAutoFit/>
          </a:bodyPr>
          <a:lstStyle/>
          <a:p>
            <a:pPr algn="ctr">
              <a:lnSpc>
                <a:spcPts val="3499"/>
              </a:lnSpc>
              <a:spcBef>
                <a:spcPct val="0"/>
              </a:spcBef>
            </a:pPr>
            <a:r>
              <a:rPr lang="en-US" b="true" sz="2499">
                <a:solidFill>
                  <a:srgbClr val="FFFFFF"/>
                </a:solidFill>
                <a:latin typeface="Calibri (MS) Bold"/>
                <a:ea typeface="Calibri (MS) Bold"/>
                <a:cs typeface="Calibri (MS) Bold"/>
                <a:sym typeface="Calibri (MS) Bold"/>
              </a:rPr>
              <a:t>P</a:t>
            </a:r>
            <a:r>
              <a:rPr lang="en-US" b="true" sz="2499">
                <a:solidFill>
                  <a:srgbClr val="FFFFFF"/>
                </a:solidFill>
                <a:latin typeface="Calibri (MS) Bold"/>
                <a:ea typeface="Calibri (MS) Bold"/>
                <a:cs typeface="Calibri (MS) Bold"/>
                <a:sym typeface="Calibri (MS) Bold"/>
              </a:rPr>
              <a:t>ersonnes  Sensibilisées</a:t>
            </a:r>
          </a:p>
        </p:txBody>
      </p:sp>
      <p:sp>
        <p:nvSpPr>
          <p:cNvPr name="TextBox 62" id="62"/>
          <p:cNvSpPr txBox="true"/>
          <p:nvPr/>
        </p:nvSpPr>
        <p:spPr>
          <a:xfrm rot="0">
            <a:off x="11205101" y="2713658"/>
            <a:ext cx="1726123" cy="690161"/>
          </a:xfrm>
          <a:prstGeom prst="rect">
            <a:avLst/>
          </a:prstGeom>
        </p:spPr>
        <p:txBody>
          <a:bodyPr anchor="t" rtlCol="false" tIns="0" lIns="0" bIns="0" rIns="0">
            <a:spAutoFit/>
          </a:bodyPr>
          <a:lstStyle/>
          <a:p>
            <a:pPr algn="ctr">
              <a:lnSpc>
                <a:spcPts val="5013"/>
              </a:lnSpc>
              <a:spcBef>
                <a:spcPct val="0"/>
              </a:spcBef>
            </a:pPr>
            <a:r>
              <a:rPr lang="en-US" b="true" sz="3580">
                <a:solidFill>
                  <a:srgbClr val="FFC600"/>
                </a:solidFill>
                <a:latin typeface="Calibri (MS) Bold"/>
                <a:ea typeface="Calibri (MS) Bold"/>
                <a:cs typeface="Calibri (MS) Bold"/>
                <a:sym typeface="Calibri (MS) Bold"/>
              </a:rPr>
              <a:t>240</a:t>
            </a:r>
          </a:p>
        </p:txBody>
      </p:sp>
      <p:sp>
        <p:nvSpPr>
          <p:cNvPr name="TextBox 63" id="63"/>
          <p:cNvSpPr txBox="true"/>
          <p:nvPr/>
        </p:nvSpPr>
        <p:spPr>
          <a:xfrm rot="0">
            <a:off x="15135390" y="5044634"/>
            <a:ext cx="1726123" cy="581091"/>
          </a:xfrm>
          <a:prstGeom prst="rect">
            <a:avLst/>
          </a:prstGeom>
        </p:spPr>
        <p:txBody>
          <a:bodyPr anchor="t" rtlCol="false" tIns="0" lIns="0" bIns="0" rIns="0">
            <a:spAutoFit/>
          </a:bodyPr>
          <a:lstStyle/>
          <a:p>
            <a:pPr algn="ctr">
              <a:lnSpc>
                <a:spcPts val="4200"/>
              </a:lnSpc>
              <a:spcBef>
                <a:spcPct val="0"/>
              </a:spcBef>
            </a:pPr>
            <a:r>
              <a:rPr lang="en-US" b="true" sz="3000">
                <a:solidFill>
                  <a:srgbClr val="00BF6F"/>
                </a:solidFill>
                <a:latin typeface="Calibri (MS) Bold"/>
                <a:ea typeface="Calibri (MS) Bold"/>
                <a:cs typeface="Calibri (MS) Bold"/>
                <a:sym typeface="Calibri (MS) Bold"/>
              </a:rPr>
              <a:t>762</a:t>
            </a:r>
          </a:p>
        </p:txBody>
      </p:sp>
      <p:sp>
        <p:nvSpPr>
          <p:cNvPr name="TextBox 64" id="64"/>
          <p:cNvSpPr txBox="true"/>
          <p:nvPr/>
        </p:nvSpPr>
        <p:spPr>
          <a:xfrm rot="0">
            <a:off x="12206945" y="7073199"/>
            <a:ext cx="3231133" cy="2661047"/>
          </a:xfrm>
          <a:prstGeom prst="rect">
            <a:avLst/>
          </a:prstGeom>
        </p:spPr>
        <p:txBody>
          <a:bodyPr anchor="t" rtlCol="false" tIns="0" lIns="0" bIns="0" rIns="0">
            <a:spAutoFit/>
          </a:bodyPr>
          <a:lstStyle/>
          <a:p>
            <a:pPr algn="l" marL="539749" indent="-269875" lvl="1">
              <a:lnSpc>
                <a:spcPts val="3499"/>
              </a:lnSpc>
              <a:buFont typeface="Arial"/>
              <a:buChar char="•"/>
            </a:pPr>
            <a:r>
              <a:rPr lang="en-US" sz="2499">
                <a:solidFill>
                  <a:srgbClr val="001A73"/>
                </a:solidFill>
                <a:latin typeface="Calibri (MS)"/>
                <a:ea typeface="Calibri (MS)"/>
                <a:cs typeface="Calibri (MS)"/>
                <a:sym typeface="Calibri (MS)"/>
              </a:rPr>
              <a:t>Valorisation des actions</a:t>
            </a:r>
          </a:p>
          <a:p>
            <a:pPr algn="l" marL="539749" indent="-269875" lvl="1">
              <a:lnSpc>
                <a:spcPts val="3499"/>
              </a:lnSpc>
              <a:buFont typeface="Arial"/>
              <a:buChar char="•"/>
            </a:pPr>
            <a:r>
              <a:rPr lang="en-US" sz="2499">
                <a:solidFill>
                  <a:srgbClr val="001A73"/>
                </a:solidFill>
                <a:latin typeface="Calibri (MS)"/>
                <a:ea typeface="Calibri (MS)"/>
                <a:cs typeface="Calibri (MS)"/>
                <a:sym typeface="Calibri (MS)"/>
              </a:rPr>
              <a:t>Publications réseaux sociaux</a:t>
            </a:r>
          </a:p>
          <a:p>
            <a:pPr algn="l" marL="539749" indent="-269875" lvl="1">
              <a:lnSpc>
                <a:spcPts val="3499"/>
              </a:lnSpc>
              <a:buFont typeface="Arial"/>
              <a:buChar char="•"/>
            </a:pPr>
            <a:r>
              <a:rPr lang="en-US" sz="2499">
                <a:solidFill>
                  <a:srgbClr val="001A73"/>
                </a:solidFill>
                <a:latin typeface="Calibri (MS)"/>
                <a:ea typeface="Calibri (MS)"/>
                <a:cs typeface="Calibri (MS)"/>
                <a:sym typeface="Calibri (MS)"/>
              </a:rPr>
              <a:t>Visibilité des situations</a:t>
            </a:r>
          </a:p>
        </p:txBody>
      </p:sp>
    </p:spTree>
  </p:cSld>
  <p:clrMapOvr>
    <a:masterClrMapping/>
  </p:clrMapOvr>
</p:sld>
</file>

<file path=ppt/slides/slide3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387262" y="-3400068"/>
            <a:ext cx="8572500" cy="8780028"/>
          </a:xfrm>
          <a:custGeom>
            <a:avLst/>
            <a:gdLst/>
            <a:ahLst/>
            <a:cxnLst/>
            <a:rect r="r" b="b" t="t" l="l"/>
            <a:pathLst>
              <a:path h="8780028" w="8572500">
                <a:moveTo>
                  <a:pt x="0" y="0"/>
                </a:moveTo>
                <a:lnTo>
                  <a:pt x="8572500" y="0"/>
                </a:lnTo>
                <a:lnTo>
                  <a:pt x="8572500" y="8780028"/>
                </a:lnTo>
                <a:lnTo>
                  <a:pt x="0" y="8780028"/>
                </a:lnTo>
                <a:lnTo>
                  <a:pt x="0" y="0"/>
                </a:lnTo>
                <a:close/>
              </a:path>
            </a:pathLst>
          </a:custGeom>
          <a:blipFill>
            <a:blip r:embed="rId2">
              <a:alphaModFix amt="30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6231227" y="8536063"/>
            <a:ext cx="1905000" cy="1520536"/>
          </a:xfrm>
          <a:custGeom>
            <a:avLst/>
            <a:gdLst/>
            <a:ahLst/>
            <a:cxnLst/>
            <a:rect r="r" b="b" t="t" l="l"/>
            <a:pathLst>
              <a:path h="1520536" w="1905000">
                <a:moveTo>
                  <a:pt x="0" y="0"/>
                </a:moveTo>
                <a:lnTo>
                  <a:pt x="1905000" y="0"/>
                </a:lnTo>
                <a:lnTo>
                  <a:pt x="1905000" y="1520537"/>
                </a:lnTo>
                <a:lnTo>
                  <a:pt x="0" y="152053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5400000">
            <a:off x="-8603822" y="290955"/>
            <a:ext cx="12798869" cy="9970990"/>
            <a:chOff x="0" y="0"/>
            <a:chExt cx="660400" cy="514486"/>
          </a:xfrm>
        </p:grpSpPr>
        <p:sp>
          <p:nvSpPr>
            <p:cNvPr name="Freeform 5" id="5"/>
            <p:cNvSpPr/>
            <p:nvPr/>
          </p:nvSpPr>
          <p:spPr>
            <a:xfrm flipH="false" flipV="false" rot="0">
              <a:off x="0" y="0"/>
              <a:ext cx="660400" cy="514486"/>
            </a:xfrm>
            <a:custGeom>
              <a:avLst/>
              <a:gdLst/>
              <a:ahLst/>
              <a:cxnLst/>
              <a:rect r="r" b="b" t="t" l="l"/>
              <a:pathLst>
                <a:path h="514486"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1876"/>
                  </a:cubicBezTo>
                  <a:lnTo>
                    <a:pt x="660400" y="514486"/>
                  </a:lnTo>
                  <a:lnTo>
                    <a:pt x="0" y="514486"/>
                  </a:lnTo>
                  <a:lnTo>
                    <a:pt x="0" y="322019"/>
                  </a:lnTo>
                  <a:cubicBezTo>
                    <a:pt x="1782" y="185660"/>
                    <a:pt x="93019" y="64045"/>
                    <a:pt x="220252" y="19070"/>
                  </a:cubicBezTo>
                  <a:close/>
                </a:path>
              </a:pathLst>
            </a:custGeom>
            <a:ln w="66675" cap="sq">
              <a:solidFill>
                <a:srgbClr val="3B57E5"/>
              </a:solidFill>
              <a:prstDash val="solid"/>
              <a:miter/>
            </a:ln>
          </p:spPr>
        </p:sp>
        <p:sp>
          <p:nvSpPr>
            <p:cNvPr name="TextBox 6" id="6"/>
            <p:cNvSpPr txBox="true"/>
            <p:nvPr/>
          </p:nvSpPr>
          <p:spPr>
            <a:xfrm>
              <a:off x="0" y="88900"/>
              <a:ext cx="660400" cy="425586"/>
            </a:xfrm>
            <a:prstGeom prst="rect">
              <a:avLst/>
            </a:prstGeom>
          </p:spPr>
          <p:txBody>
            <a:bodyPr anchor="ctr" rtlCol="false" tIns="50800" lIns="50800" bIns="50800" rIns="50800"/>
            <a:lstStyle/>
            <a:p>
              <a:pPr algn="ctr">
                <a:lnSpc>
                  <a:spcPts val="2940"/>
                </a:lnSpc>
              </a:pPr>
            </a:p>
          </p:txBody>
        </p:sp>
      </p:grpSp>
      <p:grpSp>
        <p:nvGrpSpPr>
          <p:cNvPr name="Group 7" id="7"/>
          <p:cNvGrpSpPr/>
          <p:nvPr/>
        </p:nvGrpSpPr>
        <p:grpSpPr>
          <a:xfrm rot="0">
            <a:off x="0" y="0"/>
            <a:ext cx="1536197" cy="1536197"/>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6"/>
              <a:stretch>
                <a:fillRect l="-26814" t="-13003" r="-30766" b="-11485"/>
              </a:stretch>
            </a:blipFill>
            <a:ln w="38100" cap="sq">
              <a:solidFill>
                <a:srgbClr val="D60033"/>
              </a:solidFill>
              <a:prstDash val="solid"/>
              <a:miter/>
            </a:ln>
          </p:spPr>
        </p:sp>
      </p:grpSp>
      <p:sp>
        <p:nvSpPr>
          <p:cNvPr name="TextBox 9" id="9"/>
          <p:cNvSpPr txBox="true"/>
          <p:nvPr/>
        </p:nvSpPr>
        <p:spPr>
          <a:xfrm rot="0">
            <a:off x="17145000" y="419100"/>
            <a:ext cx="190500" cy="276714"/>
          </a:xfrm>
          <a:prstGeom prst="rect">
            <a:avLst/>
          </a:prstGeom>
        </p:spPr>
        <p:txBody>
          <a:bodyPr anchor="t" rtlCol="false" tIns="0" lIns="0" bIns="0" rIns="0" wrap="none">
            <a:spAutoFit/>
          </a:bodyPr>
          <a:lstStyle/>
          <a:p>
            <a:pPr algn="ctr">
              <a:lnSpc>
                <a:spcPts val="2071"/>
              </a:lnSpc>
              <a:spcBef>
                <a:spcPct val="0"/>
              </a:spcBef>
            </a:pPr>
            <a:r>
              <a:rPr lang="en-US" sz="1479">
                <a:solidFill>
                  <a:srgbClr val="001A73"/>
                </a:solidFill>
                <a:latin typeface="Calibri (MS)"/>
                <a:ea typeface="Calibri (MS)"/>
                <a:cs typeface="Calibri (MS)"/>
                <a:sym typeface="Calibri (MS)"/>
              </a:rPr>
              <a:t>34</a:t>
            </a:r>
          </a:p>
        </p:txBody>
      </p:sp>
      <p:sp>
        <p:nvSpPr>
          <p:cNvPr name="Freeform 10" id="10"/>
          <p:cNvSpPr/>
          <p:nvPr/>
        </p:nvSpPr>
        <p:spPr>
          <a:xfrm flipH="false" flipV="false" rot="0">
            <a:off x="447115" y="0"/>
            <a:ext cx="14347399" cy="10371974"/>
          </a:xfrm>
          <a:custGeom>
            <a:avLst/>
            <a:gdLst/>
            <a:ahLst/>
            <a:cxnLst/>
            <a:rect r="r" b="b" t="t" l="l"/>
            <a:pathLst>
              <a:path h="10371974" w="14347399">
                <a:moveTo>
                  <a:pt x="0" y="0"/>
                </a:moveTo>
                <a:lnTo>
                  <a:pt x="14347399" y="0"/>
                </a:lnTo>
                <a:lnTo>
                  <a:pt x="14347399" y="10371974"/>
                </a:lnTo>
                <a:lnTo>
                  <a:pt x="0" y="1037197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1" id="11"/>
          <p:cNvSpPr/>
          <p:nvPr/>
        </p:nvSpPr>
        <p:spPr>
          <a:xfrm flipH="false" flipV="false" rot="0">
            <a:off x="11341337" y="4301638"/>
            <a:ext cx="1311826" cy="1607958"/>
          </a:xfrm>
          <a:custGeom>
            <a:avLst/>
            <a:gdLst/>
            <a:ahLst/>
            <a:cxnLst/>
            <a:rect r="r" b="b" t="t" l="l"/>
            <a:pathLst>
              <a:path h="1607958" w="1311826">
                <a:moveTo>
                  <a:pt x="0" y="0"/>
                </a:moveTo>
                <a:lnTo>
                  <a:pt x="1311826" y="0"/>
                </a:lnTo>
                <a:lnTo>
                  <a:pt x="1311826" y="1607958"/>
                </a:lnTo>
                <a:lnTo>
                  <a:pt x="0" y="1607958"/>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2" id="12"/>
          <p:cNvSpPr/>
          <p:nvPr/>
        </p:nvSpPr>
        <p:spPr>
          <a:xfrm flipH="false" flipV="false" rot="0">
            <a:off x="7402548" y="6342407"/>
            <a:ext cx="1311826" cy="1607958"/>
          </a:xfrm>
          <a:custGeom>
            <a:avLst/>
            <a:gdLst/>
            <a:ahLst/>
            <a:cxnLst/>
            <a:rect r="r" b="b" t="t" l="l"/>
            <a:pathLst>
              <a:path h="1607958" w="1311826">
                <a:moveTo>
                  <a:pt x="0" y="0"/>
                </a:moveTo>
                <a:lnTo>
                  <a:pt x="1311826" y="0"/>
                </a:lnTo>
                <a:lnTo>
                  <a:pt x="1311826" y="1607959"/>
                </a:lnTo>
                <a:lnTo>
                  <a:pt x="0" y="1607959"/>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3" id="13"/>
          <p:cNvSpPr/>
          <p:nvPr/>
        </p:nvSpPr>
        <p:spPr>
          <a:xfrm flipH="false" flipV="false" rot="0">
            <a:off x="3591814" y="8462536"/>
            <a:ext cx="1311826" cy="1607958"/>
          </a:xfrm>
          <a:custGeom>
            <a:avLst/>
            <a:gdLst/>
            <a:ahLst/>
            <a:cxnLst/>
            <a:rect r="r" b="b" t="t" l="l"/>
            <a:pathLst>
              <a:path h="1607958" w="1311826">
                <a:moveTo>
                  <a:pt x="0" y="0"/>
                </a:moveTo>
                <a:lnTo>
                  <a:pt x="1311826" y="0"/>
                </a:lnTo>
                <a:lnTo>
                  <a:pt x="1311826" y="1607959"/>
                </a:lnTo>
                <a:lnTo>
                  <a:pt x="0" y="1607959"/>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4" id="14"/>
          <p:cNvSpPr/>
          <p:nvPr/>
        </p:nvSpPr>
        <p:spPr>
          <a:xfrm flipH="false" flipV="false" rot="0">
            <a:off x="1233959" y="8066767"/>
            <a:ext cx="1488220" cy="1674532"/>
          </a:xfrm>
          <a:custGeom>
            <a:avLst/>
            <a:gdLst/>
            <a:ahLst/>
            <a:cxnLst/>
            <a:rect r="r" b="b" t="t" l="l"/>
            <a:pathLst>
              <a:path h="1674532" w="1488220">
                <a:moveTo>
                  <a:pt x="0" y="0"/>
                </a:moveTo>
                <a:lnTo>
                  <a:pt x="1488220" y="0"/>
                </a:lnTo>
                <a:lnTo>
                  <a:pt x="1488220" y="1674532"/>
                </a:lnTo>
                <a:lnTo>
                  <a:pt x="0" y="1674532"/>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15" id="15"/>
          <p:cNvSpPr/>
          <p:nvPr/>
        </p:nvSpPr>
        <p:spPr>
          <a:xfrm flipH="false" flipV="false" rot="0">
            <a:off x="5299278" y="5185987"/>
            <a:ext cx="1366946" cy="1366946"/>
          </a:xfrm>
          <a:custGeom>
            <a:avLst/>
            <a:gdLst/>
            <a:ahLst/>
            <a:cxnLst/>
            <a:rect r="r" b="b" t="t" l="l"/>
            <a:pathLst>
              <a:path h="1366946" w="1366946">
                <a:moveTo>
                  <a:pt x="0" y="0"/>
                </a:moveTo>
                <a:lnTo>
                  <a:pt x="1366946" y="0"/>
                </a:lnTo>
                <a:lnTo>
                  <a:pt x="1366946" y="1366945"/>
                </a:lnTo>
                <a:lnTo>
                  <a:pt x="0" y="1366945"/>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16" id="16"/>
          <p:cNvSpPr/>
          <p:nvPr/>
        </p:nvSpPr>
        <p:spPr>
          <a:xfrm flipH="false" flipV="false" rot="0">
            <a:off x="8996833" y="2999069"/>
            <a:ext cx="1416326" cy="1416326"/>
          </a:xfrm>
          <a:custGeom>
            <a:avLst/>
            <a:gdLst/>
            <a:ahLst/>
            <a:cxnLst/>
            <a:rect r="r" b="b" t="t" l="l"/>
            <a:pathLst>
              <a:path h="1416326" w="1416326">
                <a:moveTo>
                  <a:pt x="0" y="0"/>
                </a:moveTo>
                <a:lnTo>
                  <a:pt x="1416325" y="0"/>
                </a:lnTo>
                <a:lnTo>
                  <a:pt x="1416325" y="1416326"/>
                </a:lnTo>
                <a:lnTo>
                  <a:pt x="0" y="1416326"/>
                </a:lnTo>
                <a:lnTo>
                  <a:pt x="0" y="0"/>
                </a:lnTo>
                <a:close/>
              </a:path>
            </a:pathLst>
          </a:custGeom>
          <a:blipFill>
            <a:blip r:embed="rId19"/>
            <a:stretch>
              <a:fillRect l="0" t="0" r="0" b="0"/>
            </a:stretch>
          </a:blipFill>
        </p:spPr>
      </p:sp>
      <p:sp>
        <p:nvSpPr>
          <p:cNvPr name="Freeform 17" id="17"/>
          <p:cNvSpPr/>
          <p:nvPr/>
        </p:nvSpPr>
        <p:spPr>
          <a:xfrm flipH="false" flipV="false" rot="0">
            <a:off x="8996833" y="3824549"/>
            <a:ext cx="708163" cy="677558"/>
          </a:xfrm>
          <a:custGeom>
            <a:avLst/>
            <a:gdLst/>
            <a:ahLst/>
            <a:cxnLst/>
            <a:rect r="r" b="b" t="t" l="l"/>
            <a:pathLst>
              <a:path h="677558" w="708163">
                <a:moveTo>
                  <a:pt x="0" y="0"/>
                </a:moveTo>
                <a:lnTo>
                  <a:pt x="708162" y="0"/>
                </a:lnTo>
                <a:lnTo>
                  <a:pt x="708162" y="677558"/>
                </a:lnTo>
                <a:lnTo>
                  <a:pt x="0" y="677558"/>
                </a:lnTo>
                <a:lnTo>
                  <a:pt x="0" y="0"/>
                </a:lnTo>
                <a:close/>
              </a:path>
            </a:pathLst>
          </a:custGeom>
          <a:blipFill>
            <a:blip r:embed="rId20">
              <a:extLst>
                <a:ext uri="{96DAC541-7B7A-43D3-8B79-37D633B846F1}">
                  <asvg:svgBlip xmlns:asvg="http://schemas.microsoft.com/office/drawing/2016/SVG/main" r:embed="rId21"/>
                </a:ext>
              </a:extLst>
            </a:blip>
            <a:stretch>
              <a:fillRect l="0" t="-84564" r="-83467" b="0"/>
            </a:stretch>
          </a:blipFill>
        </p:spPr>
      </p:sp>
      <p:sp>
        <p:nvSpPr>
          <p:cNvPr name="TextBox 18" id="18"/>
          <p:cNvSpPr txBox="true"/>
          <p:nvPr/>
        </p:nvSpPr>
        <p:spPr>
          <a:xfrm rot="0">
            <a:off x="5299278" y="8591323"/>
            <a:ext cx="5518366" cy="1271720"/>
          </a:xfrm>
          <a:prstGeom prst="rect">
            <a:avLst/>
          </a:prstGeom>
        </p:spPr>
        <p:txBody>
          <a:bodyPr anchor="t" rtlCol="false" tIns="0" lIns="0" bIns="0" rIns="0">
            <a:spAutoFit/>
          </a:bodyPr>
          <a:lstStyle/>
          <a:p>
            <a:pPr algn="l">
              <a:lnSpc>
                <a:spcPts val="5724"/>
              </a:lnSpc>
            </a:pPr>
            <a:r>
              <a:rPr lang="en-US" sz="2499" b="true">
                <a:solidFill>
                  <a:srgbClr val="001A73"/>
                </a:solidFill>
                <a:latin typeface="Calibri (MS) Bold"/>
                <a:ea typeface="Calibri (MS) Bold"/>
                <a:cs typeface="Calibri (MS) Bold"/>
                <a:sym typeface="Calibri (MS) Bold"/>
              </a:rPr>
              <a:t>Créer </a:t>
            </a:r>
            <a:r>
              <a:rPr lang="en-US" b="true" sz="2499">
                <a:solidFill>
                  <a:srgbClr val="001A73"/>
                </a:solidFill>
                <a:latin typeface="Calibri (MS) Bold"/>
                <a:ea typeface="Calibri (MS) Bold"/>
                <a:cs typeface="Calibri (MS) Bold"/>
                <a:sym typeface="Calibri (MS) Bold"/>
              </a:rPr>
              <a:t>&amp; renforcer les partenariats</a:t>
            </a:r>
          </a:p>
          <a:p>
            <a:pPr algn="l">
              <a:lnSpc>
                <a:spcPts val="3499"/>
              </a:lnSpc>
              <a:spcBef>
                <a:spcPct val="0"/>
              </a:spcBef>
            </a:pPr>
            <a:r>
              <a:rPr lang="en-US" b="true" sz="2499">
                <a:solidFill>
                  <a:srgbClr val="001A73"/>
                </a:solidFill>
                <a:latin typeface="Calibri (MS) Bold"/>
                <a:ea typeface="Calibri (MS) Bold"/>
                <a:cs typeface="Calibri (MS) Bold"/>
                <a:sym typeface="Calibri (MS) Bold"/>
              </a:rPr>
              <a:t>Amplifier le repérage et la sensibilisation</a:t>
            </a:r>
          </a:p>
        </p:txBody>
      </p:sp>
      <p:sp>
        <p:nvSpPr>
          <p:cNvPr name="TextBox 19" id="19"/>
          <p:cNvSpPr txBox="true"/>
          <p:nvPr/>
        </p:nvSpPr>
        <p:spPr>
          <a:xfrm rot="0">
            <a:off x="11341337" y="4650030"/>
            <a:ext cx="1311826" cy="569751"/>
          </a:xfrm>
          <a:prstGeom prst="rect">
            <a:avLst/>
          </a:prstGeom>
        </p:spPr>
        <p:txBody>
          <a:bodyPr anchor="t" rtlCol="false" tIns="0" lIns="0" bIns="0" rIns="0">
            <a:spAutoFit/>
          </a:bodyPr>
          <a:lstStyle/>
          <a:p>
            <a:pPr algn="ctr">
              <a:lnSpc>
                <a:spcPts val="4504"/>
              </a:lnSpc>
              <a:spcBef>
                <a:spcPct val="0"/>
              </a:spcBef>
            </a:pPr>
            <a:r>
              <a:rPr lang="en-US" b="true" sz="3217">
                <a:solidFill>
                  <a:srgbClr val="33D4FF"/>
                </a:solidFill>
                <a:latin typeface="Arial Bold"/>
                <a:ea typeface="Arial Bold"/>
                <a:cs typeface="Arial Bold"/>
                <a:sym typeface="Arial Bold"/>
              </a:rPr>
              <a:t>03</a:t>
            </a:r>
          </a:p>
        </p:txBody>
      </p:sp>
      <p:sp>
        <p:nvSpPr>
          <p:cNvPr name="TextBox 20" id="20"/>
          <p:cNvSpPr txBox="true"/>
          <p:nvPr/>
        </p:nvSpPr>
        <p:spPr>
          <a:xfrm rot="0">
            <a:off x="7402548" y="6711271"/>
            <a:ext cx="1311826" cy="569751"/>
          </a:xfrm>
          <a:prstGeom prst="rect">
            <a:avLst/>
          </a:prstGeom>
        </p:spPr>
        <p:txBody>
          <a:bodyPr anchor="t" rtlCol="false" tIns="0" lIns="0" bIns="0" rIns="0">
            <a:spAutoFit/>
          </a:bodyPr>
          <a:lstStyle/>
          <a:p>
            <a:pPr algn="ctr">
              <a:lnSpc>
                <a:spcPts val="4504"/>
              </a:lnSpc>
              <a:spcBef>
                <a:spcPct val="0"/>
              </a:spcBef>
            </a:pPr>
            <a:r>
              <a:rPr lang="en-US" b="true" sz="3217">
                <a:solidFill>
                  <a:srgbClr val="3B57E5"/>
                </a:solidFill>
                <a:latin typeface="Arial Bold"/>
                <a:ea typeface="Arial Bold"/>
                <a:cs typeface="Arial Bold"/>
                <a:sym typeface="Arial Bold"/>
              </a:rPr>
              <a:t>02</a:t>
            </a:r>
          </a:p>
        </p:txBody>
      </p:sp>
      <p:sp>
        <p:nvSpPr>
          <p:cNvPr name="TextBox 21" id="21"/>
          <p:cNvSpPr txBox="true"/>
          <p:nvPr/>
        </p:nvSpPr>
        <p:spPr>
          <a:xfrm rot="0">
            <a:off x="3591814" y="8819923"/>
            <a:ext cx="1311826" cy="569751"/>
          </a:xfrm>
          <a:prstGeom prst="rect">
            <a:avLst/>
          </a:prstGeom>
        </p:spPr>
        <p:txBody>
          <a:bodyPr anchor="t" rtlCol="false" tIns="0" lIns="0" bIns="0" rIns="0">
            <a:spAutoFit/>
          </a:bodyPr>
          <a:lstStyle/>
          <a:p>
            <a:pPr algn="ctr">
              <a:lnSpc>
                <a:spcPts val="4504"/>
              </a:lnSpc>
              <a:spcBef>
                <a:spcPct val="0"/>
              </a:spcBef>
            </a:pPr>
            <a:r>
              <a:rPr lang="en-US" b="true" sz="3217">
                <a:solidFill>
                  <a:srgbClr val="001A73"/>
                </a:solidFill>
                <a:latin typeface="Arial Bold"/>
                <a:ea typeface="Arial Bold"/>
                <a:cs typeface="Arial Bold"/>
                <a:sym typeface="Arial Bold"/>
              </a:rPr>
              <a:t>01</a:t>
            </a:r>
          </a:p>
        </p:txBody>
      </p:sp>
      <p:sp>
        <p:nvSpPr>
          <p:cNvPr name="TextBox 22" id="22"/>
          <p:cNvSpPr txBox="true"/>
          <p:nvPr/>
        </p:nvSpPr>
        <p:spPr>
          <a:xfrm rot="0">
            <a:off x="8985460" y="6482671"/>
            <a:ext cx="4942894" cy="1370046"/>
          </a:xfrm>
          <a:prstGeom prst="rect">
            <a:avLst/>
          </a:prstGeom>
        </p:spPr>
        <p:txBody>
          <a:bodyPr anchor="t" rtlCol="false" tIns="0" lIns="0" bIns="0" rIns="0">
            <a:spAutoFit/>
          </a:bodyPr>
          <a:lstStyle/>
          <a:p>
            <a:pPr algn="l">
              <a:lnSpc>
                <a:spcPts val="5724"/>
              </a:lnSpc>
            </a:pPr>
            <a:r>
              <a:rPr lang="en-US" b="true" sz="2499">
                <a:solidFill>
                  <a:srgbClr val="001A73"/>
                </a:solidFill>
                <a:latin typeface="Calibri (MS) Bold"/>
                <a:ea typeface="Calibri (MS) Bold"/>
                <a:cs typeface="Calibri (MS) Bold"/>
                <a:sym typeface="Calibri (MS) Bold"/>
              </a:rPr>
              <a:t>S</a:t>
            </a:r>
            <a:r>
              <a:rPr lang="en-US" b="true" sz="2499">
                <a:solidFill>
                  <a:srgbClr val="001A73"/>
                </a:solidFill>
                <a:latin typeface="Calibri (MS) Bold"/>
                <a:ea typeface="Calibri (MS) Bold"/>
                <a:cs typeface="Calibri (MS) Bold"/>
                <a:sym typeface="Calibri (MS) Bold"/>
              </a:rPr>
              <a:t>ensibilisation en milieu scolaire</a:t>
            </a:r>
          </a:p>
          <a:p>
            <a:pPr algn="just">
              <a:lnSpc>
                <a:spcPts val="5099"/>
              </a:lnSpc>
            </a:pPr>
            <a:r>
              <a:rPr lang="en-US" b="true" sz="2499">
                <a:solidFill>
                  <a:srgbClr val="001A73"/>
                </a:solidFill>
                <a:latin typeface="Calibri (MS) Bold"/>
                <a:ea typeface="Calibri (MS) Bold"/>
                <a:cs typeface="Calibri (MS) Bold"/>
                <a:sym typeface="Calibri (MS) Bold"/>
              </a:rPr>
              <a:t>Appui des volontaires Unis-Cité</a:t>
            </a:r>
          </a:p>
        </p:txBody>
      </p:sp>
      <p:sp>
        <p:nvSpPr>
          <p:cNvPr name="TextBox 23" id="23"/>
          <p:cNvSpPr txBox="true"/>
          <p:nvPr/>
        </p:nvSpPr>
        <p:spPr>
          <a:xfrm rot="0">
            <a:off x="12776721" y="4247126"/>
            <a:ext cx="5241996" cy="1416183"/>
          </a:xfrm>
          <a:prstGeom prst="rect">
            <a:avLst/>
          </a:prstGeom>
        </p:spPr>
        <p:txBody>
          <a:bodyPr anchor="t" rtlCol="false" tIns="0" lIns="0" bIns="0" rIns="0">
            <a:spAutoFit/>
          </a:bodyPr>
          <a:lstStyle/>
          <a:p>
            <a:pPr algn="l">
              <a:lnSpc>
                <a:spcPts val="5724"/>
              </a:lnSpc>
            </a:pPr>
            <a:r>
              <a:rPr lang="en-US" b="true" sz="2499">
                <a:solidFill>
                  <a:srgbClr val="001A73"/>
                </a:solidFill>
                <a:latin typeface="Calibri (MS) Bold"/>
                <a:ea typeface="Calibri (MS) Bold"/>
                <a:cs typeface="Calibri (MS) Bold"/>
                <a:sym typeface="Calibri (MS) Bold"/>
              </a:rPr>
              <a:t>Finalisation de la mallette pédagogique</a:t>
            </a:r>
          </a:p>
          <a:p>
            <a:pPr algn="just">
              <a:lnSpc>
                <a:spcPts val="5724"/>
              </a:lnSpc>
            </a:pPr>
            <a:r>
              <a:rPr lang="en-US" b="true" sz="2499">
                <a:solidFill>
                  <a:srgbClr val="001A73"/>
                </a:solidFill>
                <a:latin typeface="Calibri (MS) Bold"/>
                <a:ea typeface="Calibri (MS) Bold"/>
                <a:cs typeface="Calibri (MS) Bold"/>
                <a:sym typeface="Calibri (MS) Bold"/>
              </a:rPr>
              <a:t>Optimisation du site internet</a:t>
            </a:r>
          </a:p>
        </p:txBody>
      </p:sp>
      <p:sp>
        <p:nvSpPr>
          <p:cNvPr name="TextBox 24" id="24"/>
          <p:cNvSpPr txBox="true"/>
          <p:nvPr/>
        </p:nvSpPr>
        <p:spPr>
          <a:xfrm rot="0">
            <a:off x="2254089" y="500889"/>
            <a:ext cx="6460286" cy="673100"/>
          </a:xfrm>
          <a:prstGeom prst="rect">
            <a:avLst/>
          </a:prstGeom>
        </p:spPr>
        <p:txBody>
          <a:bodyPr anchor="t" rtlCol="false" tIns="0" lIns="0" bIns="0" rIns="0">
            <a:spAutoFit/>
          </a:bodyPr>
          <a:lstStyle/>
          <a:p>
            <a:pPr algn="l">
              <a:lnSpc>
                <a:spcPts val="4900"/>
              </a:lnSpc>
              <a:spcBef>
                <a:spcPct val="0"/>
              </a:spcBef>
            </a:pPr>
            <a:r>
              <a:rPr lang="en-US" b="true" sz="3500">
                <a:solidFill>
                  <a:srgbClr val="001A73"/>
                </a:solidFill>
                <a:latin typeface="Calibri (MS) Bold"/>
                <a:ea typeface="Calibri (MS) Bold"/>
                <a:cs typeface="Calibri (MS) Bold"/>
                <a:sym typeface="Calibri (MS) Bold"/>
              </a:rPr>
              <a:t>Priorités identifiées pour 2026</a:t>
            </a:r>
          </a:p>
        </p:txBody>
      </p:sp>
    </p:spTree>
  </p:cSld>
  <p:clrMapOvr>
    <a:masterClrMapping/>
  </p:clrMapOvr>
</p:sld>
</file>

<file path=ppt/slides/slide3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382500" y="-2381250"/>
            <a:ext cx="8572500" cy="8780028"/>
          </a:xfrm>
          <a:custGeom>
            <a:avLst/>
            <a:gdLst/>
            <a:ahLst/>
            <a:cxnLst/>
            <a:rect r="r" b="b" t="t" l="l"/>
            <a:pathLst>
              <a:path h="8780028" w="8572500">
                <a:moveTo>
                  <a:pt x="0" y="0"/>
                </a:moveTo>
                <a:lnTo>
                  <a:pt x="8572500" y="0"/>
                </a:lnTo>
                <a:lnTo>
                  <a:pt x="8572500" y="8780028"/>
                </a:lnTo>
                <a:lnTo>
                  <a:pt x="0" y="8780028"/>
                </a:lnTo>
                <a:lnTo>
                  <a:pt x="0" y="0"/>
                </a:lnTo>
                <a:close/>
              </a:path>
            </a:pathLst>
          </a:custGeom>
          <a:blipFill>
            <a:blip r:embed="rId2">
              <a:alphaModFix amt="30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6231227" y="8536063"/>
            <a:ext cx="1905000" cy="1520536"/>
          </a:xfrm>
          <a:custGeom>
            <a:avLst/>
            <a:gdLst/>
            <a:ahLst/>
            <a:cxnLst/>
            <a:rect r="r" b="b" t="t" l="l"/>
            <a:pathLst>
              <a:path h="1520536" w="1905000">
                <a:moveTo>
                  <a:pt x="0" y="0"/>
                </a:moveTo>
                <a:lnTo>
                  <a:pt x="1905000" y="0"/>
                </a:lnTo>
                <a:lnTo>
                  <a:pt x="1905000" y="1520537"/>
                </a:lnTo>
                <a:lnTo>
                  <a:pt x="0" y="152053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5400000">
            <a:off x="-8603822" y="290955"/>
            <a:ext cx="12798869" cy="9970990"/>
            <a:chOff x="0" y="0"/>
            <a:chExt cx="660400" cy="514486"/>
          </a:xfrm>
        </p:grpSpPr>
        <p:sp>
          <p:nvSpPr>
            <p:cNvPr name="Freeform 5" id="5"/>
            <p:cNvSpPr/>
            <p:nvPr/>
          </p:nvSpPr>
          <p:spPr>
            <a:xfrm flipH="false" flipV="false" rot="0">
              <a:off x="0" y="0"/>
              <a:ext cx="660400" cy="514486"/>
            </a:xfrm>
            <a:custGeom>
              <a:avLst/>
              <a:gdLst/>
              <a:ahLst/>
              <a:cxnLst/>
              <a:rect r="r" b="b" t="t" l="l"/>
              <a:pathLst>
                <a:path h="514486"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1876"/>
                  </a:cubicBezTo>
                  <a:lnTo>
                    <a:pt x="660400" y="514486"/>
                  </a:lnTo>
                  <a:lnTo>
                    <a:pt x="0" y="514486"/>
                  </a:lnTo>
                  <a:lnTo>
                    <a:pt x="0" y="322019"/>
                  </a:lnTo>
                  <a:cubicBezTo>
                    <a:pt x="1782" y="185660"/>
                    <a:pt x="93019" y="64045"/>
                    <a:pt x="220252" y="19070"/>
                  </a:cubicBezTo>
                  <a:close/>
                </a:path>
              </a:pathLst>
            </a:custGeom>
            <a:ln w="66675" cap="sq">
              <a:solidFill>
                <a:srgbClr val="963CBD"/>
              </a:solidFill>
              <a:prstDash val="solid"/>
              <a:miter/>
            </a:ln>
          </p:spPr>
        </p:sp>
        <p:sp>
          <p:nvSpPr>
            <p:cNvPr name="TextBox 6" id="6"/>
            <p:cNvSpPr txBox="true"/>
            <p:nvPr/>
          </p:nvSpPr>
          <p:spPr>
            <a:xfrm>
              <a:off x="0" y="88900"/>
              <a:ext cx="660400" cy="425586"/>
            </a:xfrm>
            <a:prstGeom prst="rect">
              <a:avLst/>
            </a:prstGeom>
          </p:spPr>
          <p:txBody>
            <a:bodyPr anchor="ctr" rtlCol="false" tIns="50800" lIns="50800" bIns="50800" rIns="50800"/>
            <a:lstStyle/>
            <a:p>
              <a:pPr algn="ctr">
                <a:lnSpc>
                  <a:spcPts val="2940"/>
                </a:lnSpc>
              </a:pPr>
            </a:p>
          </p:txBody>
        </p:sp>
      </p:grpSp>
      <p:grpSp>
        <p:nvGrpSpPr>
          <p:cNvPr name="Group 7" id="7"/>
          <p:cNvGrpSpPr/>
          <p:nvPr/>
        </p:nvGrpSpPr>
        <p:grpSpPr>
          <a:xfrm rot="0">
            <a:off x="0" y="0"/>
            <a:ext cx="1536197" cy="1536197"/>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6"/>
              <a:stretch>
                <a:fillRect l="-64888" t="-43935" r="-64888" b="-37467"/>
              </a:stretch>
            </a:blipFill>
            <a:ln w="38100" cap="sq">
              <a:solidFill>
                <a:srgbClr val="D60033"/>
              </a:solidFill>
              <a:prstDash val="solid"/>
              <a:miter/>
            </a:ln>
          </p:spPr>
        </p:sp>
      </p:grpSp>
      <p:grpSp>
        <p:nvGrpSpPr>
          <p:cNvPr name="Group 9" id="9"/>
          <p:cNvGrpSpPr/>
          <p:nvPr/>
        </p:nvGrpSpPr>
        <p:grpSpPr>
          <a:xfrm rot="0">
            <a:off x="2102230" y="5507692"/>
            <a:ext cx="4275426" cy="2916320"/>
            <a:chOff x="0" y="0"/>
            <a:chExt cx="1008034" cy="687592"/>
          </a:xfrm>
        </p:grpSpPr>
        <p:sp>
          <p:nvSpPr>
            <p:cNvPr name="Freeform 10" id="10"/>
            <p:cNvSpPr/>
            <p:nvPr/>
          </p:nvSpPr>
          <p:spPr>
            <a:xfrm flipH="false" flipV="false" rot="0">
              <a:off x="0" y="0"/>
              <a:ext cx="1008034" cy="687592"/>
            </a:xfrm>
            <a:custGeom>
              <a:avLst/>
              <a:gdLst/>
              <a:ahLst/>
              <a:cxnLst/>
              <a:rect r="r" b="b" t="t" l="l"/>
              <a:pathLst>
                <a:path h="687592" w="1008034">
                  <a:moveTo>
                    <a:pt x="27162" y="0"/>
                  </a:moveTo>
                  <a:lnTo>
                    <a:pt x="980872" y="0"/>
                  </a:lnTo>
                  <a:cubicBezTo>
                    <a:pt x="995873" y="0"/>
                    <a:pt x="1008034" y="12161"/>
                    <a:pt x="1008034" y="27162"/>
                  </a:cubicBezTo>
                  <a:lnTo>
                    <a:pt x="1008034" y="660430"/>
                  </a:lnTo>
                  <a:cubicBezTo>
                    <a:pt x="1008034" y="675431"/>
                    <a:pt x="995873" y="687592"/>
                    <a:pt x="980872" y="687592"/>
                  </a:cubicBezTo>
                  <a:lnTo>
                    <a:pt x="27162" y="687592"/>
                  </a:lnTo>
                  <a:cubicBezTo>
                    <a:pt x="12161" y="687592"/>
                    <a:pt x="0" y="675431"/>
                    <a:pt x="0" y="660430"/>
                  </a:cubicBezTo>
                  <a:lnTo>
                    <a:pt x="0" y="27162"/>
                  </a:lnTo>
                  <a:cubicBezTo>
                    <a:pt x="0" y="12161"/>
                    <a:pt x="12161" y="0"/>
                    <a:pt x="27162" y="0"/>
                  </a:cubicBezTo>
                  <a:close/>
                </a:path>
              </a:pathLst>
            </a:custGeom>
            <a:solidFill>
              <a:srgbClr val="963CBD"/>
            </a:solidFill>
          </p:spPr>
        </p:sp>
        <p:sp>
          <p:nvSpPr>
            <p:cNvPr name="TextBox 11" id="11"/>
            <p:cNvSpPr txBox="true"/>
            <p:nvPr/>
          </p:nvSpPr>
          <p:spPr>
            <a:xfrm>
              <a:off x="0" y="28575"/>
              <a:ext cx="1008034" cy="659017"/>
            </a:xfrm>
            <a:prstGeom prst="rect">
              <a:avLst/>
            </a:prstGeom>
          </p:spPr>
          <p:txBody>
            <a:bodyPr anchor="ctr" rtlCol="false" tIns="50800" lIns="50800" bIns="50800" rIns="50800"/>
            <a:lstStyle/>
            <a:p>
              <a:pPr algn="ctr">
                <a:lnSpc>
                  <a:spcPts val="2100"/>
                </a:lnSpc>
              </a:pPr>
            </a:p>
          </p:txBody>
        </p:sp>
      </p:grpSp>
      <p:grpSp>
        <p:nvGrpSpPr>
          <p:cNvPr name="Group 12" id="12"/>
          <p:cNvGrpSpPr/>
          <p:nvPr/>
        </p:nvGrpSpPr>
        <p:grpSpPr>
          <a:xfrm rot="0">
            <a:off x="2279670" y="2761612"/>
            <a:ext cx="3920546" cy="4838779"/>
            <a:chOff x="0" y="0"/>
            <a:chExt cx="924362" cy="1140857"/>
          </a:xfrm>
        </p:grpSpPr>
        <p:sp>
          <p:nvSpPr>
            <p:cNvPr name="Freeform 13" id="13"/>
            <p:cNvSpPr/>
            <p:nvPr/>
          </p:nvSpPr>
          <p:spPr>
            <a:xfrm flipH="false" flipV="false" rot="0">
              <a:off x="0" y="0"/>
              <a:ext cx="924362" cy="1140857"/>
            </a:xfrm>
            <a:custGeom>
              <a:avLst/>
              <a:gdLst/>
              <a:ahLst/>
              <a:cxnLst/>
              <a:rect r="r" b="b" t="t" l="l"/>
              <a:pathLst>
                <a:path h="1140857" w="924362">
                  <a:moveTo>
                    <a:pt x="29621" y="0"/>
                  </a:moveTo>
                  <a:lnTo>
                    <a:pt x="894742" y="0"/>
                  </a:lnTo>
                  <a:cubicBezTo>
                    <a:pt x="911100" y="0"/>
                    <a:pt x="924362" y="13262"/>
                    <a:pt x="924362" y="29621"/>
                  </a:cubicBezTo>
                  <a:lnTo>
                    <a:pt x="924362" y="1111237"/>
                  </a:lnTo>
                  <a:cubicBezTo>
                    <a:pt x="924362" y="1127596"/>
                    <a:pt x="911100" y="1140857"/>
                    <a:pt x="894742" y="1140857"/>
                  </a:cubicBezTo>
                  <a:lnTo>
                    <a:pt x="29621" y="1140857"/>
                  </a:lnTo>
                  <a:cubicBezTo>
                    <a:pt x="13262" y="1140857"/>
                    <a:pt x="0" y="1127596"/>
                    <a:pt x="0" y="1111237"/>
                  </a:cubicBezTo>
                  <a:lnTo>
                    <a:pt x="0" y="29621"/>
                  </a:lnTo>
                  <a:cubicBezTo>
                    <a:pt x="0" y="13262"/>
                    <a:pt x="13262" y="0"/>
                    <a:pt x="29621" y="0"/>
                  </a:cubicBezTo>
                  <a:close/>
                </a:path>
              </a:pathLst>
            </a:custGeom>
            <a:solidFill>
              <a:srgbClr val="FFFFFF"/>
            </a:solidFill>
            <a:ln w="38100" cap="sq">
              <a:solidFill>
                <a:srgbClr val="963CBD"/>
              </a:solidFill>
              <a:prstDash val="solid"/>
              <a:miter/>
            </a:ln>
          </p:spPr>
        </p:sp>
        <p:sp>
          <p:nvSpPr>
            <p:cNvPr name="TextBox 14" id="14"/>
            <p:cNvSpPr txBox="true"/>
            <p:nvPr/>
          </p:nvSpPr>
          <p:spPr>
            <a:xfrm>
              <a:off x="0" y="28575"/>
              <a:ext cx="924362" cy="1112282"/>
            </a:xfrm>
            <a:prstGeom prst="rect">
              <a:avLst/>
            </a:prstGeom>
          </p:spPr>
          <p:txBody>
            <a:bodyPr anchor="ctr" rtlCol="false" tIns="50800" lIns="50800" bIns="50800" rIns="50800"/>
            <a:lstStyle/>
            <a:p>
              <a:pPr algn="ctr">
                <a:lnSpc>
                  <a:spcPts val="2100"/>
                </a:lnSpc>
              </a:pPr>
            </a:p>
          </p:txBody>
        </p:sp>
      </p:grpSp>
      <p:grpSp>
        <p:nvGrpSpPr>
          <p:cNvPr name="Group 15" id="15"/>
          <p:cNvGrpSpPr/>
          <p:nvPr/>
        </p:nvGrpSpPr>
        <p:grpSpPr>
          <a:xfrm rot="0">
            <a:off x="3378100" y="2170144"/>
            <a:ext cx="1723686" cy="1723686"/>
            <a:chOff x="0" y="0"/>
            <a:chExt cx="812800" cy="812800"/>
          </a:xfrm>
        </p:grpSpPr>
        <p:sp>
          <p:nvSpPr>
            <p:cNvPr name="Freeform 16" id="1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63CBD"/>
            </a:solidFill>
          </p:spPr>
        </p:sp>
        <p:sp>
          <p:nvSpPr>
            <p:cNvPr name="TextBox 17" id="17"/>
            <p:cNvSpPr txBox="true"/>
            <p:nvPr/>
          </p:nvSpPr>
          <p:spPr>
            <a:xfrm>
              <a:off x="76200" y="104775"/>
              <a:ext cx="660400" cy="631825"/>
            </a:xfrm>
            <a:prstGeom prst="rect">
              <a:avLst/>
            </a:prstGeom>
          </p:spPr>
          <p:txBody>
            <a:bodyPr anchor="ctr" rtlCol="false" tIns="50800" lIns="50800" bIns="50800" rIns="50800"/>
            <a:lstStyle/>
            <a:p>
              <a:pPr algn="ctr">
                <a:lnSpc>
                  <a:spcPts val="2100"/>
                </a:lnSpc>
              </a:pPr>
            </a:p>
          </p:txBody>
        </p:sp>
      </p:grpSp>
      <p:grpSp>
        <p:nvGrpSpPr>
          <p:cNvPr name="Group 18" id="18"/>
          <p:cNvGrpSpPr/>
          <p:nvPr/>
        </p:nvGrpSpPr>
        <p:grpSpPr>
          <a:xfrm rot="0">
            <a:off x="7188851" y="5507692"/>
            <a:ext cx="4275426" cy="2916320"/>
            <a:chOff x="0" y="0"/>
            <a:chExt cx="1008034" cy="687592"/>
          </a:xfrm>
        </p:grpSpPr>
        <p:sp>
          <p:nvSpPr>
            <p:cNvPr name="Freeform 19" id="19"/>
            <p:cNvSpPr/>
            <p:nvPr/>
          </p:nvSpPr>
          <p:spPr>
            <a:xfrm flipH="false" flipV="false" rot="0">
              <a:off x="0" y="0"/>
              <a:ext cx="1008034" cy="687592"/>
            </a:xfrm>
            <a:custGeom>
              <a:avLst/>
              <a:gdLst/>
              <a:ahLst/>
              <a:cxnLst/>
              <a:rect r="r" b="b" t="t" l="l"/>
              <a:pathLst>
                <a:path h="687592" w="1008034">
                  <a:moveTo>
                    <a:pt x="27162" y="0"/>
                  </a:moveTo>
                  <a:lnTo>
                    <a:pt x="980872" y="0"/>
                  </a:lnTo>
                  <a:cubicBezTo>
                    <a:pt x="995873" y="0"/>
                    <a:pt x="1008034" y="12161"/>
                    <a:pt x="1008034" y="27162"/>
                  </a:cubicBezTo>
                  <a:lnTo>
                    <a:pt x="1008034" y="660430"/>
                  </a:lnTo>
                  <a:cubicBezTo>
                    <a:pt x="1008034" y="675431"/>
                    <a:pt x="995873" y="687592"/>
                    <a:pt x="980872" y="687592"/>
                  </a:cubicBezTo>
                  <a:lnTo>
                    <a:pt x="27162" y="687592"/>
                  </a:lnTo>
                  <a:cubicBezTo>
                    <a:pt x="12161" y="687592"/>
                    <a:pt x="0" y="675431"/>
                    <a:pt x="0" y="660430"/>
                  </a:cubicBezTo>
                  <a:lnTo>
                    <a:pt x="0" y="27162"/>
                  </a:lnTo>
                  <a:cubicBezTo>
                    <a:pt x="0" y="12161"/>
                    <a:pt x="12161" y="0"/>
                    <a:pt x="27162" y="0"/>
                  </a:cubicBezTo>
                  <a:close/>
                </a:path>
              </a:pathLst>
            </a:custGeom>
            <a:solidFill>
              <a:srgbClr val="D60033"/>
            </a:solidFill>
          </p:spPr>
        </p:sp>
        <p:sp>
          <p:nvSpPr>
            <p:cNvPr name="TextBox 20" id="20"/>
            <p:cNvSpPr txBox="true"/>
            <p:nvPr/>
          </p:nvSpPr>
          <p:spPr>
            <a:xfrm>
              <a:off x="0" y="28575"/>
              <a:ext cx="1008034" cy="659017"/>
            </a:xfrm>
            <a:prstGeom prst="rect">
              <a:avLst/>
            </a:prstGeom>
          </p:spPr>
          <p:txBody>
            <a:bodyPr anchor="ctr" rtlCol="false" tIns="50800" lIns="50800" bIns="50800" rIns="50800"/>
            <a:lstStyle/>
            <a:p>
              <a:pPr algn="ctr">
                <a:lnSpc>
                  <a:spcPts val="2100"/>
                </a:lnSpc>
              </a:pPr>
            </a:p>
          </p:txBody>
        </p:sp>
      </p:grpSp>
      <p:grpSp>
        <p:nvGrpSpPr>
          <p:cNvPr name="Group 21" id="21"/>
          <p:cNvGrpSpPr/>
          <p:nvPr/>
        </p:nvGrpSpPr>
        <p:grpSpPr>
          <a:xfrm rot="0">
            <a:off x="7366291" y="2761612"/>
            <a:ext cx="3920546" cy="4838779"/>
            <a:chOff x="0" y="0"/>
            <a:chExt cx="924362" cy="1140857"/>
          </a:xfrm>
        </p:grpSpPr>
        <p:sp>
          <p:nvSpPr>
            <p:cNvPr name="Freeform 22" id="22"/>
            <p:cNvSpPr/>
            <p:nvPr/>
          </p:nvSpPr>
          <p:spPr>
            <a:xfrm flipH="false" flipV="false" rot="0">
              <a:off x="0" y="0"/>
              <a:ext cx="924362" cy="1140857"/>
            </a:xfrm>
            <a:custGeom>
              <a:avLst/>
              <a:gdLst/>
              <a:ahLst/>
              <a:cxnLst/>
              <a:rect r="r" b="b" t="t" l="l"/>
              <a:pathLst>
                <a:path h="1140857" w="924362">
                  <a:moveTo>
                    <a:pt x="29621" y="0"/>
                  </a:moveTo>
                  <a:lnTo>
                    <a:pt x="894742" y="0"/>
                  </a:lnTo>
                  <a:cubicBezTo>
                    <a:pt x="911100" y="0"/>
                    <a:pt x="924362" y="13262"/>
                    <a:pt x="924362" y="29621"/>
                  </a:cubicBezTo>
                  <a:lnTo>
                    <a:pt x="924362" y="1111237"/>
                  </a:lnTo>
                  <a:cubicBezTo>
                    <a:pt x="924362" y="1127596"/>
                    <a:pt x="911100" y="1140857"/>
                    <a:pt x="894742" y="1140857"/>
                  </a:cubicBezTo>
                  <a:lnTo>
                    <a:pt x="29621" y="1140857"/>
                  </a:lnTo>
                  <a:cubicBezTo>
                    <a:pt x="13262" y="1140857"/>
                    <a:pt x="0" y="1127596"/>
                    <a:pt x="0" y="1111237"/>
                  </a:cubicBezTo>
                  <a:lnTo>
                    <a:pt x="0" y="29621"/>
                  </a:lnTo>
                  <a:cubicBezTo>
                    <a:pt x="0" y="13262"/>
                    <a:pt x="13262" y="0"/>
                    <a:pt x="29621" y="0"/>
                  </a:cubicBezTo>
                  <a:close/>
                </a:path>
              </a:pathLst>
            </a:custGeom>
            <a:solidFill>
              <a:srgbClr val="FFFFFF"/>
            </a:solidFill>
            <a:ln w="38100" cap="sq">
              <a:solidFill>
                <a:srgbClr val="D60033"/>
              </a:solidFill>
              <a:prstDash val="solid"/>
              <a:miter/>
            </a:ln>
          </p:spPr>
        </p:sp>
        <p:sp>
          <p:nvSpPr>
            <p:cNvPr name="TextBox 23" id="23"/>
            <p:cNvSpPr txBox="true"/>
            <p:nvPr/>
          </p:nvSpPr>
          <p:spPr>
            <a:xfrm>
              <a:off x="0" y="28575"/>
              <a:ext cx="924362" cy="1112282"/>
            </a:xfrm>
            <a:prstGeom prst="rect">
              <a:avLst/>
            </a:prstGeom>
          </p:spPr>
          <p:txBody>
            <a:bodyPr anchor="ctr" rtlCol="false" tIns="50800" lIns="50800" bIns="50800" rIns="50800"/>
            <a:lstStyle/>
            <a:p>
              <a:pPr algn="ctr">
                <a:lnSpc>
                  <a:spcPts val="2100"/>
                </a:lnSpc>
              </a:pPr>
            </a:p>
          </p:txBody>
        </p:sp>
      </p:grpSp>
      <p:grpSp>
        <p:nvGrpSpPr>
          <p:cNvPr name="Group 24" id="24"/>
          <p:cNvGrpSpPr/>
          <p:nvPr/>
        </p:nvGrpSpPr>
        <p:grpSpPr>
          <a:xfrm rot="0">
            <a:off x="8464721" y="2170144"/>
            <a:ext cx="1723686" cy="1723686"/>
            <a:chOff x="0" y="0"/>
            <a:chExt cx="812800" cy="812800"/>
          </a:xfrm>
        </p:grpSpPr>
        <p:sp>
          <p:nvSpPr>
            <p:cNvPr name="Freeform 25" id="2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60033"/>
            </a:solidFill>
          </p:spPr>
        </p:sp>
        <p:sp>
          <p:nvSpPr>
            <p:cNvPr name="TextBox 26" id="26"/>
            <p:cNvSpPr txBox="true"/>
            <p:nvPr/>
          </p:nvSpPr>
          <p:spPr>
            <a:xfrm>
              <a:off x="76200" y="104775"/>
              <a:ext cx="660400" cy="631825"/>
            </a:xfrm>
            <a:prstGeom prst="rect">
              <a:avLst/>
            </a:prstGeom>
          </p:spPr>
          <p:txBody>
            <a:bodyPr anchor="ctr" rtlCol="false" tIns="50800" lIns="50800" bIns="50800" rIns="50800"/>
            <a:lstStyle/>
            <a:p>
              <a:pPr algn="ctr">
                <a:lnSpc>
                  <a:spcPts val="2100"/>
                </a:lnSpc>
              </a:pPr>
            </a:p>
          </p:txBody>
        </p:sp>
      </p:grpSp>
      <p:grpSp>
        <p:nvGrpSpPr>
          <p:cNvPr name="Group 27" id="27"/>
          <p:cNvGrpSpPr/>
          <p:nvPr/>
        </p:nvGrpSpPr>
        <p:grpSpPr>
          <a:xfrm rot="0">
            <a:off x="12272920" y="5507692"/>
            <a:ext cx="4275426" cy="2916320"/>
            <a:chOff x="0" y="0"/>
            <a:chExt cx="1008034" cy="687592"/>
          </a:xfrm>
        </p:grpSpPr>
        <p:sp>
          <p:nvSpPr>
            <p:cNvPr name="Freeform 28" id="28"/>
            <p:cNvSpPr/>
            <p:nvPr/>
          </p:nvSpPr>
          <p:spPr>
            <a:xfrm flipH="false" flipV="false" rot="0">
              <a:off x="0" y="0"/>
              <a:ext cx="1008034" cy="687592"/>
            </a:xfrm>
            <a:custGeom>
              <a:avLst/>
              <a:gdLst/>
              <a:ahLst/>
              <a:cxnLst/>
              <a:rect r="r" b="b" t="t" l="l"/>
              <a:pathLst>
                <a:path h="687592" w="1008034">
                  <a:moveTo>
                    <a:pt x="27162" y="0"/>
                  </a:moveTo>
                  <a:lnTo>
                    <a:pt x="980872" y="0"/>
                  </a:lnTo>
                  <a:cubicBezTo>
                    <a:pt x="995873" y="0"/>
                    <a:pt x="1008034" y="12161"/>
                    <a:pt x="1008034" y="27162"/>
                  </a:cubicBezTo>
                  <a:lnTo>
                    <a:pt x="1008034" y="660430"/>
                  </a:lnTo>
                  <a:cubicBezTo>
                    <a:pt x="1008034" y="675431"/>
                    <a:pt x="995873" y="687592"/>
                    <a:pt x="980872" y="687592"/>
                  </a:cubicBezTo>
                  <a:lnTo>
                    <a:pt x="27162" y="687592"/>
                  </a:lnTo>
                  <a:cubicBezTo>
                    <a:pt x="12161" y="687592"/>
                    <a:pt x="0" y="675431"/>
                    <a:pt x="0" y="660430"/>
                  </a:cubicBezTo>
                  <a:lnTo>
                    <a:pt x="0" y="27162"/>
                  </a:lnTo>
                  <a:cubicBezTo>
                    <a:pt x="0" y="12161"/>
                    <a:pt x="12161" y="0"/>
                    <a:pt x="27162" y="0"/>
                  </a:cubicBezTo>
                  <a:close/>
                </a:path>
              </a:pathLst>
            </a:custGeom>
            <a:solidFill>
              <a:srgbClr val="963CBD"/>
            </a:solidFill>
          </p:spPr>
        </p:sp>
        <p:sp>
          <p:nvSpPr>
            <p:cNvPr name="TextBox 29" id="29"/>
            <p:cNvSpPr txBox="true"/>
            <p:nvPr/>
          </p:nvSpPr>
          <p:spPr>
            <a:xfrm>
              <a:off x="0" y="28575"/>
              <a:ext cx="1008034" cy="659017"/>
            </a:xfrm>
            <a:prstGeom prst="rect">
              <a:avLst/>
            </a:prstGeom>
          </p:spPr>
          <p:txBody>
            <a:bodyPr anchor="ctr" rtlCol="false" tIns="50800" lIns="50800" bIns="50800" rIns="50800"/>
            <a:lstStyle/>
            <a:p>
              <a:pPr algn="ctr">
                <a:lnSpc>
                  <a:spcPts val="2100"/>
                </a:lnSpc>
              </a:pPr>
            </a:p>
          </p:txBody>
        </p:sp>
      </p:grpSp>
      <p:grpSp>
        <p:nvGrpSpPr>
          <p:cNvPr name="Group 30" id="30"/>
          <p:cNvGrpSpPr/>
          <p:nvPr/>
        </p:nvGrpSpPr>
        <p:grpSpPr>
          <a:xfrm rot="0">
            <a:off x="12450361" y="2761612"/>
            <a:ext cx="3920546" cy="4838779"/>
            <a:chOff x="0" y="0"/>
            <a:chExt cx="924362" cy="1140857"/>
          </a:xfrm>
        </p:grpSpPr>
        <p:sp>
          <p:nvSpPr>
            <p:cNvPr name="Freeform 31" id="31"/>
            <p:cNvSpPr/>
            <p:nvPr/>
          </p:nvSpPr>
          <p:spPr>
            <a:xfrm flipH="false" flipV="false" rot="0">
              <a:off x="0" y="0"/>
              <a:ext cx="924362" cy="1140857"/>
            </a:xfrm>
            <a:custGeom>
              <a:avLst/>
              <a:gdLst/>
              <a:ahLst/>
              <a:cxnLst/>
              <a:rect r="r" b="b" t="t" l="l"/>
              <a:pathLst>
                <a:path h="1140857" w="924362">
                  <a:moveTo>
                    <a:pt x="29621" y="0"/>
                  </a:moveTo>
                  <a:lnTo>
                    <a:pt x="894742" y="0"/>
                  </a:lnTo>
                  <a:cubicBezTo>
                    <a:pt x="911100" y="0"/>
                    <a:pt x="924362" y="13262"/>
                    <a:pt x="924362" y="29621"/>
                  </a:cubicBezTo>
                  <a:lnTo>
                    <a:pt x="924362" y="1111237"/>
                  </a:lnTo>
                  <a:cubicBezTo>
                    <a:pt x="924362" y="1127596"/>
                    <a:pt x="911100" y="1140857"/>
                    <a:pt x="894742" y="1140857"/>
                  </a:cubicBezTo>
                  <a:lnTo>
                    <a:pt x="29621" y="1140857"/>
                  </a:lnTo>
                  <a:cubicBezTo>
                    <a:pt x="13262" y="1140857"/>
                    <a:pt x="0" y="1127596"/>
                    <a:pt x="0" y="1111237"/>
                  </a:cubicBezTo>
                  <a:lnTo>
                    <a:pt x="0" y="29621"/>
                  </a:lnTo>
                  <a:cubicBezTo>
                    <a:pt x="0" y="13262"/>
                    <a:pt x="13262" y="0"/>
                    <a:pt x="29621" y="0"/>
                  </a:cubicBezTo>
                  <a:close/>
                </a:path>
              </a:pathLst>
            </a:custGeom>
            <a:solidFill>
              <a:srgbClr val="FFFFFF"/>
            </a:solidFill>
            <a:ln w="38100" cap="sq">
              <a:solidFill>
                <a:srgbClr val="963CBD"/>
              </a:solidFill>
              <a:prstDash val="solid"/>
              <a:miter/>
            </a:ln>
          </p:spPr>
        </p:sp>
        <p:sp>
          <p:nvSpPr>
            <p:cNvPr name="TextBox 32" id="32"/>
            <p:cNvSpPr txBox="true"/>
            <p:nvPr/>
          </p:nvSpPr>
          <p:spPr>
            <a:xfrm>
              <a:off x="0" y="28575"/>
              <a:ext cx="924362" cy="1112282"/>
            </a:xfrm>
            <a:prstGeom prst="rect">
              <a:avLst/>
            </a:prstGeom>
          </p:spPr>
          <p:txBody>
            <a:bodyPr anchor="ctr" rtlCol="false" tIns="50800" lIns="50800" bIns="50800" rIns="50800"/>
            <a:lstStyle/>
            <a:p>
              <a:pPr algn="l" marL="453390" indent="-226695" lvl="1">
                <a:lnSpc>
                  <a:spcPts val="2100"/>
                </a:lnSpc>
                <a:buFont typeface="Arial"/>
                <a:buChar char="•"/>
              </a:pPr>
            </a:p>
          </p:txBody>
        </p:sp>
      </p:grpSp>
      <p:grpSp>
        <p:nvGrpSpPr>
          <p:cNvPr name="Group 33" id="33"/>
          <p:cNvGrpSpPr/>
          <p:nvPr/>
        </p:nvGrpSpPr>
        <p:grpSpPr>
          <a:xfrm rot="0">
            <a:off x="13548791" y="2170144"/>
            <a:ext cx="1723686" cy="1723686"/>
            <a:chOff x="0" y="0"/>
            <a:chExt cx="812800" cy="812800"/>
          </a:xfrm>
        </p:grpSpPr>
        <p:sp>
          <p:nvSpPr>
            <p:cNvPr name="Freeform 34" id="3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63CBD"/>
            </a:solidFill>
          </p:spPr>
        </p:sp>
        <p:sp>
          <p:nvSpPr>
            <p:cNvPr name="TextBox 35" id="35"/>
            <p:cNvSpPr txBox="true"/>
            <p:nvPr/>
          </p:nvSpPr>
          <p:spPr>
            <a:xfrm>
              <a:off x="76200" y="104775"/>
              <a:ext cx="660400" cy="631825"/>
            </a:xfrm>
            <a:prstGeom prst="rect">
              <a:avLst/>
            </a:prstGeom>
          </p:spPr>
          <p:txBody>
            <a:bodyPr anchor="ctr" rtlCol="false" tIns="50800" lIns="50800" bIns="50800" rIns="50800"/>
            <a:lstStyle/>
            <a:p>
              <a:pPr algn="ctr">
                <a:lnSpc>
                  <a:spcPts val="2100"/>
                </a:lnSpc>
              </a:pPr>
            </a:p>
          </p:txBody>
        </p:sp>
      </p:grpSp>
      <p:sp>
        <p:nvSpPr>
          <p:cNvPr name="Freeform 36" id="36"/>
          <p:cNvSpPr/>
          <p:nvPr/>
        </p:nvSpPr>
        <p:spPr>
          <a:xfrm flipH="false" flipV="false" rot="0">
            <a:off x="3694249" y="2344499"/>
            <a:ext cx="1091388" cy="1374977"/>
          </a:xfrm>
          <a:custGeom>
            <a:avLst/>
            <a:gdLst/>
            <a:ahLst/>
            <a:cxnLst/>
            <a:rect r="r" b="b" t="t" l="l"/>
            <a:pathLst>
              <a:path h="1374977" w="1091388">
                <a:moveTo>
                  <a:pt x="0" y="0"/>
                </a:moveTo>
                <a:lnTo>
                  <a:pt x="1091388" y="0"/>
                </a:lnTo>
                <a:lnTo>
                  <a:pt x="1091388" y="1374977"/>
                </a:lnTo>
                <a:lnTo>
                  <a:pt x="0" y="1374977"/>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37" id="37"/>
          <p:cNvSpPr/>
          <p:nvPr/>
        </p:nvSpPr>
        <p:spPr>
          <a:xfrm flipH="false" flipV="false" rot="0">
            <a:off x="8640838" y="2344499"/>
            <a:ext cx="1371452" cy="1371452"/>
          </a:xfrm>
          <a:custGeom>
            <a:avLst/>
            <a:gdLst/>
            <a:ahLst/>
            <a:cxnLst/>
            <a:rect r="r" b="b" t="t" l="l"/>
            <a:pathLst>
              <a:path h="1371452" w="1371452">
                <a:moveTo>
                  <a:pt x="0" y="0"/>
                </a:moveTo>
                <a:lnTo>
                  <a:pt x="1371452" y="0"/>
                </a:lnTo>
                <a:lnTo>
                  <a:pt x="1371452" y="1371452"/>
                </a:lnTo>
                <a:lnTo>
                  <a:pt x="0" y="1371452"/>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38" id="38"/>
          <p:cNvSpPr/>
          <p:nvPr/>
        </p:nvSpPr>
        <p:spPr>
          <a:xfrm flipH="false" flipV="false" rot="0">
            <a:off x="13775623" y="2424584"/>
            <a:ext cx="1270020" cy="1211282"/>
          </a:xfrm>
          <a:custGeom>
            <a:avLst/>
            <a:gdLst/>
            <a:ahLst/>
            <a:cxnLst/>
            <a:rect r="r" b="b" t="t" l="l"/>
            <a:pathLst>
              <a:path h="1211282" w="1270020">
                <a:moveTo>
                  <a:pt x="0" y="0"/>
                </a:moveTo>
                <a:lnTo>
                  <a:pt x="1270021" y="0"/>
                </a:lnTo>
                <a:lnTo>
                  <a:pt x="1270021" y="1211282"/>
                </a:lnTo>
                <a:lnTo>
                  <a:pt x="0" y="1211282"/>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39" id="39"/>
          <p:cNvSpPr txBox="true"/>
          <p:nvPr/>
        </p:nvSpPr>
        <p:spPr>
          <a:xfrm rot="0">
            <a:off x="1927201" y="541459"/>
            <a:ext cx="5248889" cy="673100"/>
          </a:xfrm>
          <a:prstGeom prst="rect">
            <a:avLst/>
          </a:prstGeom>
        </p:spPr>
        <p:txBody>
          <a:bodyPr anchor="t" rtlCol="false" tIns="0" lIns="0" bIns="0" rIns="0">
            <a:spAutoFit/>
          </a:bodyPr>
          <a:lstStyle/>
          <a:p>
            <a:pPr algn="l">
              <a:lnSpc>
                <a:spcPts val="4900"/>
              </a:lnSpc>
              <a:spcBef>
                <a:spcPct val="0"/>
              </a:spcBef>
            </a:pPr>
            <a:r>
              <a:rPr lang="en-US" b="true" sz="3500">
                <a:solidFill>
                  <a:srgbClr val="001A73"/>
                </a:solidFill>
                <a:latin typeface="Calibri (MS) Bold"/>
                <a:ea typeface="Calibri (MS) Bold"/>
                <a:cs typeface="Calibri (MS) Bold"/>
                <a:sym typeface="Calibri (MS) Bold"/>
              </a:rPr>
              <a:t>Service Lire Ensemble</a:t>
            </a:r>
          </a:p>
        </p:txBody>
      </p:sp>
      <p:sp>
        <p:nvSpPr>
          <p:cNvPr name="TextBox 40" id="40"/>
          <p:cNvSpPr txBox="true"/>
          <p:nvPr/>
        </p:nvSpPr>
        <p:spPr>
          <a:xfrm rot="0">
            <a:off x="17145000" y="419100"/>
            <a:ext cx="190500" cy="276714"/>
          </a:xfrm>
          <a:prstGeom prst="rect">
            <a:avLst/>
          </a:prstGeom>
        </p:spPr>
        <p:txBody>
          <a:bodyPr anchor="t" rtlCol="false" tIns="0" lIns="0" bIns="0" rIns="0" wrap="none">
            <a:spAutoFit/>
          </a:bodyPr>
          <a:lstStyle/>
          <a:p>
            <a:pPr algn="ctr">
              <a:lnSpc>
                <a:spcPts val="2071"/>
              </a:lnSpc>
              <a:spcBef>
                <a:spcPct val="0"/>
              </a:spcBef>
            </a:pPr>
            <a:r>
              <a:rPr lang="en-US" sz="1479">
                <a:solidFill>
                  <a:srgbClr val="001A73"/>
                </a:solidFill>
                <a:latin typeface="Calibri (MS)"/>
                <a:ea typeface="Calibri (MS)"/>
                <a:cs typeface="Calibri (MS)"/>
                <a:sym typeface="Calibri (MS)"/>
              </a:rPr>
              <a:t>35</a:t>
            </a:r>
          </a:p>
        </p:txBody>
      </p:sp>
      <p:sp>
        <p:nvSpPr>
          <p:cNvPr name="TextBox 41" id="41"/>
          <p:cNvSpPr txBox="true"/>
          <p:nvPr/>
        </p:nvSpPr>
        <p:spPr>
          <a:xfrm rot="0">
            <a:off x="2278593" y="4173620"/>
            <a:ext cx="3919658" cy="2119934"/>
          </a:xfrm>
          <a:prstGeom prst="rect">
            <a:avLst/>
          </a:prstGeom>
        </p:spPr>
        <p:txBody>
          <a:bodyPr anchor="t" rtlCol="false" tIns="0" lIns="0" bIns="0" rIns="0">
            <a:spAutoFit/>
          </a:bodyPr>
          <a:lstStyle/>
          <a:p>
            <a:pPr algn="l" marL="518160" indent="-259080" lvl="1">
              <a:lnSpc>
                <a:spcPts val="3359"/>
              </a:lnSpc>
              <a:buFont typeface="Arial"/>
              <a:buChar char="•"/>
            </a:pPr>
            <a:r>
              <a:rPr lang="en-US" b="true" sz="2400">
                <a:solidFill>
                  <a:srgbClr val="001A73"/>
                </a:solidFill>
                <a:latin typeface="Calibri (MS) Bold"/>
                <a:ea typeface="Calibri (MS) Bold"/>
                <a:cs typeface="Calibri (MS) Bold"/>
                <a:sym typeface="Calibri (MS) Bold"/>
              </a:rPr>
              <a:t>Prévenir l’isolement</a:t>
            </a:r>
          </a:p>
          <a:p>
            <a:pPr algn="l">
              <a:lnSpc>
                <a:spcPts val="3359"/>
              </a:lnSpc>
            </a:pPr>
          </a:p>
          <a:p>
            <a:pPr algn="l" marL="518160" indent="-259080" lvl="1">
              <a:lnSpc>
                <a:spcPts val="3359"/>
              </a:lnSpc>
              <a:buFont typeface="Arial"/>
              <a:buChar char="•"/>
            </a:pPr>
            <a:r>
              <a:rPr lang="en-US" b="true" sz="2400">
                <a:solidFill>
                  <a:srgbClr val="001A73"/>
                </a:solidFill>
                <a:latin typeface="Calibri (MS) Bold"/>
                <a:ea typeface="Calibri (MS) Bold"/>
                <a:cs typeface="Calibri (MS) Bold"/>
                <a:sym typeface="Calibri (MS) Bold"/>
              </a:rPr>
              <a:t>Maintenir le lien social</a:t>
            </a:r>
          </a:p>
          <a:p>
            <a:pPr algn="l">
              <a:lnSpc>
                <a:spcPts val="3359"/>
              </a:lnSpc>
            </a:pPr>
          </a:p>
          <a:p>
            <a:pPr algn="l" marL="518160" indent="-259080" lvl="1">
              <a:lnSpc>
                <a:spcPts val="3359"/>
              </a:lnSpc>
              <a:buFont typeface="Arial"/>
              <a:buChar char="•"/>
            </a:pPr>
            <a:r>
              <a:rPr lang="en-US" b="true" sz="2400">
                <a:solidFill>
                  <a:srgbClr val="001A73"/>
                </a:solidFill>
                <a:latin typeface="Calibri (MS) Bold"/>
                <a:ea typeface="Calibri (MS) Bold"/>
                <a:cs typeface="Calibri (MS) Bold"/>
                <a:sym typeface="Calibri (MS) Bold"/>
              </a:rPr>
              <a:t>Publics vulnérables</a:t>
            </a:r>
          </a:p>
        </p:txBody>
      </p:sp>
      <p:sp>
        <p:nvSpPr>
          <p:cNvPr name="TextBox 42" id="42"/>
          <p:cNvSpPr txBox="true"/>
          <p:nvPr/>
        </p:nvSpPr>
        <p:spPr>
          <a:xfrm rot="0">
            <a:off x="7562896" y="3985828"/>
            <a:ext cx="3527337" cy="2958002"/>
          </a:xfrm>
          <a:prstGeom prst="rect">
            <a:avLst/>
          </a:prstGeom>
        </p:spPr>
        <p:txBody>
          <a:bodyPr anchor="t" rtlCol="false" tIns="0" lIns="0" bIns="0" rIns="0">
            <a:spAutoFit/>
          </a:bodyPr>
          <a:lstStyle/>
          <a:p>
            <a:pPr algn="l" marL="518160" indent="-259080" lvl="1">
              <a:lnSpc>
                <a:spcPts val="3359"/>
              </a:lnSpc>
              <a:buFont typeface="Arial"/>
              <a:buChar char="•"/>
            </a:pPr>
            <a:r>
              <a:rPr lang="en-US" b="true" sz="2400">
                <a:solidFill>
                  <a:srgbClr val="001A73"/>
                </a:solidFill>
                <a:latin typeface="Calibri (MS) Bold"/>
                <a:ea typeface="Calibri (MS) Bold"/>
                <a:cs typeface="Calibri (MS) Bold"/>
                <a:sym typeface="Calibri (MS) Bold"/>
              </a:rPr>
              <a:t>Coord</a:t>
            </a:r>
            <a:r>
              <a:rPr lang="en-US" b="true" sz="2400">
                <a:solidFill>
                  <a:srgbClr val="001A73"/>
                </a:solidFill>
                <a:latin typeface="Calibri (MS) Bold"/>
                <a:ea typeface="Calibri (MS) Bold"/>
                <a:cs typeface="Calibri (MS) Bold"/>
                <a:sym typeface="Calibri (MS) Bold"/>
              </a:rPr>
              <a:t>ination de proximité Udaf 64</a:t>
            </a:r>
          </a:p>
          <a:p>
            <a:pPr algn="l">
              <a:lnSpc>
                <a:spcPts val="3359"/>
              </a:lnSpc>
            </a:pPr>
          </a:p>
          <a:p>
            <a:pPr algn="l" marL="518160" indent="-259080" lvl="1">
              <a:lnSpc>
                <a:spcPts val="3359"/>
              </a:lnSpc>
              <a:buFont typeface="Arial"/>
              <a:buChar char="•"/>
            </a:pPr>
            <a:r>
              <a:rPr lang="en-US" b="true" sz="2400">
                <a:solidFill>
                  <a:srgbClr val="001A73"/>
                </a:solidFill>
                <a:latin typeface="Calibri (MS) Bold"/>
                <a:ea typeface="Calibri (MS) Bold"/>
                <a:cs typeface="Calibri (MS) Bold"/>
                <a:sym typeface="Calibri (MS) Bold"/>
              </a:rPr>
              <a:t>Organisation des actions</a:t>
            </a:r>
          </a:p>
          <a:p>
            <a:pPr algn="l">
              <a:lnSpc>
                <a:spcPts val="3359"/>
              </a:lnSpc>
            </a:pPr>
          </a:p>
          <a:p>
            <a:pPr algn="l" marL="518160" indent="-259080" lvl="1">
              <a:lnSpc>
                <a:spcPts val="3359"/>
              </a:lnSpc>
              <a:buFont typeface="Arial"/>
              <a:buChar char="•"/>
            </a:pPr>
            <a:r>
              <a:rPr lang="en-US" b="true" sz="2400">
                <a:solidFill>
                  <a:srgbClr val="001A73"/>
                </a:solidFill>
                <a:latin typeface="Calibri (MS) Bold"/>
                <a:ea typeface="Calibri (MS) Bold"/>
                <a:cs typeface="Calibri (MS) Bold"/>
                <a:sym typeface="Calibri (MS) Bold"/>
              </a:rPr>
              <a:t>Suivi des interventions</a:t>
            </a:r>
          </a:p>
        </p:txBody>
      </p:sp>
      <p:sp>
        <p:nvSpPr>
          <p:cNvPr name="TextBox 43" id="43"/>
          <p:cNvSpPr txBox="true"/>
          <p:nvPr/>
        </p:nvSpPr>
        <p:spPr>
          <a:xfrm rot="0">
            <a:off x="12746748" y="4007850"/>
            <a:ext cx="3327772" cy="2958002"/>
          </a:xfrm>
          <a:prstGeom prst="rect">
            <a:avLst/>
          </a:prstGeom>
        </p:spPr>
        <p:txBody>
          <a:bodyPr anchor="t" rtlCol="false" tIns="0" lIns="0" bIns="0" rIns="0">
            <a:spAutoFit/>
          </a:bodyPr>
          <a:lstStyle/>
          <a:p>
            <a:pPr algn="l" marL="518160" indent="-259080" lvl="1">
              <a:lnSpc>
                <a:spcPts val="3359"/>
              </a:lnSpc>
              <a:buFont typeface="Arial"/>
              <a:buChar char="•"/>
            </a:pPr>
            <a:r>
              <a:rPr lang="en-US" b="true" sz="2400">
                <a:solidFill>
                  <a:srgbClr val="001A73"/>
                </a:solidFill>
                <a:latin typeface="Calibri (MS) Bold"/>
                <a:ea typeface="Calibri (MS) Bold"/>
                <a:cs typeface="Calibri (MS) Bold"/>
                <a:sym typeface="Calibri (MS) Bold"/>
              </a:rPr>
              <a:t>Bé</a:t>
            </a:r>
            <a:r>
              <a:rPr lang="en-US" b="true" sz="2400">
                <a:solidFill>
                  <a:srgbClr val="001A73"/>
                </a:solidFill>
                <a:latin typeface="Calibri (MS) Bold"/>
                <a:ea typeface="Calibri (MS) Bold"/>
                <a:cs typeface="Calibri (MS) Bold"/>
                <a:sym typeface="Calibri (MS) Bold"/>
              </a:rPr>
              <a:t>névoles formés</a:t>
            </a:r>
          </a:p>
          <a:p>
            <a:pPr algn="l">
              <a:lnSpc>
                <a:spcPts val="3359"/>
              </a:lnSpc>
            </a:pPr>
          </a:p>
          <a:p>
            <a:pPr algn="l" marL="518160" indent="-259080" lvl="1">
              <a:lnSpc>
                <a:spcPts val="3359"/>
              </a:lnSpc>
              <a:buFont typeface="Arial"/>
              <a:buChar char="•"/>
            </a:pPr>
            <a:r>
              <a:rPr lang="en-US" b="true" sz="2400">
                <a:solidFill>
                  <a:srgbClr val="001A73"/>
                </a:solidFill>
                <a:latin typeface="Calibri (MS) Bold"/>
                <a:ea typeface="Calibri (MS) Bold"/>
                <a:cs typeface="Calibri (MS) Bold"/>
                <a:sym typeface="Calibri (MS) Bold"/>
              </a:rPr>
              <a:t>Accompagnement dans la durée</a:t>
            </a:r>
          </a:p>
          <a:p>
            <a:pPr algn="l">
              <a:lnSpc>
                <a:spcPts val="3359"/>
              </a:lnSpc>
            </a:pPr>
          </a:p>
          <a:p>
            <a:pPr algn="l" marL="518160" indent="-259080" lvl="1">
              <a:lnSpc>
                <a:spcPts val="3359"/>
              </a:lnSpc>
              <a:buFont typeface="Arial"/>
              <a:buChar char="•"/>
            </a:pPr>
            <a:r>
              <a:rPr lang="en-US" b="true" sz="2400">
                <a:solidFill>
                  <a:srgbClr val="001A73"/>
                </a:solidFill>
                <a:latin typeface="Calibri (MS) Bold"/>
                <a:ea typeface="Calibri (MS) Bold"/>
                <a:cs typeface="Calibri (MS) Bold"/>
                <a:sym typeface="Calibri (MS) Bold"/>
              </a:rPr>
              <a:t>Temps de lecture partagée</a:t>
            </a:r>
          </a:p>
        </p:txBody>
      </p:sp>
      <p:grpSp>
        <p:nvGrpSpPr>
          <p:cNvPr name="Group 44" id="44"/>
          <p:cNvGrpSpPr/>
          <p:nvPr/>
        </p:nvGrpSpPr>
        <p:grpSpPr>
          <a:xfrm rot="0">
            <a:off x="7366291" y="7888828"/>
            <a:ext cx="3920546" cy="1070369"/>
            <a:chOff x="0" y="0"/>
            <a:chExt cx="924362" cy="252365"/>
          </a:xfrm>
        </p:grpSpPr>
        <p:sp>
          <p:nvSpPr>
            <p:cNvPr name="Freeform 45" id="45"/>
            <p:cNvSpPr/>
            <p:nvPr/>
          </p:nvSpPr>
          <p:spPr>
            <a:xfrm flipH="false" flipV="false" rot="0">
              <a:off x="0" y="0"/>
              <a:ext cx="924362" cy="252365"/>
            </a:xfrm>
            <a:custGeom>
              <a:avLst/>
              <a:gdLst/>
              <a:ahLst/>
              <a:cxnLst/>
              <a:rect r="r" b="b" t="t" l="l"/>
              <a:pathLst>
                <a:path h="252365" w="924362">
                  <a:moveTo>
                    <a:pt x="29621" y="0"/>
                  </a:moveTo>
                  <a:lnTo>
                    <a:pt x="894742" y="0"/>
                  </a:lnTo>
                  <a:cubicBezTo>
                    <a:pt x="911100" y="0"/>
                    <a:pt x="924362" y="13262"/>
                    <a:pt x="924362" y="29621"/>
                  </a:cubicBezTo>
                  <a:lnTo>
                    <a:pt x="924362" y="222745"/>
                  </a:lnTo>
                  <a:cubicBezTo>
                    <a:pt x="924362" y="239104"/>
                    <a:pt x="911100" y="252365"/>
                    <a:pt x="894742" y="252365"/>
                  </a:cubicBezTo>
                  <a:lnTo>
                    <a:pt x="29621" y="252365"/>
                  </a:lnTo>
                  <a:cubicBezTo>
                    <a:pt x="13262" y="252365"/>
                    <a:pt x="0" y="239104"/>
                    <a:pt x="0" y="222745"/>
                  </a:cubicBezTo>
                  <a:lnTo>
                    <a:pt x="0" y="29621"/>
                  </a:lnTo>
                  <a:cubicBezTo>
                    <a:pt x="0" y="13262"/>
                    <a:pt x="13262" y="0"/>
                    <a:pt x="29621" y="0"/>
                  </a:cubicBezTo>
                  <a:close/>
                </a:path>
              </a:pathLst>
            </a:custGeom>
            <a:solidFill>
              <a:srgbClr val="FFFFFF"/>
            </a:solidFill>
            <a:ln w="38100" cap="sq">
              <a:solidFill>
                <a:srgbClr val="D60033"/>
              </a:solidFill>
              <a:prstDash val="solid"/>
              <a:miter/>
            </a:ln>
          </p:spPr>
        </p:sp>
        <p:sp>
          <p:nvSpPr>
            <p:cNvPr name="TextBox 46" id="46"/>
            <p:cNvSpPr txBox="true"/>
            <p:nvPr/>
          </p:nvSpPr>
          <p:spPr>
            <a:xfrm>
              <a:off x="0" y="28575"/>
              <a:ext cx="924362" cy="223790"/>
            </a:xfrm>
            <a:prstGeom prst="rect">
              <a:avLst/>
            </a:prstGeom>
          </p:spPr>
          <p:txBody>
            <a:bodyPr anchor="ctr" rtlCol="false" tIns="50800" lIns="50800" bIns="50800" rIns="50800"/>
            <a:lstStyle/>
            <a:p>
              <a:pPr algn="ctr">
                <a:lnSpc>
                  <a:spcPts val="2100"/>
                </a:lnSpc>
              </a:pPr>
            </a:p>
          </p:txBody>
        </p:sp>
      </p:grpSp>
      <p:sp>
        <p:nvSpPr>
          <p:cNvPr name="TextBox 47" id="47"/>
          <p:cNvSpPr txBox="true"/>
          <p:nvPr/>
        </p:nvSpPr>
        <p:spPr>
          <a:xfrm rot="0">
            <a:off x="7366291" y="7953118"/>
            <a:ext cx="3920546" cy="862833"/>
          </a:xfrm>
          <a:prstGeom prst="rect">
            <a:avLst/>
          </a:prstGeom>
        </p:spPr>
        <p:txBody>
          <a:bodyPr anchor="t" rtlCol="false" tIns="0" lIns="0" bIns="0" rIns="0">
            <a:spAutoFit/>
          </a:bodyPr>
          <a:lstStyle/>
          <a:p>
            <a:pPr algn="l" marL="518160" indent="-259080" lvl="1">
              <a:lnSpc>
                <a:spcPts val="3359"/>
              </a:lnSpc>
              <a:buFont typeface="Arial"/>
              <a:buChar char="•"/>
            </a:pPr>
            <a:r>
              <a:rPr lang="en-US" b="true" sz="2400">
                <a:solidFill>
                  <a:srgbClr val="001A73"/>
                </a:solidFill>
                <a:latin typeface="Calibri (MS) Bold"/>
                <a:ea typeface="Calibri (MS) Bold"/>
                <a:cs typeface="Calibri (MS) Bold"/>
                <a:sym typeface="Calibri (MS) Bold"/>
              </a:rPr>
              <a:t>Site Lire Ensemble</a:t>
            </a:r>
          </a:p>
          <a:p>
            <a:pPr algn="l" marL="518160" indent="-259080" lvl="1">
              <a:lnSpc>
                <a:spcPts val="3359"/>
              </a:lnSpc>
              <a:buFont typeface="Arial"/>
              <a:buChar char="•"/>
            </a:pPr>
            <a:r>
              <a:rPr lang="en-US" b="true" sz="2400">
                <a:solidFill>
                  <a:srgbClr val="001A73"/>
                </a:solidFill>
                <a:latin typeface="Calibri (MS) Bold"/>
                <a:ea typeface="Calibri (MS) Bold"/>
                <a:cs typeface="Calibri (MS) Bold"/>
                <a:sym typeface="Calibri (MS) Bold"/>
              </a:rPr>
              <a:t>Mise en relation &amp; suivi</a:t>
            </a:r>
          </a:p>
        </p:txBody>
      </p:sp>
    </p:spTree>
  </p:cSld>
  <p:clrMapOvr>
    <a:masterClrMapping/>
  </p:clrMapOvr>
</p:sld>
</file>

<file path=ppt/slides/slide36.xml><?xml version="1.0" encoding="utf-8"?>
<p:sld xmlns:p="http://schemas.openxmlformats.org/presentationml/2006/main" xmlns:a="http://schemas.openxmlformats.org/drawingml/2006/main" xmlns:r="http://schemas.openxmlformats.org/officeDocument/2006/relationships">
  <p:cSld>
    <p:bg>
      <p:bgPr>
        <a:solidFill>
          <a:srgbClr val="FCFCFC"/>
        </a:solidFill>
      </p:bgPr>
    </p:bg>
    <p:spTree>
      <p:nvGrpSpPr>
        <p:cNvPr id="1" name=""/>
        <p:cNvGrpSpPr/>
        <p:nvPr/>
      </p:nvGrpSpPr>
      <p:grpSpPr>
        <a:xfrm>
          <a:off x="0" y="0"/>
          <a:ext cx="0" cy="0"/>
          <a:chOff x="0" y="0"/>
          <a:chExt cx="0" cy="0"/>
        </a:xfrm>
      </p:grpSpPr>
      <p:sp>
        <p:nvSpPr>
          <p:cNvPr name="Freeform 2" id="2"/>
          <p:cNvSpPr/>
          <p:nvPr/>
        </p:nvSpPr>
        <p:spPr>
          <a:xfrm flipH="false" flipV="false" rot="0">
            <a:off x="12382500" y="-2381250"/>
            <a:ext cx="8572500" cy="8780028"/>
          </a:xfrm>
          <a:custGeom>
            <a:avLst/>
            <a:gdLst/>
            <a:ahLst/>
            <a:cxnLst/>
            <a:rect r="r" b="b" t="t" l="l"/>
            <a:pathLst>
              <a:path h="8780028" w="8572500">
                <a:moveTo>
                  <a:pt x="0" y="0"/>
                </a:moveTo>
                <a:lnTo>
                  <a:pt x="8572500" y="0"/>
                </a:lnTo>
                <a:lnTo>
                  <a:pt x="8572500" y="8780028"/>
                </a:lnTo>
                <a:lnTo>
                  <a:pt x="0" y="8780028"/>
                </a:lnTo>
                <a:lnTo>
                  <a:pt x="0" y="0"/>
                </a:lnTo>
                <a:close/>
              </a:path>
            </a:pathLst>
          </a:custGeom>
          <a:blipFill>
            <a:blip r:embed="rId2">
              <a:alphaModFix amt="30000"/>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3056643" y="2510900"/>
            <a:ext cx="4070133" cy="4070133"/>
            <a:chOff x="0" y="0"/>
            <a:chExt cx="812800" cy="812800"/>
          </a:xfrm>
        </p:grpSpPr>
        <p:sp>
          <p:nvSpPr>
            <p:cNvPr name="Freeform 4" id="4"/>
            <p:cNvSpPr/>
            <p:nvPr/>
          </p:nvSpPr>
          <p:spPr>
            <a:xfrm flipH="false" flipV="false" rot="0">
              <a:off x="21709" y="21709"/>
              <a:ext cx="769383" cy="769383"/>
            </a:xfrm>
            <a:custGeom>
              <a:avLst/>
              <a:gdLst/>
              <a:ahLst/>
              <a:cxnLst/>
              <a:rect r="r" b="b" t="t" l="l"/>
              <a:pathLst>
                <a:path h="769383" w="769383">
                  <a:moveTo>
                    <a:pt x="408791" y="12502"/>
                  </a:moveTo>
                  <a:lnTo>
                    <a:pt x="439480" y="56066"/>
                  </a:lnTo>
                  <a:cubicBezTo>
                    <a:pt x="453437" y="75879"/>
                    <a:pt x="479563" y="82879"/>
                    <a:pt x="501556" y="72699"/>
                  </a:cubicBezTo>
                  <a:lnTo>
                    <a:pt x="549915" y="50316"/>
                  </a:lnTo>
                  <a:cubicBezTo>
                    <a:pt x="558616" y="46288"/>
                    <a:pt x="568733" y="46744"/>
                    <a:pt x="577037" y="51539"/>
                  </a:cubicBezTo>
                  <a:cubicBezTo>
                    <a:pt x="585341" y="56333"/>
                    <a:pt x="590794" y="64866"/>
                    <a:pt x="591657" y="74415"/>
                  </a:cubicBezTo>
                  <a:lnTo>
                    <a:pt x="596452" y="127487"/>
                  </a:lnTo>
                  <a:cubicBezTo>
                    <a:pt x="598633" y="151624"/>
                    <a:pt x="617758" y="170749"/>
                    <a:pt x="641895" y="172930"/>
                  </a:cubicBezTo>
                  <a:lnTo>
                    <a:pt x="694966" y="177725"/>
                  </a:lnTo>
                  <a:cubicBezTo>
                    <a:pt x="704516" y="178588"/>
                    <a:pt x="713049" y="184041"/>
                    <a:pt x="717843" y="192345"/>
                  </a:cubicBezTo>
                  <a:cubicBezTo>
                    <a:pt x="722637" y="200649"/>
                    <a:pt x="723094" y="210766"/>
                    <a:pt x="719066" y="219467"/>
                  </a:cubicBezTo>
                  <a:lnTo>
                    <a:pt x="696683" y="267826"/>
                  </a:lnTo>
                  <a:cubicBezTo>
                    <a:pt x="686503" y="289819"/>
                    <a:pt x="693503" y="315945"/>
                    <a:pt x="713316" y="329902"/>
                  </a:cubicBezTo>
                  <a:lnTo>
                    <a:pt x="756880" y="360591"/>
                  </a:lnTo>
                  <a:cubicBezTo>
                    <a:pt x="764719" y="366113"/>
                    <a:pt x="769382" y="375103"/>
                    <a:pt x="769382" y="384691"/>
                  </a:cubicBezTo>
                  <a:cubicBezTo>
                    <a:pt x="769382" y="394279"/>
                    <a:pt x="764719" y="403269"/>
                    <a:pt x="756880" y="408791"/>
                  </a:cubicBezTo>
                  <a:lnTo>
                    <a:pt x="713316" y="439480"/>
                  </a:lnTo>
                  <a:cubicBezTo>
                    <a:pt x="693503" y="453437"/>
                    <a:pt x="686503" y="479563"/>
                    <a:pt x="696683" y="501556"/>
                  </a:cubicBezTo>
                  <a:lnTo>
                    <a:pt x="719066" y="549915"/>
                  </a:lnTo>
                  <a:cubicBezTo>
                    <a:pt x="723094" y="558616"/>
                    <a:pt x="722637" y="568733"/>
                    <a:pt x="717843" y="577037"/>
                  </a:cubicBezTo>
                  <a:cubicBezTo>
                    <a:pt x="713049" y="585341"/>
                    <a:pt x="704516" y="590794"/>
                    <a:pt x="694966" y="591657"/>
                  </a:cubicBezTo>
                  <a:lnTo>
                    <a:pt x="641895" y="596452"/>
                  </a:lnTo>
                  <a:cubicBezTo>
                    <a:pt x="617758" y="598633"/>
                    <a:pt x="598633" y="617758"/>
                    <a:pt x="596452" y="641895"/>
                  </a:cubicBezTo>
                  <a:lnTo>
                    <a:pt x="591657" y="694966"/>
                  </a:lnTo>
                  <a:cubicBezTo>
                    <a:pt x="590794" y="704516"/>
                    <a:pt x="585341" y="713049"/>
                    <a:pt x="577037" y="717843"/>
                  </a:cubicBezTo>
                  <a:cubicBezTo>
                    <a:pt x="568733" y="722637"/>
                    <a:pt x="558616" y="723094"/>
                    <a:pt x="549915" y="719066"/>
                  </a:cubicBezTo>
                  <a:lnTo>
                    <a:pt x="501556" y="696683"/>
                  </a:lnTo>
                  <a:cubicBezTo>
                    <a:pt x="479563" y="686503"/>
                    <a:pt x="453437" y="693503"/>
                    <a:pt x="439480" y="713316"/>
                  </a:cubicBezTo>
                  <a:lnTo>
                    <a:pt x="408791" y="756880"/>
                  </a:lnTo>
                  <a:cubicBezTo>
                    <a:pt x="403269" y="764719"/>
                    <a:pt x="394279" y="769382"/>
                    <a:pt x="384691" y="769382"/>
                  </a:cubicBezTo>
                  <a:cubicBezTo>
                    <a:pt x="375103" y="769382"/>
                    <a:pt x="366113" y="764719"/>
                    <a:pt x="360591" y="756880"/>
                  </a:cubicBezTo>
                  <a:lnTo>
                    <a:pt x="329902" y="713316"/>
                  </a:lnTo>
                  <a:cubicBezTo>
                    <a:pt x="315945" y="693503"/>
                    <a:pt x="289819" y="686503"/>
                    <a:pt x="267826" y="696683"/>
                  </a:cubicBezTo>
                  <a:lnTo>
                    <a:pt x="219467" y="719066"/>
                  </a:lnTo>
                  <a:cubicBezTo>
                    <a:pt x="210766" y="723094"/>
                    <a:pt x="200649" y="722637"/>
                    <a:pt x="192345" y="717843"/>
                  </a:cubicBezTo>
                  <a:cubicBezTo>
                    <a:pt x="184041" y="713049"/>
                    <a:pt x="178588" y="704516"/>
                    <a:pt x="177725" y="694966"/>
                  </a:cubicBezTo>
                  <a:lnTo>
                    <a:pt x="172930" y="641895"/>
                  </a:lnTo>
                  <a:cubicBezTo>
                    <a:pt x="170749" y="617758"/>
                    <a:pt x="151624" y="598633"/>
                    <a:pt x="127487" y="596452"/>
                  </a:cubicBezTo>
                  <a:lnTo>
                    <a:pt x="74415" y="591657"/>
                  </a:lnTo>
                  <a:cubicBezTo>
                    <a:pt x="64866" y="590794"/>
                    <a:pt x="56333" y="585341"/>
                    <a:pt x="51539" y="577037"/>
                  </a:cubicBezTo>
                  <a:cubicBezTo>
                    <a:pt x="46744" y="568733"/>
                    <a:pt x="46288" y="558616"/>
                    <a:pt x="50316" y="549915"/>
                  </a:cubicBezTo>
                  <a:lnTo>
                    <a:pt x="72699" y="501556"/>
                  </a:lnTo>
                  <a:cubicBezTo>
                    <a:pt x="82879" y="479563"/>
                    <a:pt x="75879" y="453437"/>
                    <a:pt x="56066" y="439480"/>
                  </a:cubicBezTo>
                  <a:lnTo>
                    <a:pt x="12502" y="408791"/>
                  </a:lnTo>
                  <a:cubicBezTo>
                    <a:pt x="4663" y="403269"/>
                    <a:pt x="0" y="394279"/>
                    <a:pt x="0" y="384691"/>
                  </a:cubicBezTo>
                  <a:cubicBezTo>
                    <a:pt x="0" y="375103"/>
                    <a:pt x="4663" y="366113"/>
                    <a:pt x="12502" y="360591"/>
                  </a:cubicBezTo>
                  <a:lnTo>
                    <a:pt x="56066" y="329902"/>
                  </a:lnTo>
                  <a:cubicBezTo>
                    <a:pt x="75879" y="315945"/>
                    <a:pt x="82879" y="289819"/>
                    <a:pt x="72699" y="267826"/>
                  </a:cubicBezTo>
                  <a:lnTo>
                    <a:pt x="50316" y="219467"/>
                  </a:lnTo>
                  <a:cubicBezTo>
                    <a:pt x="46288" y="210766"/>
                    <a:pt x="46744" y="200649"/>
                    <a:pt x="51539" y="192345"/>
                  </a:cubicBezTo>
                  <a:cubicBezTo>
                    <a:pt x="56333" y="184041"/>
                    <a:pt x="64866" y="178588"/>
                    <a:pt x="74415" y="177725"/>
                  </a:cubicBezTo>
                  <a:lnTo>
                    <a:pt x="127487" y="172930"/>
                  </a:lnTo>
                  <a:cubicBezTo>
                    <a:pt x="151624" y="170749"/>
                    <a:pt x="170749" y="151624"/>
                    <a:pt x="172930" y="127487"/>
                  </a:cubicBezTo>
                  <a:lnTo>
                    <a:pt x="177725" y="74415"/>
                  </a:lnTo>
                  <a:cubicBezTo>
                    <a:pt x="178588" y="64866"/>
                    <a:pt x="184041" y="56333"/>
                    <a:pt x="192345" y="51539"/>
                  </a:cubicBezTo>
                  <a:cubicBezTo>
                    <a:pt x="200649" y="46744"/>
                    <a:pt x="210766" y="46288"/>
                    <a:pt x="219467" y="50316"/>
                  </a:cubicBezTo>
                  <a:lnTo>
                    <a:pt x="267826" y="72699"/>
                  </a:lnTo>
                  <a:cubicBezTo>
                    <a:pt x="289819" y="82879"/>
                    <a:pt x="315945" y="75879"/>
                    <a:pt x="329902" y="56066"/>
                  </a:cubicBezTo>
                  <a:lnTo>
                    <a:pt x="360591" y="12502"/>
                  </a:lnTo>
                  <a:cubicBezTo>
                    <a:pt x="366113" y="4663"/>
                    <a:pt x="375103" y="0"/>
                    <a:pt x="384691" y="0"/>
                  </a:cubicBezTo>
                  <a:cubicBezTo>
                    <a:pt x="394279" y="0"/>
                    <a:pt x="403269" y="4663"/>
                    <a:pt x="408791" y="12502"/>
                  </a:cubicBezTo>
                  <a:close/>
                </a:path>
              </a:pathLst>
            </a:custGeom>
            <a:solidFill>
              <a:srgbClr val="D60033">
                <a:alpha val="60784"/>
              </a:srgbClr>
            </a:solidFill>
            <a:ln cap="rnd">
              <a:noFill/>
              <a:prstDash val="solid"/>
              <a:round/>
            </a:ln>
          </p:spPr>
        </p:sp>
        <p:sp>
          <p:nvSpPr>
            <p:cNvPr name="TextBox 5" id="5"/>
            <p:cNvSpPr txBox="true"/>
            <p:nvPr/>
          </p:nvSpPr>
          <p:spPr>
            <a:xfrm>
              <a:off x="127000" y="88900"/>
              <a:ext cx="558800" cy="596900"/>
            </a:xfrm>
            <a:prstGeom prst="rect">
              <a:avLst/>
            </a:prstGeom>
          </p:spPr>
          <p:txBody>
            <a:bodyPr anchor="ctr" rtlCol="false" tIns="50800" lIns="50800" bIns="50800" rIns="50800"/>
            <a:lstStyle/>
            <a:p>
              <a:pPr algn="ctr" marL="0" indent="0" lvl="0">
                <a:lnSpc>
                  <a:spcPts val="2520"/>
                </a:lnSpc>
                <a:spcBef>
                  <a:spcPct val="0"/>
                </a:spcBef>
              </a:pPr>
            </a:p>
          </p:txBody>
        </p:sp>
      </p:grpSp>
      <p:grpSp>
        <p:nvGrpSpPr>
          <p:cNvPr name="Group 6" id="6"/>
          <p:cNvGrpSpPr/>
          <p:nvPr/>
        </p:nvGrpSpPr>
        <p:grpSpPr>
          <a:xfrm rot="0">
            <a:off x="10130270" y="2409011"/>
            <a:ext cx="4070133" cy="4070133"/>
            <a:chOff x="0" y="0"/>
            <a:chExt cx="812800" cy="812800"/>
          </a:xfrm>
        </p:grpSpPr>
        <p:sp>
          <p:nvSpPr>
            <p:cNvPr name="Freeform 7" id="7"/>
            <p:cNvSpPr/>
            <p:nvPr/>
          </p:nvSpPr>
          <p:spPr>
            <a:xfrm flipH="false" flipV="false" rot="0">
              <a:off x="21709" y="21709"/>
              <a:ext cx="769383" cy="769383"/>
            </a:xfrm>
            <a:custGeom>
              <a:avLst/>
              <a:gdLst/>
              <a:ahLst/>
              <a:cxnLst/>
              <a:rect r="r" b="b" t="t" l="l"/>
              <a:pathLst>
                <a:path h="769383" w="769383">
                  <a:moveTo>
                    <a:pt x="408791" y="12502"/>
                  </a:moveTo>
                  <a:lnTo>
                    <a:pt x="439480" y="56066"/>
                  </a:lnTo>
                  <a:cubicBezTo>
                    <a:pt x="453437" y="75879"/>
                    <a:pt x="479563" y="82879"/>
                    <a:pt x="501556" y="72699"/>
                  </a:cubicBezTo>
                  <a:lnTo>
                    <a:pt x="549915" y="50316"/>
                  </a:lnTo>
                  <a:cubicBezTo>
                    <a:pt x="558616" y="46288"/>
                    <a:pt x="568733" y="46744"/>
                    <a:pt x="577037" y="51539"/>
                  </a:cubicBezTo>
                  <a:cubicBezTo>
                    <a:pt x="585341" y="56333"/>
                    <a:pt x="590794" y="64866"/>
                    <a:pt x="591657" y="74415"/>
                  </a:cubicBezTo>
                  <a:lnTo>
                    <a:pt x="596452" y="127487"/>
                  </a:lnTo>
                  <a:cubicBezTo>
                    <a:pt x="598633" y="151624"/>
                    <a:pt x="617758" y="170749"/>
                    <a:pt x="641895" y="172930"/>
                  </a:cubicBezTo>
                  <a:lnTo>
                    <a:pt x="694966" y="177725"/>
                  </a:lnTo>
                  <a:cubicBezTo>
                    <a:pt x="704516" y="178588"/>
                    <a:pt x="713049" y="184041"/>
                    <a:pt x="717843" y="192345"/>
                  </a:cubicBezTo>
                  <a:cubicBezTo>
                    <a:pt x="722637" y="200649"/>
                    <a:pt x="723094" y="210766"/>
                    <a:pt x="719066" y="219467"/>
                  </a:cubicBezTo>
                  <a:lnTo>
                    <a:pt x="696683" y="267826"/>
                  </a:lnTo>
                  <a:cubicBezTo>
                    <a:pt x="686503" y="289819"/>
                    <a:pt x="693503" y="315945"/>
                    <a:pt x="713316" y="329902"/>
                  </a:cubicBezTo>
                  <a:lnTo>
                    <a:pt x="756880" y="360591"/>
                  </a:lnTo>
                  <a:cubicBezTo>
                    <a:pt x="764719" y="366113"/>
                    <a:pt x="769382" y="375103"/>
                    <a:pt x="769382" y="384691"/>
                  </a:cubicBezTo>
                  <a:cubicBezTo>
                    <a:pt x="769382" y="394279"/>
                    <a:pt x="764719" y="403269"/>
                    <a:pt x="756880" y="408791"/>
                  </a:cubicBezTo>
                  <a:lnTo>
                    <a:pt x="713316" y="439480"/>
                  </a:lnTo>
                  <a:cubicBezTo>
                    <a:pt x="693503" y="453437"/>
                    <a:pt x="686503" y="479563"/>
                    <a:pt x="696683" y="501556"/>
                  </a:cubicBezTo>
                  <a:lnTo>
                    <a:pt x="719066" y="549915"/>
                  </a:lnTo>
                  <a:cubicBezTo>
                    <a:pt x="723094" y="558616"/>
                    <a:pt x="722637" y="568733"/>
                    <a:pt x="717843" y="577037"/>
                  </a:cubicBezTo>
                  <a:cubicBezTo>
                    <a:pt x="713049" y="585341"/>
                    <a:pt x="704516" y="590794"/>
                    <a:pt x="694966" y="591657"/>
                  </a:cubicBezTo>
                  <a:lnTo>
                    <a:pt x="641895" y="596452"/>
                  </a:lnTo>
                  <a:cubicBezTo>
                    <a:pt x="617758" y="598633"/>
                    <a:pt x="598633" y="617758"/>
                    <a:pt x="596452" y="641895"/>
                  </a:cubicBezTo>
                  <a:lnTo>
                    <a:pt x="591657" y="694966"/>
                  </a:lnTo>
                  <a:cubicBezTo>
                    <a:pt x="590794" y="704516"/>
                    <a:pt x="585341" y="713049"/>
                    <a:pt x="577037" y="717843"/>
                  </a:cubicBezTo>
                  <a:cubicBezTo>
                    <a:pt x="568733" y="722637"/>
                    <a:pt x="558616" y="723094"/>
                    <a:pt x="549915" y="719066"/>
                  </a:cubicBezTo>
                  <a:lnTo>
                    <a:pt x="501556" y="696683"/>
                  </a:lnTo>
                  <a:cubicBezTo>
                    <a:pt x="479563" y="686503"/>
                    <a:pt x="453437" y="693503"/>
                    <a:pt x="439480" y="713316"/>
                  </a:cubicBezTo>
                  <a:lnTo>
                    <a:pt x="408791" y="756880"/>
                  </a:lnTo>
                  <a:cubicBezTo>
                    <a:pt x="403269" y="764719"/>
                    <a:pt x="394279" y="769382"/>
                    <a:pt x="384691" y="769382"/>
                  </a:cubicBezTo>
                  <a:cubicBezTo>
                    <a:pt x="375103" y="769382"/>
                    <a:pt x="366113" y="764719"/>
                    <a:pt x="360591" y="756880"/>
                  </a:cubicBezTo>
                  <a:lnTo>
                    <a:pt x="329902" y="713316"/>
                  </a:lnTo>
                  <a:cubicBezTo>
                    <a:pt x="315945" y="693503"/>
                    <a:pt x="289819" y="686503"/>
                    <a:pt x="267826" y="696683"/>
                  </a:cubicBezTo>
                  <a:lnTo>
                    <a:pt x="219467" y="719066"/>
                  </a:lnTo>
                  <a:cubicBezTo>
                    <a:pt x="210766" y="723094"/>
                    <a:pt x="200649" y="722637"/>
                    <a:pt x="192345" y="717843"/>
                  </a:cubicBezTo>
                  <a:cubicBezTo>
                    <a:pt x="184041" y="713049"/>
                    <a:pt x="178588" y="704516"/>
                    <a:pt x="177725" y="694966"/>
                  </a:cubicBezTo>
                  <a:lnTo>
                    <a:pt x="172930" y="641895"/>
                  </a:lnTo>
                  <a:cubicBezTo>
                    <a:pt x="170749" y="617758"/>
                    <a:pt x="151624" y="598633"/>
                    <a:pt x="127487" y="596452"/>
                  </a:cubicBezTo>
                  <a:lnTo>
                    <a:pt x="74415" y="591657"/>
                  </a:lnTo>
                  <a:cubicBezTo>
                    <a:pt x="64866" y="590794"/>
                    <a:pt x="56333" y="585341"/>
                    <a:pt x="51539" y="577037"/>
                  </a:cubicBezTo>
                  <a:cubicBezTo>
                    <a:pt x="46744" y="568733"/>
                    <a:pt x="46288" y="558616"/>
                    <a:pt x="50316" y="549915"/>
                  </a:cubicBezTo>
                  <a:lnTo>
                    <a:pt x="72699" y="501556"/>
                  </a:lnTo>
                  <a:cubicBezTo>
                    <a:pt x="82879" y="479563"/>
                    <a:pt x="75879" y="453437"/>
                    <a:pt x="56066" y="439480"/>
                  </a:cubicBezTo>
                  <a:lnTo>
                    <a:pt x="12502" y="408791"/>
                  </a:lnTo>
                  <a:cubicBezTo>
                    <a:pt x="4663" y="403269"/>
                    <a:pt x="0" y="394279"/>
                    <a:pt x="0" y="384691"/>
                  </a:cubicBezTo>
                  <a:cubicBezTo>
                    <a:pt x="0" y="375103"/>
                    <a:pt x="4663" y="366113"/>
                    <a:pt x="12502" y="360591"/>
                  </a:cubicBezTo>
                  <a:lnTo>
                    <a:pt x="56066" y="329902"/>
                  </a:lnTo>
                  <a:cubicBezTo>
                    <a:pt x="75879" y="315945"/>
                    <a:pt x="82879" y="289819"/>
                    <a:pt x="72699" y="267826"/>
                  </a:cubicBezTo>
                  <a:lnTo>
                    <a:pt x="50316" y="219467"/>
                  </a:lnTo>
                  <a:cubicBezTo>
                    <a:pt x="46288" y="210766"/>
                    <a:pt x="46744" y="200649"/>
                    <a:pt x="51539" y="192345"/>
                  </a:cubicBezTo>
                  <a:cubicBezTo>
                    <a:pt x="56333" y="184041"/>
                    <a:pt x="64866" y="178588"/>
                    <a:pt x="74415" y="177725"/>
                  </a:cubicBezTo>
                  <a:lnTo>
                    <a:pt x="127487" y="172930"/>
                  </a:lnTo>
                  <a:cubicBezTo>
                    <a:pt x="151624" y="170749"/>
                    <a:pt x="170749" y="151624"/>
                    <a:pt x="172930" y="127487"/>
                  </a:cubicBezTo>
                  <a:lnTo>
                    <a:pt x="177725" y="74415"/>
                  </a:lnTo>
                  <a:cubicBezTo>
                    <a:pt x="178588" y="64866"/>
                    <a:pt x="184041" y="56333"/>
                    <a:pt x="192345" y="51539"/>
                  </a:cubicBezTo>
                  <a:cubicBezTo>
                    <a:pt x="200649" y="46744"/>
                    <a:pt x="210766" y="46288"/>
                    <a:pt x="219467" y="50316"/>
                  </a:cubicBezTo>
                  <a:lnTo>
                    <a:pt x="267826" y="72699"/>
                  </a:lnTo>
                  <a:cubicBezTo>
                    <a:pt x="289819" y="82879"/>
                    <a:pt x="315945" y="75879"/>
                    <a:pt x="329902" y="56066"/>
                  </a:cubicBezTo>
                  <a:lnTo>
                    <a:pt x="360591" y="12502"/>
                  </a:lnTo>
                  <a:cubicBezTo>
                    <a:pt x="366113" y="4663"/>
                    <a:pt x="375103" y="0"/>
                    <a:pt x="384691" y="0"/>
                  </a:cubicBezTo>
                  <a:cubicBezTo>
                    <a:pt x="394279" y="0"/>
                    <a:pt x="403269" y="4663"/>
                    <a:pt x="408791" y="12502"/>
                  </a:cubicBezTo>
                  <a:close/>
                </a:path>
              </a:pathLst>
            </a:custGeom>
            <a:solidFill>
              <a:srgbClr val="D60033">
                <a:alpha val="60784"/>
              </a:srgbClr>
            </a:solidFill>
            <a:ln cap="rnd">
              <a:noFill/>
              <a:prstDash val="solid"/>
              <a:round/>
            </a:ln>
          </p:spPr>
        </p:sp>
        <p:sp>
          <p:nvSpPr>
            <p:cNvPr name="TextBox 8" id="8"/>
            <p:cNvSpPr txBox="true"/>
            <p:nvPr/>
          </p:nvSpPr>
          <p:spPr>
            <a:xfrm>
              <a:off x="127000" y="88900"/>
              <a:ext cx="558800" cy="596900"/>
            </a:xfrm>
            <a:prstGeom prst="rect">
              <a:avLst/>
            </a:prstGeom>
          </p:spPr>
          <p:txBody>
            <a:bodyPr anchor="ctr" rtlCol="false" tIns="50800" lIns="50800" bIns="50800" rIns="50800"/>
            <a:lstStyle/>
            <a:p>
              <a:pPr algn="ctr" marL="0" indent="0" lvl="0">
                <a:lnSpc>
                  <a:spcPts val="2520"/>
                </a:lnSpc>
                <a:spcBef>
                  <a:spcPct val="0"/>
                </a:spcBef>
              </a:pPr>
            </a:p>
          </p:txBody>
        </p:sp>
      </p:grpSp>
      <p:grpSp>
        <p:nvGrpSpPr>
          <p:cNvPr name="Group 9" id="9"/>
          <p:cNvGrpSpPr/>
          <p:nvPr/>
        </p:nvGrpSpPr>
        <p:grpSpPr>
          <a:xfrm rot="-5400000">
            <a:off x="6455689" y="5027696"/>
            <a:ext cx="4070133" cy="4070133"/>
            <a:chOff x="0" y="0"/>
            <a:chExt cx="812800" cy="812800"/>
          </a:xfrm>
        </p:grpSpPr>
        <p:sp>
          <p:nvSpPr>
            <p:cNvPr name="Freeform 10" id="10"/>
            <p:cNvSpPr/>
            <p:nvPr/>
          </p:nvSpPr>
          <p:spPr>
            <a:xfrm flipH="false" flipV="false" rot="0">
              <a:off x="21709" y="21709"/>
              <a:ext cx="769383" cy="769383"/>
            </a:xfrm>
            <a:custGeom>
              <a:avLst/>
              <a:gdLst/>
              <a:ahLst/>
              <a:cxnLst/>
              <a:rect r="r" b="b" t="t" l="l"/>
              <a:pathLst>
                <a:path h="769383" w="769383">
                  <a:moveTo>
                    <a:pt x="408791" y="12502"/>
                  </a:moveTo>
                  <a:lnTo>
                    <a:pt x="439480" y="56066"/>
                  </a:lnTo>
                  <a:cubicBezTo>
                    <a:pt x="453437" y="75879"/>
                    <a:pt x="479563" y="82879"/>
                    <a:pt x="501556" y="72699"/>
                  </a:cubicBezTo>
                  <a:lnTo>
                    <a:pt x="549915" y="50316"/>
                  </a:lnTo>
                  <a:cubicBezTo>
                    <a:pt x="558616" y="46288"/>
                    <a:pt x="568733" y="46744"/>
                    <a:pt x="577037" y="51539"/>
                  </a:cubicBezTo>
                  <a:cubicBezTo>
                    <a:pt x="585341" y="56333"/>
                    <a:pt x="590794" y="64866"/>
                    <a:pt x="591657" y="74415"/>
                  </a:cubicBezTo>
                  <a:lnTo>
                    <a:pt x="596452" y="127487"/>
                  </a:lnTo>
                  <a:cubicBezTo>
                    <a:pt x="598633" y="151624"/>
                    <a:pt x="617758" y="170749"/>
                    <a:pt x="641895" y="172930"/>
                  </a:cubicBezTo>
                  <a:lnTo>
                    <a:pt x="694966" y="177725"/>
                  </a:lnTo>
                  <a:cubicBezTo>
                    <a:pt x="704516" y="178588"/>
                    <a:pt x="713049" y="184041"/>
                    <a:pt x="717843" y="192345"/>
                  </a:cubicBezTo>
                  <a:cubicBezTo>
                    <a:pt x="722637" y="200649"/>
                    <a:pt x="723094" y="210766"/>
                    <a:pt x="719066" y="219467"/>
                  </a:cubicBezTo>
                  <a:lnTo>
                    <a:pt x="696683" y="267826"/>
                  </a:lnTo>
                  <a:cubicBezTo>
                    <a:pt x="686503" y="289819"/>
                    <a:pt x="693503" y="315945"/>
                    <a:pt x="713316" y="329902"/>
                  </a:cubicBezTo>
                  <a:lnTo>
                    <a:pt x="756880" y="360591"/>
                  </a:lnTo>
                  <a:cubicBezTo>
                    <a:pt x="764719" y="366113"/>
                    <a:pt x="769382" y="375103"/>
                    <a:pt x="769382" y="384691"/>
                  </a:cubicBezTo>
                  <a:cubicBezTo>
                    <a:pt x="769382" y="394279"/>
                    <a:pt x="764719" y="403269"/>
                    <a:pt x="756880" y="408791"/>
                  </a:cubicBezTo>
                  <a:lnTo>
                    <a:pt x="713316" y="439480"/>
                  </a:lnTo>
                  <a:cubicBezTo>
                    <a:pt x="693503" y="453437"/>
                    <a:pt x="686503" y="479563"/>
                    <a:pt x="696683" y="501556"/>
                  </a:cubicBezTo>
                  <a:lnTo>
                    <a:pt x="719066" y="549915"/>
                  </a:lnTo>
                  <a:cubicBezTo>
                    <a:pt x="723094" y="558616"/>
                    <a:pt x="722637" y="568733"/>
                    <a:pt x="717843" y="577037"/>
                  </a:cubicBezTo>
                  <a:cubicBezTo>
                    <a:pt x="713049" y="585341"/>
                    <a:pt x="704516" y="590794"/>
                    <a:pt x="694966" y="591657"/>
                  </a:cubicBezTo>
                  <a:lnTo>
                    <a:pt x="641895" y="596452"/>
                  </a:lnTo>
                  <a:cubicBezTo>
                    <a:pt x="617758" y="598633"/>
                    <a:pt x="598633" y="617758"/>
                    <a:pt x="596452" y="641895"/>
                  </a:cubicBezTo>
                  <a:lnTo>
                    <a:pt x="591657" y="694966"/>
                  </a:lnTo>
                  <a:cubicBezTo>
                    <a:pt x="590794" y="704516"/>
                    <a:pt x="585341" y="713049"/>
                    <a:pt x="577037" y="717843"/>
                  </a:cubicBezTo>
                  <a:cubicBezTo>
                    <a:pt x="568733" y="722637"/>
                    <a:pt x="558616" y="723094"/>
                    <a:pt x="549915" y="719066"/>
                  </a:cubicBezTo>
                  <a:lnTo>
                    <a:pt x="501556" y="696683"/>
                  </a:lnTo>
                  <a:cubicBezTo>
                    <a:pt x="479563" y="686503"/>
                    <a:pt x="453437" y="693503"/>
                    <a:pt x="439480" y="713316"/>
                  </a:cubicBezTo>
                  <a:lnTo>
                    <a:pt x="408791" y="756880"/>
                  </a:lnTo>
                  <a:cubicBezTo>
                    <a:pt x="403269" y="764719"/>
                    <a:pt x="394279" y="769382"/>
                    <a:pt x="384691" y="769382"/>
                  </a:cubicBezTo>
                  <a:cubicBezTo>
                    <a:pt x="375103" y="769382"/>
                    <a:pt x="366113" y="764719"/>
                    <a:pt x="360591" y="756880"/>
                  </a:cubicBezTo>
                  <a:lnTo>
                    <a:pt x="329902" y="713316"/>
                  </a:lnTo>
                  <a:cubicBezTo>
                    <a:pt x="315945" y="693503"/>
                    <a:pt x="289819" y="686503"/>
                    <a:pt x="267826" y="696683"/>
                  </a:cubicBezTo>
                  <a:lnTo>
                    <a:pt x="219467" y="719066"/>
                  </a:lnTo>
                  <a:cubicBezTo>
                    <a:pt x="210766" y="723094"/>
                    <a:pt x="200649" y="722637"/>
                    <a:pt x="192345" y="717843"/>
                  </a:cubicBezTo>
                  <a:cubicBezTo>
                    <a:pt x="184041" y="713049"/>
                    <a:pt x="178588" y="704516"/>
                    <a:pt x="177725" y="694966"/>
                  </a:cubicBezTo>
                  <a:lnTo>
                    <a:pt x="172930" y="641895"/>
                  </a:lnTo>
                  <a:cubicBezTo>
                    <a:pt x="170749" y="617758"/>
                    <a:pt x="151624" y="598633"/>
                    <a:pt x="127487" y="596452"/>
                  </a:cubicBezTo>
                  <a:lnTo>
                    <a:pt x="74415" y="591657"/>
                  </a:lnTo>
                  <a:cubicBezTo>
                    <a:pt x="64866" y="590794"/>
                    <a:pt x="56333" y="585341"/>
                    <a:pt x="51539" y="577037"/>
                  </a:cubicBezTo>
                  <a:cubicBezTo>
                    <a:pt x="46744" y="568733"/>
                    <a:pt x="46288" y="558616"/>
                    <a:pt x="50316" y="549915"/>
                  </a:cubicBezTo>
                  <a:lnTo>
                    <a:pt x="72699" y="501556"/>
                  </a:lnTo>
                  <a:cubicBezTo>
                    <a:pt x="82879" y="479563"/>
                    <a:pt x="75879" y="453437"/>
                    <a:pt x="56066" y="439480"/>
                  </a:cubicBezTo>
                  <a:lnTo>
                    <a:pt x="12502" y="408791"/>
                  </a:lnTo>
                  <a:cubicBezTo>
                    <a:pt x="4663" y="403269"/>
                    <a:pt x="0" y="394279"/>
                    <a:pt x="0" y="384691"/>
                  </a:cubicBezTo>
                  <a:cubicBezTo>
                    <a:pt x="0" y="375103"/>
                    <a:pt x="4663" y="366113"/>
                    <a:pt x="12502" y="360591"/>
                  </a:cubicBezTo>
                  <a:lnTo>
                    <a:pt x="56066" y="329902"/>
                  </a:lnTo>
                  <a:cubicBezTo>
                    <a:pt x="75879" y="315945"/>
                    <a:pt x="82879" y="289819"/>
                    <a:pt x="72699" y="267826"/>
                  </a:cubicBezTo>
                  <a:lnTo>
                    <a:pt x="50316" y="219467"/>
                  </a:lnTo>
                  <a:cubicBezTo>
                    <a:pt x="46288" y="210766"/>
                    <a:pt x="46744" y="200649"/>
                    <a:pt x="51539" y="192345"/>
                  </a:cubicBezTo>
                  <a:cubicBezTo>
                    <a:pt x="56333" y="184041"/>
                    <a:pt x="64866" y="178588"/>
                    <a:pt x="74415" y="177725"/>
                  </a:cubicBezTo>
                  <a:lnTo>
                    <a:pt x="127487" y="172930"/>
                  </a:lnTo>
                  <a:cubicBezTo>
                    <a:pt x="151624" y="170749"/>
                    <a:pt x="170749" y="151624"/>
                    <a:pt x="172930" y="127487"/>
                  </a:cubicBezTo>
                  <a:lnTo>
                    <a:pt x="177725" y="74415"/>
                  </a:lnTo>
                  <a:cubicBezTo>
                    <a:pt x="178588" y="64866"/>
                    <a:pt x="184041" y="56333"/>
                    <a:pt x="192345" y="51539"/>
                  </a:cubicBezTo>
                  <a:cubicBezTo>
                    <a:pt x="200649" y="46744"/>
                    <a:pt x="210766" y="46288"/>
                    <a:pt x="219467" y="50316"/>
                  </a:cubicBezTo>
                  <a:lnTo>
                    <a:pt x="267826" y="72699"/>
                  </a:lnTo>
                  <a:cubicBezTo>
                    <a:pt x="289819" y="82879"/>
                    <a:pt x="315945" y="75879"/>
                    <a:pt x="329902" y="56066"/>
                  </a:cubicBezTo>
                  <a:lnTo>
                    <a:pt x="360591" y="12502"/>
                  </a:lnTo>
                  <a:cubicBezTo>
                    <a:pt x="366113" y="4663"/>
                    <a:pt x="375103" y="0"/>
                    <a:pt x="384691" y="0"/>
                  </a:cubicBezTo>
                  <a:cubicBezTo>
                    <a:pt x="394279" y="0"/>
                    <a:pt x="403269" y="4663"/>
                    <a:pt x="408791" y="12502"/>
                  </a:cubicBezTo>
                  <a:close/>
                </a:path>
              </a:pathLst>
            </a:custGeom>
            <a:solidFill>
              <a:srgbClr val="963CBD">
                <a:alpha val="70980"/>
              </a:srgbClr>
            </a:solidFill>
            <a:ln cap="rnd">
              <a:noFill/>
              <a:prstDash val="solid"/>
              <a:round/>
            </a:ln>
          </p:spPr>
        </p:sp>
        <p:sp>
          <p:nvSpPr>
            <p:cNvPr name="TextBox 11" id="11"/>
            <p:cNvSpPr txBox="true"/>
            <p:nvPr/>
          </p:nvSpPr>
          <p:spPr>
            <a:xfrm>
              <a:off x="127000" y="88900"/>
              <a:ext cx="558800" cy="596900"/>
            </a:xfrm>
            <a:prstGeom prst="rect">
              <a:avLst/>
            </a:prstGeom>
          </p:spPr>
          <p:txBody>
            <a:bodyPr anchor="ctr" rtlCol="false" tIns="50800" lIns="50800" bIns="50800" rIns="50800"/>
            <a:lstStyle/>
            <a:p>
              <a:pPr algn="ctr" marL="0" indent="0" lvl="0">
                <a:lnSpc>
                  <a:spcPts val="2520"/>
                </a:lnSpc>
                <a:spcBef>
                  <a:spcPct val="0"/>
                </a:spcBef>
              </a:pPr>
            </a:p>
          </p:txBody>
        </p:sp>
      </p:grpSp>
      <p:grpSp>
        <p:nvGrpSpPr>
          <p:cNvPr name="Group 12" id="12"/>
          <p:cNvGrpSpPr/>
          <p:nvPr/>
        </p:nvGrpSpPr>
        <p:grpSpPr>
          <a:xfrm rot="-5400000">
            <a:off x="13395966" y="4968631"/>
            <a:ext cx="4070133" cy="4070133"/>
            <a:chOff x="0" y="0"/>
            <a:chExt cx="812800" cy="812800"/>
          </a:xfrm>
        </p:grpSpPr>
        <p:sp>
          <p:nvSpPr>
            <p:cNvPr name="Freeform 13" id="13"/>
            <p:cNvSpPr/>
            <p:nvPr/>
          </p:nvSpPr>
          <p:spPr>
            <a:xfrm flipH="false" flipV="false" rot="0">
              <a:off x="21709" y="21709"/>
              <a:ext cx="769383" cy="769383"/>
            </a:xfrm>
            <a:custGeom>
              <a:avLst/>
              <a:gdLst/>
              <a:ahLst/>
              <a:cxnLst/>
              <a:rect r="r" b="b" t="t" l="l"/>
              <a:pathLst>
                <a:path h="769383" w="769383">
                  <a:moveTo>
                    <a:pt x="408791" y="12502"/>
                  </a:moveTo>
                  <a:lnTo>
                    <a:pt x="439480" y="56066"/>
                  </a:lnTo>
                  <a:cubicBezTo>
                    <a:pt x="453437" y="75879"/>
                    <a:pt x="479563" y="82879"/>
                    <a:pt x="501556" y="72699"/>
                  </a:cubicBezTo>
                  <a:lnTo>
                    <a:pt x="549915" y="50316"/>
                  </a:lnTo>
                  <a:cubicBezTo>
                    <a:pt x="558616" y="46288"/>
                    <a:pt x="568733" y="46744"/>
                    <a:pt x="577037" y="51539"/>
                  </a:cubicBezTo>
                  <a:cubicBezTo>
                    <a:pt x="585341" y="56333"/>
                    <a:pt x="590794" y="64866"/>
                    <a:pt x="591657" y="74415"/>
                  </a:cubicBezTo>
                  <a:lnTo>
                    <a:pt x="596452" y="127487"/>
                  </a:lnTo>
                  <a:cubicBezTo>
                    <a:pt x="598633" y="151624"/>
                    <a:pt x="617758" y="170749"/>
                    <a:pt x="641895" y="172930"/>
                  </a:cubicBezTo>
                  <a:lnTo>
                    <a:pt x="694966" y="177725"/>
                  </a:lnTo>
                  <a:cubicBezTo>
                    <a:pt x="704516" y="178588"/>
                    <a:pt x="713049" y="184041"/>
                    <a:pt x="717843" y="192345"/>
                  </a:cubicBezTo>
                  <a:cubicBezTo>
                    <a:pt x="722637" y="200649"/>
                    <a:pt x="723094" y="210766"/>
                    <a:pt x="719066" y="219467"/>
                  </a:cubicBezTo>
                  <a:lnTo>
                    <a:pt x="696683" y="267826"/>
                  </a:lnTo>
                  <a:cubicBezTo>
                    <a:pt x="686503" y="289819"/>
                    <a:pt x="693503" y="315945"/>
                    <a:pt x="713316" y="329902"/>
                  </a:cubicBezTo>
                  <a:lnTo>
                    <a:pt x="756880" y="360591"/>
                  </a:lnTo>
                  <a:cubicBezTo>
                    <a:pt x="764719" y="366113"/>
                    <a:pt x="769382" y="375103"/>
                    <a:pt x="769382" y="384691"/>
                  </a:cubicBezTo>
                  <a:cubicBezTo>
                    <a:pt x="769382" y="394279"/>
                    <a:pt x="764719" y="403269"/>
                    <a:pt x="756880" y="408791"/>
                  </a:cubicBezTo>
                  <a:lnTo>
                    <a:pt x="713316" y="439480"/>
                  </a:lnTo>
                  <a:cubicBezTo>
                    <a:pt x="693503" y="453437"/>
                    <a:pt x="686503" y="479563"/>
                    <a:pt x="696683" y="501556"/>
                  </a:cubicBezTo>
                  <a:lnTo>
                    <a:pt x="719066" y="549915"/>
                  </a:lnTo>
                  <a:cubicBezTo>
                    <a:pt x="723094" y="558616"/>
                    <a:pt x="722637" y="568733"/>
                    <a:pt x="717843" y="577037"/>
                  </a:cubicBezTo>
                  <a:cubicBezTo>
                    <a:pt x="713049" y="585341"/>
                    <a:pt x="704516" y="590794"/>
                    <a:pt x="694966" y="591657"/>
                  </a:cubicBezTo>
                  <a:lnTo>
                    <a:pt x="641895" y="596452"/>
                  </a:lnTo>
                  <a:cubicBezTo>
                    <a:pt x="617758" y="598633"/>
                    <a:pt x="598633" y="617758"/>
                    <a:pt x="596452" y="641895"/>
                  </a:cubicBezTo>
                  <a:lnTo>
                    <a:pt x="591657" y="694966"/>
                  </a:lnTo>
                  <a:cubicBezTo>
                    <a:pt x="590794" y="704516"/>
                    <a:pt x="585341" y="713049"/>
                    <a:pt x="577037" y="717843"/>
                  </a:cubicBezTo>
                  <a:cubicBezTo>
                    <a:pt x="568733" y="722637"/>
                    <a:pt x="558616" y="723094"/>
                    <a:pt x="549915" y="719066"/>
                  </a:cubicBezTo>
                  <a:lnTo>
                    <a:pt x="501556" y="696683"/>
                  </a:lnTo>
                  <a:cubicBezTo>
                    <a:pt x="479563" y="686503"/>
                    <a:pt x="453437" y="693503"/>
                    <a:pt x="439480" y="713316"/>
                  </a:cubicBezTo>
                  <a:lnTo>
                    <a:pt x="408791" y="756880"/>
                  </a:lnTo>
                  <a:cubicBezTo>
                    <a:pt x="403269" y="764719"/>
                    <a:pt x="394279" y="769382"/>
                    <a:pt x="384691" y="769382"/>
                  </a:cubicBezTo>
                  <a:cubicBezTo>
                    <a:pt x="375103" y="769382"/>
                    <a:pt x="366113" y="764719"/>
                    <a:pt x="360591" y="756880"/>
                  </a:cubicBezTo>
                  <a:lnTo>
                    <a:pt x="329902" y="713316"/>
                  </a:lnTo>
                  <a:cubicBezTo>
                    <a:pt x="315945" y="693503"/>
                    <a:pt x="289819" y="686503"/>
                    <a:pt x="267826" y="696683"/>
                  </a:cubicBezTo>
                  <a:lnTo>
                    <a:pt x="219467" y="719066"/>
                  </a:lnTo>
                  <a:cubicBezTo>
                    <a:pt x="210766" y="723094"/>
                    <a:pt x="200649" y="722637"/>
                    <a:pt x="192345" y="717843"/>
                  </a:cubicBezTo>
                  <a:cubicBezTo>
                    <a:pt x="184041" y="713049"/>
                    <a:pt x="178588" y="704516"/>
                    <a:pt x="177725" y="694966"/>
                  </a:cubicBezTo>
                  <a:lnTo>
                    <a:pt x="172930" y="641895"/>
                  </a:lnTo>
                  <a:cubicBezTo>
                    <a:pt x="170749" y="617758"/>
                    <a:pt x="151624" y="598633"/>
                    <a:pt x="127487" y="596452"/>
                  </a:cubicBezTo>
                  <a:lnTo>
                    <a:pt x="74415" y="591657"/>
                  </a:lnTo>
                  <a:cubicBezTo>
                    <a:pt x="64866" y="590794"/>
                    <a:pt x="56333" y="585341"/>
                    <a:pt x="51539" y="577037"/>
                  </a:cubicBezTo>
                  <a:cubicBezTo>
                    <a:pt x="46744" y="568733"/>
                    <a:pt x="46288" y="558616"/>
                    <a:pt x="50316" y="549915"/>
                  </a:cubicBezTo>
                  <a:lnTo>
                    <a:pt x="72699" y="501556"/>
                  </a:lnTo>
                  <a:cubicBezTo>
                    <a:pt x="82879" y="479563"/>
                    <a:pt x="75879" y="453437"/>
                    <a:pt x="56066" y="439480"/>
                  </a:cubicBezTo>
                  <a:lnTo>
                    <a:pt x="12502" y="408791"/>
                  </a:lnTo>
                  <a:cubicBezTo>
                    <a:pt x="4663" y="403269"/>
                    <a:pt x="0" y="394279"/>
                    <a:pt x="0" y="384691"/>
                  </a:cubicBezTo>
                  <a:cubicBezTo>
                    <a:pt x="0" y="375103"/>
                    <a:pt x="4663" y="366113"/>
                    <a:pt x="12502" y="360591"/>
                  </a:cubicBezTo>
                  <a:lnTo>
                    <a:pt x="56066" y="329902"/>
                  </a:lnTo>
                  <a:cubicBezTo>
                    <a:pt x="75879" y="315945"/>
                    <a:pt x="82879" y="289819"/>
                    <a:pt x="72699" y="267826"/>
                  </a:cubicBezTo>
                  <a:lnTo>
                    <a:pt x="50316" y="219467"/>
                  </a:lnTo>
                  <a:cubicBezTo>
                    <a:pt x="46288" y="210766"/>
                    <a:pt x="46744" y="200649"/>
                    <a:pt x="51539" y="192345"/>
                  </a:cubicBezTo>
                  <a:cubicBezTo>
                    <a:pt x="56333" y="184041"/>
                    <a:pt x="64866" y="178588"/>
                    <a:pt x="74415" y="177725"/>
                  </a:cubicBezTo>
                  <a:lnTo>
                    <a:pt x="127487" y="172930"/>
                  </a:lnTo>
                  <a:cubicBezTo>
                    <a:pt x="151624" y="170749"/>
                    <a:pt x="170749" y="151624"/>
                    <a:pt x="172930" y="127487"/>
                  </a:cubicBezTo>
                  <a:lnTo>
                    <a:pt x="177725" y="74415"/>
                  </a:lnTo>
                  <a:cubicBezTo>
                    <a:pt x="178588" y="64866"/>
                    <a:pt x="184041" y="56333"/>
                    <a:pt x="192345" y="51539"/>
                  </a:cubicBezTo>
                  <a:cubicBezTo>
                    <a:pt x="200649" y="46744"/>
                    <a:pt x="210766" y="46288"/>
                    <a:pt x="219467" y="50316"/>
                  </a:cubicBezTo>
                  <a:lnTo>
                    <a:pt x="267826" y="72699"/>
                  </a:lnTo>
                  <a:cubicBezTo>
                    <a:pt x="289819" y="82879"/>
                    <a:pt x="315945" y="75879"/>
                    <a:pt x="329902" y="56066"/>
                  </a:cubicBezTo>
                  <a:lnTo>
                    <a:pt x="360591" y="12502"/>
                  </a:lnTo>
                  <a:cubicBezTo>
                    <a:pt x="366113" y="4663"/>
                    <a:pt x="375103" y="0"/>
                    <a:pt x="384691" y="0"/>
                  </a:cubicBezTo>
                  <a:cubicBezTo>
                    <a:pt x="394279" y="0"/>
                    <a:pt x="403269" y="4663"/>
                    <a:pt x="408791" y="12502"/>
                  </a:cubicBezTo>
                  <a:close/>
                </a:path>
              </a:pathLst>
            </a:custGeom>
            <a:solidFill>
              <a:srgbClr val="963CBD">
                <a:alpha val="70980"/>
              </a:srgbClr>
            </a:solidFill>
            <a:ln cap="rnd">
              <a:noFill/>
              <a:prstDash val="solid"/>
              <a:round/>
            </a:ln>
          </p:spPr>
        </p:sp>
        <p:sp>
          <p:nvSpPr>
            <p:cNvPr name="TextBox 14" id="14"/>
            <p:cNvSpPr txBox="true"/>
            <p:nvPr/>
          </p:nvSpPr>
          <p:spPr>
            <a:xfrm>
              <a:off x="127000" y="88900"/>
              <a:ext cx="558800" cy="596900"/>
            </a:xfrm>
            <a:prstGeom prst="rect">
              <a:avLst/>
            </a:prstGeom>
          </p:spPr>
          <p:txBody>
            <a:bodyPr anchor="ctr" rtlCol="false" tIns="50800" lIns="50800" bIns="50800" rIns="50800"/>
            <a:lstStyle/>
            <a:p>
              <a:pPr algn="ctr" marL="0" indent="0" lvl="0">
                <a:lnSpc>
                  <a:spcPts val="2520"/>
                </a:lnSpc>
                <a:spcBef>
                  <a:spcPct val="0"/>
                </a:spcBef>
              </a:pPr>
            </a:p>
          </p:txBody>
        </p:sp>
      </p:grpSp>
      <p:sp>
        <p:nvSpPr>
          <p:cNvPr name="Freeform 15" id="15"/>
          <p:cNvSpPr/>
          <p:nvPr/>
        </p:nvSpPr>
        <p:spPr>
          <a:xfrm flipH="false" flipV="false" rot="0">
            <a:off x="3347877" y="2437416"/>
            <a:ext cx="1026406" cy="1747751"/>
          </a:xfrm>
          <a:custGeom>
            <a:avLst/>
            <a:gdLst/>
            <a:ahLst/>
            <a:cxnLst/>
            <a:rect r="r" b="b" t="t" l="l"/>
            <a:pathLst>
              <a:path h="1747751" w="1026406">
                <a:moveTo>
                  <a:pt x="0" y="0"/>
                </a:moveTo>
                <a:lnTo>
                  <a:pt x="1026406" y="0"/>
                </a:lnTo>
                <a:lnTo>
                  <a:pt x="1026406" y="1747751"/>
                </a:lnTo>
                <a:lnTo>
                  <a:pt x="0" y="174775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a:ln cap="sq">
            <a:noFill/>
            <a:prstDash val="solid"/>
            <a:miter/>
          </a:ln>
        </p:spPr>
      </p:sp>
      <p:sp>
        <p:nvSpPr>
          <p:cNvPr name="Freeform 16" id="16"/>
          <p:cNvSpPr/>
          <p:nvPr/>
        </p:nvSpPr>
        <p:spPr>
          <a:xfrm flipH="false" flipV="false" rot="0">
            <a:off x="10647815" y="2300556"/>
            <a:ext cx="940171" cy="1339622"/>
          </a:xfrm>
          <a:custGeom>
            <a:avLst/>
            <a:gdLst/>
            <a:ahLst/>
            <a:cxnLst/>
            <a:rect r="r" b="b" t="t" l="l"/>
            <a:pathLst>
              <a:path h="1339622" w="940171">
                <a:moveTo>
                  <a:pt x="0" y="0"/>
                </a:moveTo>
                <a:lnTo>
                  <a:pt x="940172" y="0"/>
                </a:lnTo>
                <a:lnTo>
                  <a:pt x="940172" y="1339623"/>
                </a:lnTo>
                <a:lnTo>
                  <a:pt x="0" y="133962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17" id="17"/>
          <p:cNvGrpSpPr/>
          <p:nvPr/>
        </p:nvGrpSpPr>
        <p:grpSpPr>
          <a:xfrm rot="0">
            <a:off x="13529316" y="4545966"/>
            <a:ext cx="1930825" cy="1834518"/>
            <a:chOff x="0" y="0"/>
            <a:chExt cx="2574434" cy="2446024"/>
          </a:xfrm>
        </p:grpSpPr>
        <p:sp>
          <p:nvSpPr>
            <p:cNvPr name="Freeform 18" id="18"/>
            <p:cNvSpPr/>
            <p:nvPr/>
          </p:nvSpPr>
          <p:spPr>
            <a:xfrm flipH="false" flipV="false" rot="0">
              <a:off x="0" y="0"/>
              <a:ext cx="1649954" cy="2446024"/>
            </a:xfrm>
            <a:custGeom>
              <a:avLst/>
              <a:gdLst/>
              <a:ahLst/>
              <a:cxnLst/>
              <a:rect r="r" b="b" t="t" l="l"/>
              <a:pathLst>
                <a:path h="2446024" w="1649954">
                  <a:moveTo>
                    <a:pt x="0" y="0"/>
                  </a:moveTo>
                  <a:lnTo>
                    <a:pt x="1649954" y="0"/>
                  </a:lnTo>
                  <a:lnTo>
                    <a:pt x="1649954" y="2446024"/>
                  </a:lnTo>
                  <a:lnTo>
                    <a:pt x="0" y="2446024"/>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9" id="19"/>
            <p:cNvSpPr/>
            <p:nvPr/>
          </p:nvSpPr>
          <p:spPr>
            <a:xfrm flipH="false" flipV="false" rot="0">
              <a:off x="1649954" y="118348"/>
              <a:ext cx="924480" cy="2154508"/>
            </a:xfrm>
            <a:custGeom>
              <a:avLst/>
              <a:gdLst/>
              <a:ahLst/>
              <a:cxnLst/>
              <a:rect r="r" b="b" t="t" l="l"/>
              <a:pathLst>
                <a:path h="2154508" w="924480">
                  <a:moveTo>
                    <a:pt x="0" y="0"/>
                  </a:moveTo>
                  <a:lnTo>
                    <a:pt x="924480" y="0"/>
                  </a:lnTo>
                  <a:lnTo>
                    <a:pt x="924480" y="2154508"/>
                  </a:lnTo>
                  <a:lnTo>
                    <a:pt x="0" y="2154508"/>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grpSp>
      <p:sp>
        <p:nvSpPr>
          <p:cNvPr name="Freeform 20" id="20"/>
          <p:cNvSpPr/>
          <p:nvPr/>
        </p:nvSpPr>
        <p:spPr>
          <a:xfrm flipH="false" flipV="false" rot="0">
            <a:off x="9854045" y="2300556"/>
            <a:ext cx="958140" cy="1339622"/>
          </a:xfrm>
          <a:custGeom>
            <a:avLst/>
            <a:gdLst/>
            <a:ahLst/>
            <a:cxnLst/>
            <a:rect r="r" b="b" t="t" l="l"/>
            <a:pathLst>
              <a:path h="1339622" w="958140">
                <a:moveTo>
                  <a:pt x="0" y="0"/>
                </a:moveTo>
                <a:lnTo>
                  <a:pt x="958140" y="0"/>
                </a:lnTo>
                <a:lnTo>
                  <a:pt x="958140" y="1339623"/>
                </a:lnTo>
                <a:lnTo>
                  <a:pt x="0" y="1339623"/>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21" id="21"/>
          <p:cNvSpPr/>
          <p:nvPr/>
        </p:nvSpPr>
        <p:spPr>
          <a:xfrm flipH="false" flipV="false" rot="0">
            <a:off x="6975443" y="4743171"/>
            <a:ext cx="1116782" cy="1655607"/>
          </a:xfrm>
          <a:custGeom>
            <a:avLst/>
            <a:gdLst/>
            <a:ahLst/>
            <a:cxnLst/>
            <a:rect r="r" b="b" t="t" l="l"/>
            <a:pathLst>
              <a:path h="1655607" w="1116782">
                <a:moveTo>
                  <a:pt x="0" y="0"/>
                </a:moveTo>
                <a:lnTo>
                  <a:pt x="1116782" y="0"/>
                </a:lnTo>
                <a:lnTo>
                  <a:pt x="1116782" y="1655607"/>
                </a:lnTo>
                <a:lnTo>
                  <a:pt x="0" y="1655607"/>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22" id="22"/>
          <p:cNvSpPr txBox="true"/>
          <p:nvPr/>
        </p:nvSpPr>
        <p:spPr>
          <a:xfrm rot="0">
            <a:off x="2047971" y="365125"/>
            <a:ext cx="11049000" cy="663575"/>
          </a:xfrm>
          <a:prstGeom prst="rect">
            <a:avLst/>
          </a:prstGeom>
        </p:spPr>
        <p:txBody>
          <a:bodyPr anchor="t" rtlCol="false" tIns="0" lIns="0" bIns="0" rIns="0">
            <a:spAutoFit/>
          </a:bodyPr>
          <a:lstStyle/>
          <a:p>
            <a:pPr algn="l">
              <a:lnSpc>
                <a:spcPts val="4899"/>
              </a:lnSpc>
              <a:spcBef>
                <a:spcPct val="0"/>
              </a:spcBef>
            </a:pPr>
            <a:r>
              <a:rPr lang="en-US" b="true" sz="3499" i="true">
                <a:solidFill>
                  <a:srgbClr val="001A73"/>
                </a:solidFill>
                <a:latin typeface="Calibri (MS) Bold Italics"/>
                <a:ea typeface="Calibri (MS) Bold Italics"/>
                <a:cs typeface="Calibri (MS) Bold Italics"/>
                <a:sym typeface="Calibri (MS) Bold Italics"/>
              </a:rPr>
              <a:t>RÉSULTATS SUR 7 MOIS</a:t>
            </a:r>
          </a:p>
        </p:txBody>
      </p:sp>
      <p:sp>
        <p:nvSpPr>
          <p:cNvPr name="TextBox 23" id="23"/>
          <p:cNvSpPr txBox="true"/>
          <p:nvPr/>
        </p:nvSpPr>
        <p:spPr>
          <a:xfrm rot="0">
            <a:off x="3861080" y="3787140"/>
            <a:ext cx="2461259" cy="1085851"/>
          </a:xfrm>
          <a:prstGeom prst="rect">
            <a:avLst/>
          </a:prstGeom>
        </p:spPr>
        <p:txBody>
          <a:bodyPr anchor="t" rtlCol="false" tIns="0" lIns="0" bIns="0" rIns="0">
            <a:spAutoFit/>
          </a:bodyPr>
          <a:lstStyle/>
          <a:p>
            <a:pPr algn="ctr" marL="0" indent="0" lvl="0">
              <a:lnSpc>
                <a:spcPts val="4199"/>
              </a:lnSpc>
              <a:spcBef>
                <a:spcPct val="0"/>
              </a:spcBef>
            </a:pPr>
            <a:r>
              <a:rPr lang="en-US" b="true" sz="2999">
                <a:solidFill>
                  <a:srgbClr val="FFFFFF"/>
                </a:solidFill>
                <a:latin typeface="Calibri (MS) Bold"/>
                <a:ea typeface="Calibri (MS) Bold"/>
                <a:cs typeface="Calibri (MS) Bold"/>
                <a:sym typeface="Calibri (MS) Bold"/>
              </a:rPr>
              <a:t>BÉNÉVOLES MOBILISÉS</a:t>
            </a:r>
          </a:p>
        </p:txBody>
      </p:sp>
      <p:sp>
        <p:nvSpPr>
          <p:cNvPr name="TextBox 24" id="24"/>
          <p:cNvSpPr txBox="true"/>
          <p:nvPr/>
        </p:nvSpPr>
        <p:spPr>
          <a:xfrm rot="0">
            <a:off x="10934707" y="3777615"/>
            <a:ext cx="2461259" cy="1114425"/>
          </a:xfrm>
          <a:prstGeom prst="rect">
            <a:avLst/>
          </a:prstGeom>
        </p:spPr>
        <p:txBody>
          <a:bodyPr anchor="t" rtlCol="false" tIns="0" lIns="0" bIns="0" rIns="0">
            <a:spAutoFit/>
          </a:bodyPr>
          <a:lstStyle/>
          <a:p>
            <a:pPr algn="ctr" marL="0" indent="0" lvl="0">
              <a:lnSpc>
                <a:spcPts val="4200"/>
              </a:lnSpc>
              <a:spcBef>
                <a:spcPct val="0"/>
              </a:spcBef>
            </a:pPr>
            <a:r>
              <a:rPr lang="en-US" b="true" sz="3000">
                <a:solidFill>
                  <a:srgbClr val="FFFFFF"/>
                </a:solidFill>
                <a:latin typeface="Calibri (MS) Bold"/>
                <a:ea typeface="Calibri (MS) Bold"/>
                <a:cs typeface="Calibri (MS) Bold"/>
                <a:sym typeface="Calibri (MS) Bold"/>
              </a:rPr>
              <a:t>SÉANCES REALISÉES</a:t>
            </a:r>
          </a:p>
        </p:txBody>
      </p:sp>
      <p:sp>
        <p:nvSpPr>
          <p:cNvPr name="TextBox 25" id="25"/>
          <p:cNvSpPr txBox="true"/>
          <p:nvPr/>
        </p:nvSpPr>
        <p:spPr>
          <a:xfrm rot="0">
            <a:off x="7260126" y="6101362"/>
            <a:ext cx="2461259" cy="1647825"/>
          </a:xfrm>
          <a:prstGeom prst="rect">
            <a:avLst/>
          </a:prstGeom>
        </p:spPr>
        <p:txBody>
          <a:bodyPr anchor="t" rtlCol="false" tIns="0" lIns="0" bIns="0" rIns="0">
            <a:spAutoFit/>
          </a:bodyPr>
          <a:lstStyle/>
          <a:p>
            <a:pPr algn="ctr" marL="0" indent="0" lvl="0">
              <a:lnSpc>
                <a:spcPts val="4200"/>
              </a:lnSpc>
              <a:spcBef>
                <a:spcPct val="0"/>
              </a:spcBef>
            </a:pPr>
            <a:r>
              <a:rPr lang="en-US" b="true" sz="3000">
                <a:solidFill>
                  <a:srgbClr val="FFFFFF"/>
                </a:solidFill>
                <a:latin typeface="Calibri (MS) Bold"/>
                <a:ea typeface="Calibri (MS) Bold"/>
                <a:cs typeface="Calibri (MS) Bold"/>
                <a:sym typeface="Calibri (MS) Bold"/>
              </a:rPr>
              <a:t>STRUCTURES PARTENAIRES ACTIVES</a:t>
            </a:r>
          </a:p>
        </p:txBody>
      </p:sp>
      <p:sp>
        <p:nvSpPr>
          <p:cNvPr name="TextBox 26" id="26"/>
          <p:cNvSpPr txBox="true"/>
          <p:nvPr/>
        </p:nvSpPr>
        <p:spPr>
          <a:xfrm rot="0">
            <a:off x="14064339" y="6651273"/>
            <a:ext cx="2791604" cy="581025"/>
          </a:xfrm>
          <a:prstGeom prst="rect">
            <a:avLst/>
          </a:prstGeom>
        </p:spPr>
        <p:txBody>
          <a:bodyPr anchor="t" rtlCol="false" tIns="0" lIns="0" bIns="0" rIns="0">
            <a:spAutoFit/>
          </a:bodyPr>
          <a:lstStyle/>
          <a:p>
            <a:pPr algn="ctr" marL="0" indent="0" lvl="0">
              <a:lnSpc>
                <a:spcPts val="4200"/>
              </a:lnSpc>
              <a:spcBef>
                <a:spcPct val="0"/>
              </a:spcBef>
            </a:pPr>
            <a:r>
              <a:rPr lang="en-US" b="true" sz="3000">
                <a:solidFill>
                  <a:srgbClr val="FFFFFF"/>
                </a:solidFill>
                <a:latin typeface="Calibri (MS) Bold"/>
                <a:ea typeface="Calibri (MS) Bold"/>
                <a:cs typeface="Calibri (MS) Bold"/>
                <a:sym typeface="Calibri (MS) Bold"/>
              </a:rPr>
              <a:t>PARTICIPATIONS</a:t>
            </a:r>
          </a:p>
        </p:txBody>
      </p:sp>
      <p:sp>
        <p:nvSpPr>
          <p:cNvPr name="Freeform 27" id="27"/>
          <p:cNvSpPr/>
          <p:nvPr/>
        </p:nvSpPr>
        <p:spPr>
          <a:xfrm flipH="false" flipV="false" rot="0">
            <a:off x="16231227" y="8536063"/>
            <a:ext cx="1905000" cy="1520536"/>
          </a:xfrm>
          <a:custGeom>
            <a:avLst/>
            <a:gdLst/>
            <a:ahLst/>
            <a:cxnLst/>
            <a:rect r="r" b="b" t="t" l="l"/>
            <a:pathLst>
              <a:path h="1520536" w="1905000">
                <a:moveTo>
                  <a:pt x="0" y="0"/>
                </a:moveTo>
                <a:lnTo>
                  <a:pt x="1905000" y="0"/>
                </a:lnTo>
                <a:lnTo>
                  <a:pt x="1905000" y="1520537"/>
                </a:lnTo>
                <a:lnTo>
                  <a:pt x="0" y="1520537"/>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grpSp>
        <p:nvGrpSpPr>
          <p:cNvPr name="Group 28" id="28"/>
          <p:cNvGrpSpPr/>
          <p:nvPr/>
        </p:nvGrpSpPr>
        <p:grpSpPr>
          <a:xfrm rot="5400000">
            <a:off x="-7681580" y="1347276"/>
            <a:ext cx="12798869" cy="7934626"/>
            <a:chOff x="0" y="0"/>
            <a:chExt cx="660400" cy="409413"/>
          </a:xfrm>
        </p:grpSpPr>
        <p:sp>
          <p:nvSpPr>
            <p:cNvPr name="Freeform 29" id="29"/>
            <p:cNvSpPr/>
            <p:nvPr/>
          </p:nvSpPr>
          <p:spPr>
            <a:xfrm flipH="false" flipV="false" rot="0">
              <a:off x="0" y="0"/>
              <a:ext cx="660400" cy="409413"/>
            </a:xfrm>
            <a:custGeom>
              <a:avLst/>
              <a:gdLst/>
              <a:ahLst/>
              <a:cxnLst/>
              <a:rect r="r" b="b" t="t" l="l"/>
              <a:pathLst>
                <a:path h="409413"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9542"/>
                  </a:cubicBezTo>
                  <a:lnTo>
                    <a:pt x="660400" y="409413"/>
                  </a:lnTo>
                  <a:lnTo>
                    <a:pt x="0" y="409413"/>
                  </a:lnTo>
                  <a:lnTo>
                    <a:pt x="0" y="319608"/>
                  </a:lnTo>
                  <a:cubicBezTo>
                    <a:pt x="1782" y="185660"/>
                    <a:pt x="93019" y="64045"/>
                    <a:pt x="220252" y="19070"/>
                  </a:cubicBezTo>
                  <a:close/>
                </a:path>
              </a:pathLst>
            </a:custGeom>
            <a:ln w="66675" cap="sq">
              <a:solidFill>
                <a:srgbClr val="963CBD"/>
              </a:solidFill>
              <a:prstDash val="solid"/>
              <a:miter/>
            </a:ln>
          </p:spPr>
        </p:sp>
        <p:sp>
          <p:nvSpPr>
            <p:cNvPr name="TextBox 30" id="30"/>
            <p:cNvSpPr txBox="true"/>
            <p:nvPr/>
          </p:nvSpPr>
          <p:spPr>
            <a:xfrm>
              <a:off x="0" y="88900"/>
              <a:ext cx="660400" cy="320513"/>
            </a:xfrm>
            <a:prstGeom prst="rect">
              <a:avLst/>
            </a:prstGeom>
          </p:spPr>
          <p:txBody>
            <a:bodyPr anchor="ctr" rtlCol="false" tIns="50800" lIns="50800" bIns="50800" rIns="50800"/>
            <a:lstStyle/>
            <a:p>
              <a:pPr algn="ctr">
                <a:lnSpc>
                  <a:spcPts val="2940"/>
                </a:lnSpc>
              </a:pPr>
            </a:p>
          </p:txBody>
        </p:sp>
      </p:grpSp>
      <p:grpSp>
        <p:nvGrpSpPr>
          <p:cNvPr name="Group 31" id="31"/>
          <p:cNvGrpSpPr/>
          <p:nvPr/>
        </p:nvGrpSpPr>
        <p:grpSpPr>
          <a:xfrm rot="0">
            <a:off x="0" y="0"/>
            <a:ext cx="1536197" cy="1536197"/>
            <a:chOff x="0" y="0"/>
            <a:chExt cx="812800" cy="812800"/>
          </a:xfrm>
        </p:grpSpPr>
        <p:sp>
          <p:nvSpPr>
            <p:cNvPr name="Freeform 32" id="3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6"/>
              <a:stretch>
                <a:fillRect l="-64888" t="-43935" r="-64888" b="-37467"/>
              </a:stretch>
            </a:blipFill>
            <a:ln w="38100" cap="sq">
              <a:solidFill>
                <a:srgbClr val="D60033"/>
              </a:solidFill>
              <a:prstDash val="solid"/>
              <a:miter/>
            </a:ln>
          </p:spPr>
        </p:sp>
      </p:grpSp>
      <p:sp>
        <p:nvSpPr>
          <p:cNvPr name="TextBox 33" id="33"/>
          <p:cNvSpPr txBox="true"/>
          <p:nvPr/>
        </p:nvSpPr>
        <p:spPr>
          <a:xfrm rot="0">
            <a:off x="17145000" y="419100"/>
            <a:ext cx="190500" cy="276714"/>
          </a:xfrm>
          <a:prstGeom prst="rect">
            <a:avLst/>
          </a:prstGeom>
        </p:spPr>
        <p:txBody>
          <a:bodyPr anchor="t" rtlCol="false" tIns="0" lIns="0" bIns="0" rIns="0" wrap="none">
            <a:spAutoFit/>
          </a:bodyPr>
          <a:lstStyle/>
          <a:p>
            <a:pPr algn="ctr">
              <a:lnSpc>
                <a:spcPts val="2071"/>
              </a:lnSpc>
              <a:spcBef>
                <a:spcPct val="0"/>
              </a:spcBef>
            </a:pPr>
            <a:r>
              <a:rPr lang="en-US" sz="1479">
                <a:solidFill>
                  <a:srgbClr val="001A73"/>
                </a:solidFill>
                <a:latin typeface="Calibri (MS)"/>
                <a:ea typeface="Calibri (MS)"/>
                <a:cs typeface="Calibri (MS)"/>
                <a:sym typeface="Calibri (MS)"/>
              </a:rPr>
              <a:t>36</a:t>
            </a:r>
          </a:p>
        </p:txBody>
      </p:sp>
    </p:spTree>
  </p:cSld>
  <p:clrMapOvr>
    <a:masterClrMapping/>
  </p:clrMapOvr>
</p:sld>
</file>

<file path=ppt/slides/slide3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382500" y="-2381250"/>
            <a:ext cx="8572500" cy="8780028"/>
          </a:xfrm>
          <a:custGeom>
            <a:avLst/>
            <a:gdLst/>
            <a:ahLst/>
            <a:cxnLst/>
            <a:rect r="r" b="b" t="t" l="l"/>
            <a:pathLst>
              <a:path h="8780028" w="8572500">
                <a:moveTo>
                  <a:pt x="0" y="0"/>
                </a:moveTo>
                <a:lnTo>
                  <a:pt x="8572500" y="0"/>
                </a:lnTo>
                <a:lnTo>
                  <a:pt x="8572500" y="8780028"/>
                </a:lnTo>
                <a:lnTo>
                  <a:pt x="0" y="8780028"/>
                </a:lnTo>
                <a:lnTo>
                  <a:pt x="0" y="0"/>
                </a:lnTo>
                <a:close/>
              </a:path>
            </a:pathLst>
          </a:custGeom>
          <a:blipFill>
            <a:blip r:embed="rId2">
              <a:alphaModFix amt="30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6231227" y="8536063"/>
            <a:ext cx="1905000" cy="1520536"/>
          </a:xfrm>
          <a:custGeom>
            <a:avLst/>
            <a:gdLst/>
            <a:ahLst/>
            <a:cxnLst/>
            <a:rect r="r" b="b" t="t" l="l"/>
            <a:pathLst>
              <a:path h="1520536" w="1905000">
                <a:moveTo>
                  <a:pt x="0" y="0"/>
                </a:moveTo>
                <a:lnTo>
                  <a:pt x="1905000" y="0"/>
                </a:lnTo>
                <a:lnTo>
                  <a:pt x="1905000" y="1520537"/>
                </a:lnTo>
                <a:lnTo>
                  <a:pt x="0" y="152053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5400000">
            <a:off x="-8603822" y="290955"/>
            <a:ext cx="12798869" cy="9970990"/>
            <a:chOff x="0" y="0"/>
            <a:chExt cx="660400" cy="514486"/>
          </a:xfrm>
        </p:grpSpPr>
        <p:sp>
          <p:nvSpPr>
            <p:cNvPr name="Freeform 5" id="5"/>
            <p:cNvSpPr/>
            <p:nvPr/>
          </p:nvSpPr>
          <p:spPr>
            <a:xfrm flipH="false" flipV="false" rot="0">
              <a:off x="0" y="0"/>
              <a:ext cx="660400" cy="514486"/>
            </a:xfrm>
            <a:custGeom>
              <a:avLst/>
              <a:gdLst/>
              <a:ahLst/>
              <a:cxnLst/>
              <a:rect r="r" b="b" t="t" l="l"/>
              <a:pathLst>
                <a:path h="514486"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1876"/>
                  </a:cubicBezTo>
                  <a:lnTo>
                    <a:pt x="660400" y="514486"/>
                  </a:lnTo>
                  <a:lnTo>
                    <a:pt x="0" y="514486"/>
                  </a:lnTo>
                  <a:lnTo>
                    <a:pt x="0" y="322019"/>
                  </a:lnTo>
                  <a:cubicBezTo>
                    <a:pt x="1782" y="185660"/>
                    <a:pt x="93019" y="64045"/>
                    <a:pt x="220252" y="19070"/>
                  </a:cubicBezTo>
                  <a:close/>
                </a:path>
              </a:pathLst>
            </a:custGeom>
            <a:ln w="66675" cap="sq">
              <a:solidFill>
                <a:srgbClr val="963CBD"/>
              </a:solidFill>
              <a:prstDash val="solid"/>
              <a:miter/>
            </a:ln>
          </p:spPr>
        </p:sp>
        <p:sp>
          <p:nvSpPr>
            <p:cNvPr name="TextBox 6" id="6"/>
            <p:cNvSpPr txBox="true"/>
            <p:nvPr/>
          </p:nvSpPr>
          <p:spPr>
            <a:xfrm>
              <a:off x="0" y="88900"/>
              <a:ext cx="660400" cy="425586"/>
            </a:xfrm>
            <a:prstGeom prst="rect">
              <a:avLst/>
            </a:prstGeom>
          </p:spPr>
          <p:txBody>
            <a:bodyPr anchor="ctr" rtlCol="false" tIns="50800" lIns="50800" bIns="50800" rIns="50800"/>
            <a:lstStyle/>
            <a:p>
              <a:pPr algn="ctr">
                <a:lnSpc>
                  <a:spcPts val="2940"/>
                </a:lnSpc>
              </a:pPr>
            </a:p>
          </p:txBody>
        </p:sp>
      </p:grpSp>
      <p:grpSp>
        <p:nvGrpSpPr>
          <p:cNvPr name="Group 7" id="7"/>
          <p:cNvGrpSpPr/>
          <p:nvPr/>
        </p:nvGrpSpPr>
        <p:grpSpPr>
          <a:xfrm rot="0">
            <a:off x="0" y="0"/>
            <a:ext cx="1536197" cy="1536197"/>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6"/>
              <a:stretch>
                <a:fillRect l="-64888" t="-43935" r="-64888" b="-37467"/>
              </a:stretch>
            </a:blipFill>
            <a:ln w="38100" cap="sq">
              <a:solidFill>
                <a:srgbClr val="D60033"/>
              </a:solidFill>
              <a:prstDash val="solid"/>
              <a:miter/>
            </a:ln>
          </p:spPr>
        </p:sp>
      </p:grpSp>
      <p:sp>
        <p:nvSpPr>
          <p:cNvPr name="Freeform 9" id="9"/>
          <p:cNvSpPr/>
          <p:nvPr/>
        </p:nvSpPr>
        <p:spPr>
          <a:xfrm>
            <a:off x="6172400" y="2392890"/>
            <a:ext cx="994800" cy="1054347"/>
          </a:xfrm>
          <a:custGeom>
            <a:avLst/>
            <a:gdLst/>
            <a:ahLst/>
            <a:cxnLst/>
            <a:rect r="r" b="b" t="t" l="l"/>
            <a:pathLst>
              <a:path h="1054347" w="994800">
                <a:moveTo>
                  <a:pt x="994800" y="1054348"/>
                </a:moveTo>
                <a:lnTo>
                  <a:pt x="994173" y="1054348"/>
                </a:lnTo>
                <a:cubicBezTo>
                  <a:pt x="994006" y="1054348"/>
                  <a:pt x="993847" y="1054282"/>
                  <a:pt x="993729" y="1054164"/>
                </a:cubicBezTo>
                <a:cubicBezTo>
                  <a:pt x="993611" y="1054047"/>
                  <a:pt x="993546" y="1053887"/>
                  <a:pt x="993546" y="1053721"/>
                </a:cubicBezTo>
                <a:lnTo>
                  <a:pt x="993546" y="190500"/>
                </a:lnTo>
                <a:cubicBezTo>
                  <a:pt x="993546" y="139977"/>
                  <a:pt x="973475" y="91522"/>
                  <a:pt x="937750" y="55797"/>
                </a:cubicBezTo>
                <a:cubicBezTo>
                  <a:pt x="902024" y="20071"/>
                  <a:pt x="853570" y="0"/>
                  <a:pt x="803046" y="0"/>
                </a:cubicBezTo>
                <a:lnTo>
                  <a:pt x="0" y="0"/>
                </a:lnTo>
              </a:path>
            </a:pathLst>
          </a:custGeom>
          <a:ln cap="flat" w="28575">
            <a:solidFill>
              <a:srgbClr val="D60033"/>
            </a:solidFill>
            <a:prstDash val="solid"/>
            <a:headEnd type="none" len="sm" w="sm"/>
            <a:tailEnd type="none" len="sm" w="sm"/>
          </a:ln>
        </p:spPr>
      </p:sp>
      <p:sp>
        <p:nvSpPr>
          <p:cNvPr name="Freeform 10" id="10"/>
          <p:cNvSpPr/>
          <p:nvPr/>
        </p:nvSpPr>
        <p:spPr>
          <a:xfrm>
            <a:off x="4348504" y="6612438"/>
            <a:ext cx="1353205" cy="720307"/>
          </a:xfrm>
          <a:custGeom>
            <a:avLst/>
            <a:gdLst/>
            <a:ahLst/>
            <a:cxnLst/>
            <a:rect r="r" b="b" t="t" l="l"/>
            <a:pathLst>
              <a:path h="720307" w="1353205">
                <a:moveTo>
                  <a:pt x="1353205" y="720307"/>
                </a:moveTo>
                <a:lnTo>
                  <a:pt x="875699" y="720307"/>
                </a:lnTo>
                <a:cubicBezTo>
                  <a:pt x="825176" y="720307"/>
                  <a:pt x="776721" y="700237"/>
                  <a:pt x="740995" y="664512"/>
                </a:cubicBezTo>
                <a:cubicBezTo>
                  <a:pt x="705270" y="628786"/>
                  <a:pt x="685199" y="580331"/>
                  <a:pt x="685199" y="529807"/>
                </a:cubicBezTo>
                <a:lnTo>
                  <a:pt x="685199" y="207278"/>
                </a:lnTo>
                <a:cubicBezTo>
                  <a:pt x="685199" y="102068"/>
                  <a:pt x="599909" y="16778"/>
                  <a:pt x="494699" y="16778"/>
                </a:cubicBezTo>
                <a:lnTo>
                  <a:pt x="8389" y="16778"/>
                </a:lnTo>
                <a:cubicBezTo>
                  <a:pt x="3756" y="16778"/>
                  <a:pt x="0" y="13023"/>
                  <a:pt x="0" y="8390"/>
                </a:cubicBezTo>
                <a:lnTo>
                  <a:pt x="0" y="0"/>
                </a:lnTo>
              </a:path>
            </a:pathLst>
          </a:custGeom>
          <a:ln cap="flat" w="28575">
            <a:solidFill>
              <a:srgbClr val="963CBD"/>
            </a:solidFill>
            <a:prstDash val="solid"/>
            <a:headEnd type="none" len="sm" w="sm"/>
            <a:tailEnd type="none" len="sm" w="sm"/>
          </a:ln>
        </p:spPr>
      </p:sp>
      <p:sp>
        <p:nvSpPr>
          <p:cNvPr name="Freeform 11" id="11"/>
          <p:cNvSpPr/>
          <p:nvPr/>
        </p:nvSpPr>
        <p:spPr>
          <a:xfrm>
            <a:off x="12425094" y="6918334"/>
            <a:ext cx="1092070" cy="509963"/>
          </a:xfrm>
          <a:custGeom>
            <a:avLst/>
            <a:gdLst/>
            <a:ahLst/>
            <a:cxnLst/>
            <a:rect r="r" b="b" t="t" l="l"/>
            <a:pathLst>
              <a:path h="509963" w="1092070">
                <a:moveTo>
                  <a:pt x="0" y="509962"/>
                </a:moveTo>
                <a:lnTo>
                  <a:pt x="303227" y="509962"/>
                </a:lnTo>
                <a:cubicBezTo>
                  <a:pt x="353751" y="509962"/>
                  <a:pt x="402205" y="489892"/>
                  <a:pt x="437931" y="454166"/>
                </a:cubicBezTo>
                <a:cubicBezTo>
                  <a:pt x="473657" y="418441"/>
                  <a:pt x="493727" y="369986"/>
                  <a:pt x="493727" y="319462"/>
                </a:cubicBezTo>
                <a:lnTo>
                  <a:pt x="493727" y="190500"/>
                </a:lnTo>
                <a:cubicBezTo>
                  <a:pt x="493727" y="85290"/>
                  <a:pt x="579017" y="0"/>
                  <a:pt x="684227" y="0"/>
                </a:cubicBezTo>
                <a:lnTo>
                  <a:pt x="1092070" y="0"/>
                </a:lnTo>
              </a:path>
            </a:pathLst>
          </a:custGeom>
          <a:ln cap="flat" w="28575">
            <a:solidFill>
              <a:srgbClr val="D60033"/>
            </a:solidFill>
            <a:prstDash val="solid"/>
            <a:headEnd type="none" len="sm" w="sm"/>
            <a:tailEnd type="none" len="sm" w="sm"/>
          </a:ln>
        </p:spPr>
      </p:sp>
      <p:sp>
        <p:nvSpPr>
          <p:cNvPr name="Freeform 12" id="12"/>
          <p:cNvSpPr/>
          <p:nvPr/>
        </p:nvSpPr>
        <p:spPr>
          <a:xfrm>
            <a:off x="11003511" y="2458088"/>
            <a:ext cx="951514" cy="1054347"/>
          </a:xfrm>
          <a:custGeom>
            <a:avLst/>
            <a:gdLst/>
            <a:ahLst/>
            <a:cxnLst/>
            <a:rect r="r" b="b" t="t" l="l"/>
            <a:pathLst>
              <a:path h="1054347" w="951514">
                <a:moveTo>
                  <a:pt x="1254" y="1054348"/>
                </a:moveTo>
                <a:lnTo>
                  <a:pt x="627" y="1054348"/>
                </a:lnTo>
                <a:cubicBezTo>
                  <a:pt x="461" y="1054348"/>
                  <a:pt x="302" y="1054282"/>
                  <a:pt x="184" y="1054164"/>
                </a:cubicBezTo>
                <a:cubicBezTo>
                  <a:pt x="66" y="1054046"/>
                  <a:pt x="0" y="1053887"/>
                  <a:pt x="0" y="1053721"/>
                </a:cubicBezTo>
                <a:lnTo>
                  <a:pt x="0" y="190500"/>
                </a:lnTo>
                <a:cubicBezTo>
                  <a:pt x="0" y="139977"/>
                  <a:pt x="20071" y="91522"/>
                  <a:pt x="55796" y="55797"/>
                </a:cubicBezTo>
                <a:cubicBezTo>
                  <a:pt x="91522" y="20071"/>
                  <a:pt x="139976" y="0"/>
                  <a:pt x="190500" y="0"/>
                </a:cubicBezTo>
                <a:lnTo>
                  <a:pt x="951514" y="0"/>
                </a:lnTo>
              </a:path>
            </a:pathLst>
          </a:custGeom>
          <a:ln cap="flat" w="28575">
            <a:solidFill>
              <a:srgbClr val="963CBD"/>
            </a:solidFill>
            <a:prstDash val="solid"/>
            <a:headEnd type="none" len="sm" w="sm"/>
            <a:tailEnd type="none" len="sm" w="sm"/>
          </a:ln>
        </p:spPr>
      </p:sp>
      <p:grpSp>
        <p:nvGrpSpPr>
          <p:cNvPr name="Group 13" id="13"/>
          <p:cNvGrpSpPr/>
          <p:nvPr/>
        </p:nvGrpSpPr>
        <p:grpSpPr>
          <a:xfrm rot="0">
            <a:off x="11955026" y="2368602"/>
            <a:ext cx="192568" cy="192568"/>
            <a:chOff x="0" y="0"/>
            <a:chExt cx="812800" cy="812800"/>
          </a:xfrm>
        </p:grpSpPr>
        <p:sp>
          <p:nvSpPr>
            <p:cNvPr name="Freeform 14" id="1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63CBD"/>
            </a:solidFill>
            <a:ln cap="sq">
              <a:noFill/>
              <a:prstDash val="solid"/>
              <a:miter/>
            </a:ln>
          </p:spPr>
        </p:sp>
        <p:sp>
          <p:nvSpPr>
            <p:cNvPr name="TextBox 15" id="15"/>
            <p:cNvSpPr txBox="true"/>
            <p:nvPr/>
          </p:nvSpPr>
          <p:spPr>
            <a:xfrm>
              <a:off x="76200" y="38100"/>
              <a:ext cx="660400" cy="698500"/>
            </a:xfrm>
            <a:prstGeom prst="rect">
              <a:avLst/>
            </a:prstGeom>
          </p:spPr>
          <p:txBody>
            <a:bodyPr anchor="ctr" rtlCol="false" tIns="63739" lIns="63739" bIns="63739" rIns="63739"/>
            <a:lstStyle/>
            <a:p>
              <a:pPr algn="ctr">
                <a:lnSpc>
                  <a:spcPts val="2659"/>
                </a:lnSpc>
              </a:pPr>
            </a:p>
          </p:txBody>
        </p:sp>
      </p:grpSp>
      <p:grpSp>
        <p:nvGrpSpPr>
          <p:cNvPr name="Group 16" id="16"/>
          <p:cNvGrpSpPr/>
          <p:nvPr/>
        </p:nvGrpSpPr>
        <p:grpSpPr>
          <a:xfrm rot="0">
            <a:off x="6054213" y="2296607"/>
            <a:ext cx="192568" cy="192568"/>
            <a:chOff x="0" y="0"/>
            <a:chExt cx="812800" cy="812800"/>
          </a:xfrm>
        </p:grpSpPr>
        <p:sp>
          <p:nvSpPr>
            <p:cNvPr name="Freeform 17" id="1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60033"/>
            </a:solidFill>
            <a:ln cap="sq">
              <a:noFill/>
              <a:prstDash val="solid"/>
              <a:miter/>
            </a:ln>
          </p:spPr>
        </p:sp>
        <p:sp>
          <p:nvSpPr>
            <p:cNvPr name="TextBox 18" id="18"/>
            <p:cNvSpPr txBox="true"/>
            <p:nvPr/>
          </p:nvSpPr>
          <p:spPr>
            <a:xfrm>
              <a:off x="76200" y="38100"/>
              <a:ext cx="660400" cy="698500"/>
            </a:xfrm>
            <a:prstGeom prst="rect">
              <a:avLst/>
            </a:prstGeom>
          </p:spPr>
          <p:txBody>
            <a:bodyPr anchor="ctr" rtlCol="false" tIns="63739" lIns="63739" bIns="63739" rIns="63739"/>
            <a:lstStyle/>
            <a:p>
              <a:pPr algn="ctr">
                <a:lnSpc>
                  <a:spcPts val="2659"/>
                </a:lnSpc>
              </a:pPr>
            </a:p>
          </p:txBody>
        </p:sp>
      </p:grpSp>
      <p:grpSp>
        <p:nvGrpSpPr>
          <p:cNvPr name="Group 19" id="19"/>
          <p:cNvGrpSpPr/>
          <p:nvPr/>
        </p:nvGrpSpPr>
        <p:grpSpPr>
          <a:xfrm rot="0">
            <a:off x="4272360" y="6496386"/>
            <a:ext cx="243727" cy="265660"/>
            <a:chOff x="0" y="0"/>
            <a:chExt cx="1028734" cy="1121313"/>
          </a:xfrm>
        </p:grpSpPr>
        <p:sp>
          <p:nvSpPr>
            <p:cNvPr name="Freeform 20" id="20"/>
            <p:cNvSpPr/>
            <p:nvPr/>
          </p:nvSpPr>
          <p:spPr>
            <a:xfrm flipH="false" flipV="false" rot="0">
              <a:off x="0" y="0"/>
              <a:ext cx="1028734" cy="1121313"/>
            </a:xfrm>
            <a:custGeom>
              <a:avLst/>
              <a:gdLst/>
              <a:ahLst/>
              <a:cxnLst/>
              <a:rect r="r" b="b" t="t" l="l"/>
              <a:pathLst>
                <a:path h="1121313" w="1028734">
                  <a:moveTo>
                    <a:pt x="514367" y="0"/>
                  </a:moveTo>
                  <a:cubicBezTo>
                    <a:pt x="230290" y="0"/>
                    <a:pt x="0" y="251015"/>
                    <a:pt x="0" y="560657"/>
                  </a:cubicBezTo>
                  <a:cubicBezTo>
                    <a:pt x="0" y="870299"/>
                    <a:pt x="230290" y="1121313"/>
                    <a:pt x="514367" y="1121313"/>
                  </a:cubicBezTo>
                  <a:cubicBezTo>
                    <a:pt x="798444" y="1121313"/>
                    <a:pt x="1028734" y="870299"/>
                    <a:pt x="1028734" y="560657"/>
                  </a:cubicBezTo>
                  <a:cubicBezTo>
                    <a:pt x="1028734" y="251015"/>
                    <a:pt x="798444" y="0"/>
                    <a:pt x="514367" y="0"/>
                  </a:cubicBezTo>
                  <a:close/>
                </a:path>
              </a:pathLst>
            </a:custGeom>
            <a:solidFill>
              <a:srgbClr val="963CBD"/>
            </a:solidFill>
            <a:ln cap="sq">
              <a:noFill/>
              <a:prstDash val="solid"/>
              <a:miter/>
            </a:ln>
          </p:spPr>
        </p:sp>
        <p:sp>
          <p:nvSpPr>
            <p:cNvPr name="TextBox 21" id="21"/>
            <p:cNvSpPr txBox="true"/>
            <p:nvPr/>
          </p:nvSpPr>
          <p:spPr>
            <a:xfrm>
              <a:off x="96444" y="67023"/>
              <a:ext cx="835847" cy="949167"/>
            </a:xfrm>
            <a:prstGeom prst="rect">
              <a:avLst/>
            </a:prstGeom>
          </p:spPr>
          <p:txBody>
            <a:bodyPr anchor="ctr" rtlCol="false" tIns="63739" lIns="63739" bIns="63739" rIns="63739"/>
            <a:lstStyle/>
            <a:p>
              <a:pPr algn="ctr">
                <a:lnSpc>
                  <a:spcPts val="2659"/>
                </a:lnSpc>
              </a:pPr>
            </a:p>
          </p:txBody>
        </p:sp>
      </p:grpSp>
      <p:grpSp>
        <p:nvGrpSpPr>
          <p:cNvPr name="Group 22" id="22"/>
          <p:cNvGrpSpPr/>
          <p:nvPr/>
        </p:nvGrpSpPr>
        <p:grpSpPr>
          <a:xfrm rot="0">
            <a:off x="13385028" y="6822049"/>
            <a:ext cx="192568" cy="192568"/>
            <a:chOff x="0" y="0"/>
            <a:chExt cx="812800" cy="812800"/>
          </a:xfrm>
        </p:grpSpPr>
        <p:sp>
          <p:nvSpPr>
            <p:cNvPr name="Freeform 23" id="2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60033"/>
            </a:solidFill>
            <a:ln cap="sq">
              <a:noFill/>
              <a:prstDash val="solid"/>
              <a:miter/>
            </a:ln>
          </p:spPr>
        </p:sp>
        <p:sp>
          <p:nvSpPr>
            <p:cNvPr name="TextBox 24" id="24"/>
            <p:cNvSpPr txBox="true"/>
            <p:nvPr/>
          </p:nvSpPr>
          <p:spPr>
            <a:xfrm>
              <a:off x="76200" y="38100"/>
              <a:ext cx="660400" cy="698500"/>
            </a:xfrm>
            <a:prstGeom prst="rect">
              <a:avLst/>
            </a:prstGeom>
          </p:spPr>
          <p:txBody>
            <a:bodyPr anchor="ctr" rtlCol="false" tIns="63739" lIns="63739" bIns="63739" rIns="63739"/>
            <a:lstStyle/>
            <a:p>
              <a:pPr algn="ctr">
                <a:lnSpc>
                  <a:spcPts val="2659"/>
                </a:lnSpc>
              </a:pPr>
            </a:p>
          </p:txBody>
        </p:sp>
      </p:grpSp>
      <p:sp>
        <p:nvSpPr>
          <p:cNvPr name="Freeform 25" id="25"/>
          <p:cNvSpPr/>
          <p:nvPr/>
        </p:nvSpPr>
        <p:spPr>
          <a:xfrm flipH="false" flipV="false" rot="-8204899">
            <a:off x="7092926" y="4361514"/>
            <a:ext cx="3900278" cy="3900278"/>
          </a:xfrm>
          <a:custGeom>
            <a:avLst/>
            <a:gdLst/>
            <a:ahLst/>
            <a:cxnLst/>
            <a:rect r="r" b="b" t="t" l="l"/>
            <a:pathLst>
              <a:path h="3900278" w="3900278">
                <a:moveTo>
                  <a:pt x="0" y="0"/>
                </a:moveTo>
                <a:lnTo>
                  <a:pt x="3900278" y="0"/>
                </a:lnTo>
                <a:lnTo>
                  <a:pt x="3900278" y="3900277"/>
                </a:lnTo>
                <a:lnTo>
                  <a:pt x="0" y="3900277"/>
                </a:lnTo>
                <a:lnTo>
                  <a:pt x="0" y="0"/>
                </a:lnTo>
                <a:close/>
              </a:path>
            </a:pathLst>
          </a:custGeom>
          <a:blipFill>
            <a:blip r:embed="rId7"/>
            <a:stretch>
              <a:fillRect l="0" t="0" r="0" b="0"/>
            </a:stretch>
          </a:blipFill>
          <a:ln cap="sq">
            <a:noFill/>
            <a:prstDash val="solid"/>
            <a:miter/>
          </a:ln>
        </p:spPr>
      </p:sp>
      <p:sp>
        <p:nvSpPr>
          <p:cNvPr name="Freeform 26" id="26"/>
          <p:cNvSpPr/>
          <p:nvPr/>
        </p:nvSpPr>
        <p:spPr>
          <a:xfrm flipH="false" flipV="false" rot="2530377">
            <a:off x="9757436" y="3473366"/>
            <a:ext cx="2154088" cy="1801615"/>
          </a:xfrm>
          <a:custGeom>
            <a:avLst/>
            <a:gdLst/>
            <a:ahLst/>
            <a:cxnLst/>
            <a:rect r="r" b="b" t="t" l="l"/>
            <a:pathLst>
              <a:path h="1801615" w="2154088">
                <a:moveTo>
                  <a:pt x="0" y="0"/>
                </a:moveTo>
                <a:lnTo>
                  <a:pt x="2154087" y="0"/>
                </a:lnTo>
                <a:lnTo>
                  <a:pt x="2154087" y="1801615"/>
                </a:lnTo>
                <a:lnTo>
                  <a:pt x="0" y="1801615"/>
                </a:lnTo>
                <a:lnTo>
                  <a:pt x="0" y="0"/>
                </a:lnTo>
                <a:close/>
              </a:path>
            </a:pathLst>
          </a:custGeom>
          <a:blipFill>
            <a:blip r:embed="rId8">
              <a:alphaModFix amt="53000"/>
              <a:extLst>
                <a:ext uri="{96DAC541-7B7A-43D3-8B79-37D633B846F1}">
                  <asvg:svgBlip xmlns:asvg="http://schemas.microsoft.com/office/drawing/2016/SVG/main" r:embed="rId9"/>
                </a:ext>
              </a:extLst>
            </a:blip>
            <a:stretch>
              <a:fillRect l="0" t="0" r="0" b="-19564"/>
            </a:stretch>
          </a:blipFill>
        </p:spPr>
      </p:sp>
      <p:sp>
        <p:nvSpPr>
          <p:cNvPr name="Freeform 27" id="27"/>
          <p:cNvSpPr/>
          <p:nvPr/>
        </p:nvSpPr>
        <p:spPr>
          <a:xfrm flipH="false" flipV="false" rot="2530377">
            <a:off x="10000664" y="3567154"/>
            <a:ext cx="2154088" cy="1077044"/>
          </a:xfrm>
          <a:custGeom>
            <a:avLst/>
            <a:gdLst/>
            <a:ahLst/>
            <a:cxnLst/>
            <a:rect r="r" b="b" t="t" l="l"/>
            <a:pathLst>
              <a:path h="1077044" w="2154088">
                <a:moveTo>
                  <a:pt x="0" y="0"/>
                </a:moveTo>
                <a:lnTo>
                  <a:pt x="2154087" y="0"/>
                </a:lnTo>
                <a:lnTo>
                  <a:pt x="2154087" y="1077043"/>
                </a:lnTo>
                <a:lnTo>
                  <a:pt x="0" y="1077043"/>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28" id="28"/>
          <p:cNvSpPr/>
          <p:nvPr/>
        </p:nvSpPr>
        <p:spPr>
          <a:xfrm flipH="false" flipV="false" rot="0">
            <a:off x="7275957" y="4563870"/>
            <a:ext cx="3534217" cy="3534217"/>
          </a:xfrm>
          <a:custGeom>
            <a:avLst/>
            <a:gdLst/>
            <a:ahLst/>
            <a:cxnLst/>
            <a:rect r="r" b="b" t="t" l="l"/>
            <a:pathLst>
              <a:path h="3534217" w="3534217">
                <a:moveTo>
                  <a:pt x="0" y="0"/>
                </a:moveTo>
                <a:lnTo>
                  <a:pt x="3534217" y="0"/>
                </a:lnTo>
                <a:lnTo>
                  <a:pt x="3534217" y="3534218"/>
                </a:lnTo>
                <a:lnTo>
                  <a:pt x="0" y="3534218"/>
                </a:lnTo>
                <a:lnTo>
                  <a:pt x="0" y="0"/>
                </a:lnTo>
                <a:close/>
              </a:path>
            </a:pathLst>
          </a:custGeom>
          <a:blipFill>
            <a:blip r:embed="rId12"/>
            <a:stretch>
              <a:fillRect l="0" t="0" r="0" b="0"/>
            </a:stretch>
          </a:blipFill>
        </p:spPr>
      </p:sp>
      <p:grpSp>
        <p:nvGrpSpPr>
          <p:cNvPr name="Group 29" id="29"/>
          <p:cNvGrpSpPr/>
          <p:nvPr/>
        </p:nvGrpSpPr>
        <p:grpSpPr>
          <a:xfrm rot="2530377">
            <a:off x="9896396" y="3685022"/>
            <a:ext cx="1639528" cy="1639528"/>
            <a:chOff x="0" y="0"/>
            <a:chExt cx="812800" cy="812800"/>
          </a:xfrm>
        </p:grpSpPr>
        <p:sp>
          <p:nvSpPr>
            <p:cNvPr name="Freeform 30" id="3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63CBD"/>
            </a:solidFill>
          </p:spPr>
        </p:sp>
        <p:sp>
          <p:nvSpPr>
            <p:cNvPr name="TextBox 31" id="31"/>
            <p:cNvSpPr txBox="true"/>
            <p:nvPr/>
          </p:nvSpPr>
          <p:spPr>
            <a:xfrm>
              <a:off x="76200" y="38100"/>
              <a:ext cx="660400" cy="698500"/>
            </a:xfrm>
            <a:prstGeom prst="rect">
              <a:avLst/>
            </a:prstGeom>
          </p:spPr>
          <p:txBody>
            <a:bodyPr anchor="ctr" rtlCol="false" tIns="63739" lIns="63739" bIns="63739" rIns="63739"/>
            <a:lstStyle/>
            <a:p>
              <a:pPr algn="ctr">
                <a:lnSpc>
                  <a:spcPts val="2659"/>
                </a:lnSpc>
              </a:pPr>
            </a:p>
          </p:txBody>
        </p:sp>
      </p:grpSp>
      <p:sp>
        <p:nvSpPr>
          <p:cNvPr name="Freeform 32" id="32"/>
          <p:cNvSpPr/>
          <p:nvPr/>
        </p:nvSpPr>
        <p:spPr>
          <a:xfrm flipH="false" flipV="false" rot="-2193443">
            <a:off x="6350376" y="3400766"/>
            <a:ext cx="2154088" cy="1718861"/>
          </a:xfrm>
          <a:custGeom>
            <a:avLst/>
            <a:gdLst/>
            <a:ahLst/>
            <a:cxnLst/>
            <a:rect r="r" b="b" t="t" l="l"/>
            <a:pathLst>
              <a:path h="1718861" w="2154088">
                <a:moveTo>
                  <a:pt x="0" y="0"/>
                </a:moveTo>
                <a:lnTo>
                  <a:pt x="2154087" y="0"/>
                </a:lnTo>
                <a:lnTo>
                  <a:pt x="2154087" y="1718860"/>
                </a:lnTo>
                <a:lnTo>
                  <a:pt x="0" y="1718860"/>
                </a:lnTo>
                <a:lnTo>
                  <a:pt x="0" y="0"/>
                </a:lnTo>
                <a:close/>
              </a:path>
            </a:pathLst>
          </a:custGeom>
          <a:blipFill>
            <a:blip r:embed="rId13">
              <a:alphaModFix amt="53000"/>
              <a:extLst>
                <a:ext uri="{96DAC541-7B7A-43D3-8B79-37D633B846F1}">
                  <asvg:svgBlip xmlns:asvg="http://schemas.microsoft.com/office/drawing/2016/SVG/main" r:embed="rId14"/>
                </a:ext>
              </a:extLst>
            </a:blip>
            <a:stretch>
              <a:fillRect l="0" t="0" r="0" b="-25320"/>
            </a:stretch>
          </a:blipFill>
        </p:spPr>
      </p:sp>
      <p:sp>
        <p:nvSpPr>
          <p:cNvPr name="Freeform 33" id="33"/>
          <p:cNvSpPr/>
          <p:nvPr/>
        </p:nvSpPr>
        <p:spPr>
          <a:xfrm flipH="false" flipV="false" rot="-2031083">
            <a:off x="6171617" y="3455164"/>
            <a:ext cx="2154088" cy="1077044"/>
          </a:xfrm>
          <a:custGeom>
            <a:avLst/>
            <a:gdLst/>
            <a:ahLst/>
            <a:cxnLst/>
            <a:rect r="r" b="b" t="t" l="l"/>
            <a:pathLst>
              <a:path h="1077044" w="2154088">
                <a:moveTo>
                  <a:pt x="0" y="0"/>
                </a:moveTo>
                <a:lnTo>
                  <a:pt x="2154087" y="0"/>
                </a:lnTo>
                <a:lnTo>
                  <a:pt x="2154087" y="1077044"/>
                </a:lnTo>
                <a:lnTo>
                  <a:pt x="0" y="1077044"/>
                </a:lnTo>
                <a:lnTo>
                  <a:pt x="0" y="0"/>
                </a:lnTo>
                <a:close/>
              </a:path>
            </a:pathLst>
          </a:custGeom>
          <a:blipFill>
            <a:blip r:embed="rId15">
              <a:alphaModFix amt="98000"/>
              <a:extLst>
                <a:ext uri="{96DAC541-7B7A-43D3-8B79-37D633B846F1}">
                  <asvg:svgBlip xmlns:asvg="http://schemas.microsoft.com/office/drawing/2016/SVG/main" r:embed="rId16"/>
                </a:ext>
              </a:extLst>
            </a:blip>
            <a:stretch>
              <a:fillRect l="0" t="0" r="0" b="0"/>
            </a:stretch>
          </a:blipFill>
        </p:spPr>
      </p:sp>
      <p:grpSp>
        <p:nvGrpSpPr>
          <p:cNvPr name="Group 34" id="34"/>
          <p:cNvGrpSpPr/>
          <p:nvPr/>
        </p:nvGrpSpPr>
        <p:grpSpPr>
          <a:xfrm rot="-2031083">
            <a:off x="6728875" y="3621157"/>
            <a:ext cx="1639528" cy="1639528"/>
            <a:chOff x="0" y="0"/>
            <a:chExt cx="812800" cy="812800"/>
          </a:xfrm>
        </p:grpSpPr>
        <p:sp>
          <p:nvSpPr>
            <p:cNvPr name="Freeform 35" id="3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60033"/>
            </a:solidFill>
          </p:spPr>
        </p:sp>
        <p:sp>
          <p:nvSpPr>
            <p:cNvPr name="TextBox 36" id="36"/>
            <p:cNvSpPr txBox="true"/>
            <p:nvPr/>
          </p:nvSpPr>
          <p:spPr>
            <a:xfrm>
              <a:off x="76200" y="38100"/>
              <a:ext cx="660400" cy="698500"/>
            </a:xfrm>
            <a:prstGeom prst="rect">
              <a:avLst/>
            </a:prstGeom>
          </p:spPr>
          <p:txBody>
            <a:bodyPr anchor="ctr" rtlCol="false" tIns="63739" lIns="63739" bIns="63739" rIns="63739"/>
            <a:lstStyle/>
            <a:p>
              <a:pPr algn="ctr">
                <a:lnSpc>
                  <a:spcPts val="2659"/>
                </a:lnSpc>
              </a:pPr>
            </a:p>
          </p:txBody>
        </p:sp>
      </p:grpSp>
      <p:sp>
        <p:nvSpPr>
          <p:cNvPr name="Freeform 37" id="37"/>
          <p:cNvSpPr/>
          <p:nvPr/>
        </p:nvSpPr>
        <p:spPr>
          <a:xfrm flipH="false" flipV="false" rot="-6707334">
            <a:off x="5525192" y="6429219"/>
            <a:ext cx="2136920" cy="1790506"/>
          </a:xfrm>
          <a:custGeom>
            <a:avLst/>
            <a:gdLst/>
            <a:ahLst/>
            <a:cxnLst/>
            <a:rect r="r" b="b" t="t" l="l"/>
            <a:pathLst>
              <a:path h="1790506" w="2136920">
                <a:moveTo>
                  <a:pt x="0" y="0"/>
                </a:moveTo>
                <a:lnTo>
                  <a:pt x="2136920" y="0"/>
                </a:lnTo>
                <a:lnTo>
                  <a:pt x="2136920" y="1790507"/>
                </a:lnTo>
                <a:lnTo>
                  <a:pt x="0" y="1790507"/>
                </a:lnTo>
                <a:lnTo>
                  <a:pt x="0" y="0"/>
                </a:lnTo>
                <a:close/>
              </a:path>
            </a:pathLst>
          </a:custGeom>
          <a:blipFill>
            <a:blip r:embed="rId8">
              <a:alphaModFix amt="54000"/>
              <a:extLst>
                <a:ext uri="{96DAC541-7B7A-43D3-8B79-37D633B846F1}">
                  <asvg:svgBlip xmlns:asvg="http://schemas.microsoft.com/office/drawing/2016/SVG/main" r:embed="rId9"/>
                </a:ext>
              </a:extLst>
            </a:blip>
            <a:stretch>
              <a:fillRect l="0" t="0" r="-803" b="-20306"/>
            </a:stretch>
          </a:blipFill>
        </p:spPr>
      </p:sp>
      <p:sp>
        <p:nvSpPr>
          <p:cNvPr name="Freeform 38" id="38"/>
          <p:cNvSpPr/>
          <p:nvPr/>
        </p:nvSpPr>
        <p:spPr>
          <a:xfrm flipH="false" flipV="false" rot="-6032789">
            <a:off x="5145895" y="6794297"/>
            <a:ext cx="2154088" cy="1077044"/>
          </a:xfrm>
          <a:custGeom>
            <a:avLst/>
            <a:gdLst/>
            <a:ahLst/>
            <a:cxnLst/>
            <a:rect r="r" b="b" t="t" l="l"/>
            <a:pathLst>
              <a:path h="1077044" w="2154088">
                <a:moveTo>
                  <a:pt x="0" y="0"/>
                </a:moveTo>
                <a:lnTo>
                  <a:pt x="2154087" y="0"/>
                </a:lnTo>
                <a:lnTo>
                  <a:pt x="2154087" y="1077044"/>
                </a:lnTo>
                <a:lnTo>
                  <a:pt x="0" y="1077044"/>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grpSp>
        <p:nvGrpSpPr>
          <p:cNvPr name="Group 39" id="39"/>
          <p:cNvGrpSpPr/>
          <p:nvPr/>
        </p:nvGrpSpPr>
        <p:grpSpPr>
          <a:xfrm rot="-6032789">
            <a:off x="5932599" y="6414488"/>
            <a:ext cx="1639528" cy="1639528"/>
            <a:chOff x="0" y="0"/>
            <a:chExt cx="812800" cy="812800"/>
          </a:xfrm>
        </p:grpSpPr>
        <p:sp>
          <p:nvSpPr>
            <p:cNvPr name="Freeform 40" id="4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63CBD"/>
            </a:solidFill>
          </p:spPr>
        </p:sp>
        <p:sp>
          <p:nvSpPr>
            <p:cNvPr name="TextBox 41" id="41"/>
            <p:cNvSpPr txBox="true"/>
            <p:nvPr/>
          </p:nvSpPr>
          <p:spPr>
            <a:xfrm>
              <a:off x="76200" y="38100"/>
              <a:ext cx="660400" cy="698500"/>
            </a:xfrm>
            <a:prstGeom prst="rect">
              <a:avLst/>
            </a:prstGeom>
          </p:spPr>
          <p:txBody>
            <a:bodyPr anchor="ctr" rtlCol="false" tIns="63739" lIns="63739" bIns="63739" rIns="63739"/>
            <a:lstStyle/>
            <a:p>
              <a:pPr algn="ctr">
                <a:lnSpc>
                  <a:spcPts val="2659"/>
                </a:lnSpc>
              </a:pPr>
            </a:p>
          </p:txBody>
        </p:sp>
      </p:grpSp>
      <p:sp>
        <p:nvSpPr>
          <p:cNvPr name="Freeform 42" id="42"/>
          <p:cNvSpPr/>
          <p:nvPr/>
        </p:nvSpPr>
        <p:spPr>
          <a:xfrm flipH="false" flipV="false" rot="6634272">
            <a:off x="10489218" y="6420235"/>
            <a:ext cx="2154088" cy="1761157"/>
          </a:xfrm>
          <a:custGeom>
            <a:avLst/>
            <a:gdLst/>
            <a:ahLst/>
            <a:cxnLst/>
            <a:rect r="r" b="b" t="t" l="l"/>
            <a:pathLst>
              <a:path h="1761157" w="2154088">
                <a:moveTo>
                  <a:pt x="0" y="0"/>
                </a:moveTo>
                <a:lnTo>
                  <a:pt x="2154087" y="0"/>
                </a:lnTo>
                <a:lnTo>
                  <a:pt x="2154087" y="1761157"/>
                </a:lnTo>
                <a:lnTo>
                  <a:pt x="0" y="1761157"/>
                </a:lnTo>
                <a:lnTo>
                  <a:pt x="0" y="0"/>
                </a:lnTo>
                <a:close/>
              </a:path>
            </a:pathLst>
          </a:custGeom>
          <a:blipFill>
            <a:blip r:embed="rId13">
              <a:alphaModFix amt="53000"/>
              <a:extLst>
                <a:ext uri="{96DAC541-7B7A-43D3-8B79-37D633B846F1}">
                  <asvg:svgBlip xmlns:asvg="http://schemas.microsoft.com/office/drawing/2016/SVG/main" r:embed="rId14"/>
                </a:ext>
              </a:extLst>
            </a:blip>
            <a:stretch>
              <a:fillRect l="0" t="0" r="0" b="-22310"/>
            </a:stretch>
          </a:blipFill>
        </p:spPr>
      </p:sp>
      <p:sp>
        <p:nvSpPr>
          <p:cNvPr name="Freeform 43" id="43"/>
          <p:cNvSpPr/>
          <p:nvPr/>
        </p:nvSpPr>
        <p:spPr>
          <a:xfrm flipH="false" flipV="false" rot="5220938">
            <a:off x="10842175" y="6667694"/>
            <a:ext cx="2154088" cy="1077044"/>
          </a:xfrm>
          <a:custGeom>
            <a:avLst/>
            <a:gdLst/>
            <a:ahLst/>
            <a:cxnLst/>
            <a:rect r="r" b="b" t="t" l="l"/>
            <a:pathLst>
              <a:path h="1077044" w="2154088">
                <a:moveTo>
                  <a:pt x="0" y="0"/>
                </a:moveTo>
                <a:lnTo>
                  <a:pt x="2154088" y="0"/>
                </a:lnTo>
                <a:lnTo>
                  <a:pt x="2154088" y="1077044"/>
                </a:lnTo>
                <a:lnTo>
                  <a:pt x="0" y="1077044"/>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grpSp>
        <p:nvGrpSpPr>
          <p:cNvPr name="Group 44" id="44"/>
          <p:cNvGrpSpPr/>
          <p:nvPr/>
        </p:nvGrpSpPr>
        <p:grpSpPr>
          <a:xfrm rot="5220938">
            <a:off x="10561664" y="6414490"/>
            <a:ext cx="1639528" cy="1639528"/>
            <a:chOff x="0" y="0"/>
            <a:chExt cx="812800" cy="812800"/>
          </a:xfrm>
        </p:grpSpPr>
        <p:sp>
          <p:nvSpPr>
            <p:cNvPr name="Freeform 45" id="4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60033"/>
            </a:solidFill>
          </p:spPr>
        </p:sp>
        <p:sp>
          <p:nvSpPr>
            <p:cNvPr name="TextBox 46" id="46"/>
            <p:cNvSpPr txBox="true"/>
            <p:nvPr/>
          </p:nvSpPr>
          <p:spPr>
            <a:xfrm>
              <a:off x="76200" y="38100"/>
              <a:ext cx="660400" cy="698500"/>
            </a:xfrm>
            <a:prstGeom prst="rect">
              <a:avLst/>
            </a:prstGeom>
          </p:spPr>
          <p:txBody>
            <a:bodyPr anchor="ctr" rtlCol="false" tIns="63739" lIns="63739" bIns="63739" rIns="63739"/>
            <a:lstStyle/>
            <a:p>
              <a:pPr algn="ctr">
                <a:lnSpc>
                  <a:spcPts val="2659"/>
                </a:lnSpc>
              </a:pPr>
            </a:p>
          </p:txBody>
        </p:sp>
      </p:grpSp>
      <p:sp>
        <p:nvSpPr>
          <p:cNvPr name="Freeform 47" id="47"/>
          <p:cNvSpPr/>
          <p:nvPr/>
        </p:nvSpPr>
        <p:spPr>
          <a:xfrm flipH="false" flipV="false" rot="0">
            <a:off x="7622182" y="4905270"/>
            <a:ext cx="2837404" cy="2974146"/>
          </a:xfrm>
          <a:custGeom>
            <a:avLst/>
            <a:gdLst/>
            <a:ahLst/>
            <a:cxnLst/>
            <a:rect r="r" b="b" t="t" l="l"/>
            <a:pathLst>
              <a:path h="2974146" w="2837404">
                <a:moveTo>
                  <a:pt x="0" y="0"/>
                </a:moveTo>
                <a:lnTo>
                  <a:pt x="2837404" y="0"/>
                </a:lnTo>
                <a:lnTo>
                  <a:pt x="2837404" y="2974146"/>
                </a:lnTo>
                <a:lnTo>
                  <a:pt x="0" y="2974146"/>
                </a:lnTo>
                <a:lnTo>
                  <a:pt x="0" y="0"/>
                </a:lnTo>
                <a:close/>
              </a:path>
            </a:pathLst>
          </a:custGeom>
          <a:blipFill>
            <a:blip r:embed="rId17"/>
            <a:stretch>
              <a:fillRect l="-94739" t="-66468" r="-86460" b="-45323"/>
            </a:stretch>
          </a:blipFill>
        </p:spPr>
      </p:sp>
      <p:grpSp>
        <p:nvGrpSpPr>
          <p:cNvPr name="Group 48" id="48"/>
          <p:cNvGrpSpPr/>
          <p:nvPr/>
        </p:nvGrpSpPr>
        <p:grpSpPr>
          <a:xfrm rot="-2031083">
            <a:off x="6794571" y="3686852"/>
            <a:ext cx="1508136" cy="1508136"/>
            <a:chOff x="0" y="0"/>
            <a:chExt cx="812800" cy="812800"/>
          </a:xfrm>
        </p:grpSpPr>
        <p:sp>
          <p:nvSpPr>
            <p:cNvPr name="Freeform 49" id="4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50" id="50"/>
            <p:cNvSpPr txBox="true"/>
            <p:nvPr/>
          </p:nvSpPr>
          <p:spPr>
            <a:xfrm>
              <a:off x="76200" y="38100"/>
              <a:ext cx="660400" cy="698500"/>
            </a:xfrm>
            <a:prstGeom prst="rect">
              <a:avLst/>
            </a:prstGeom>
          </p:spPr>
          <p:txBody>
            <a:bodyPr anchor="ctr" rtlCol="false" tIns="63739" lIns="63739" bIns="63739" rIns="63739"/>
            <a:lstStyle/>
            <a:p>
              <a:pPr algn="ctr">
                <a:lnSpc>
                  <a:spcPts val="2659"/>
                </a:lnSpc>
              </a:pPr>
            </a:p>
          </p:txBody>
        </p:sp>
      </p:grpSp>
      <p:grpSp>
        <p:nvGrpSpPr>
          <p:cNvPr name="Group 51" id="51"/>
          <p:cNvGrpSpPr/>
          <p:nvPr/>
        </p:nvGrpSpPr>
        <p:grpSpPr>
          <a:xfrm rot="-2031083">
            <a:off x="9962091" y="3750718"/>
            <a:ext cx="1508136" cy="1508136"/>
            <a:chOff x="0" y="0"/>
            <a:chExt cx="812800" cy="812800"/>
          </a:xfrm>
        </p:grpSpPr>
        <p:sp>
          <p:nvSpPr>
            <p:cNvPr name="Freeform 52" id="5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53" id="53"/>
            <p:cNvSpPr txBox="true"/>
            <p:nvPr/>
          </p:nvSpPr>
          <p:spPr>
            <a:xfrm>
              <a:off x="76200" y="38100"/>
              <a:ext cx="660400" cy="698500"/>
            </a:xfrm>
            <a:prstGeom prst="rect">
              <a:avLst/>
            </a:prstGeom>
          </p:spPr>
          <p:txBody>
            <a:bodyPr anchor="ctr" rtlCol="false" tIns="63739" lIns="63739" bIns="63739" rIns="63739"/>
            <a:lstStyle/>
            <a:p>
              <a:pPr algn="ctr">
                <a:lnSpc>
                  <a:spcPts val="2659"/>
                </a:lnSpc>
              </a:pPr>
            </a:p>
          </p:txBody>
        </p:sp>
      </p:grpSp>
      <p:grpSp>
        <p:nvGrpSpPr>
          <p:cNvPr name="Group 54" id="54"/>
          <p:cNvGrpSpPr/>
          <p:nvPr/>
        </p:nvGrpSpPr>
        <p:grpSpPr>
          <a:xfrm rot="-2031083">
            <a:off x="5993930" y="6480184"/>
            <a:ext cx="1508136" cy="1508136"/>
            <a:chOff x="0" y="0"/>
            <a:chExt cx="812800" cy="812800"/>
          </a:xfrm>
        </p:grpSpPr>
        <p:sp>
          <p:nvSpPr>
            <p:cNvPr name="Freeform 55" id="5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56" id="56"/>
            <p:cNvSpPr txBox="true"/>
            <p:nvPr/>
          </p:nvSpPr>
          <p:spPr>
            <a:xfrm>
              <a:off x="76200" y="38100"/>
              <a:ext cx="660400" cy="698500"/>
            </a:xfrm>
            <a:prstGeom prst="rect">
              <a:avLst/>
            </a:prstGeom>
          </p:spPr>
          <p:txBody>
            <a:bodyPr anchor="ctr" rtlCol="false" tIns="63739" lIns="63739" bIns="63739" rIns="63739"/>
            <a:lstStyle/>
            <a:p>
              <a:pPr algn="ctr">
                <a:lnSpc>
                  <a:spcPts val="2659"/>
                </a:lnSpc>
              </a:pPr>
            </a:p>
          </p:txBody>
        </p:sp>
      </p:grpSp>
      <p:grpSp>
        <p:nvGrpSpPr>
          <p:cNvPr name="Group 57" id="57"/>
          <p:cNvGrpSpPr/>
          <p:nvPr/>
        </p:nvGrpSpPr>
        <p:grpSpPr>
          <a:xfrm rot="-2031083">
            <a:off x="10627359" y="6484680"/>
            <a:ext cx="1508136" cy="1508136"/>
            <a:chOff x="0" y="0"/>
            <a:chExt cx="812800" cy="812800"/>
          </a:xfrm>
        </p:grpSpPr>
        <p:sp>
          <p:nvSpPr>
            <p:cNvPr name="Freeform 58" id="5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59" id="59"/>
            <p:cNvSpPr txBox="true"/>
            <p:nvPr/>
          </p:nvSpPr>
          <p:spPr>
            <a:xfrm>
              <a:off x="76200" y="38100"/>
              <a:ext cx="660400" cy="698500"/>
            </a:xfrm>
            <a:prstGeom prst="rect">
              <a:avLst/>
            </a:prstGeom>
          </p:spPr>
          <p:txBody>
            <a:bodyPr anchor="ctr" rtlCol="false" tIns="63739" lIns="63739" bIns="63739" rIns="63739"/>
            <a:lstStyle/>
            <a:p>
              <a:pPr algn="ctr">
                <a:lnSpc>
                  <a:spcPts val="2659"/>
                </a:lnSpc>
              </a:pPr>
            </a:p>
          </p:txBody>
        </p:sp>
      </p:grpSp>
      <p:sp>
        <p:nvSpPr>
          <p:cNvPr name="Freeform 60" id="60"/>
          <p:cNvSpPr/>
          <p:nvPr/>
        </p:nvSpPr>
        <p:spPr>
          <a:xfrm flipH="false" flipV="false" rot="0">
            <a:off x="6810124" y="3877375"/>
            <a:ext cx="1624115" cy="1127091"/>
          </a:xfrm>
          <a:custGeom>
            <a:avLst/>
            <a:gdLst/>
            <a:ahLst/>
            <a:cxnLst/>
            <a:rect r="r" b="b" t="t" l="l"/>
            <a:pathLst>
              <a:path h="1127091" w="1624115">
                <a:moveTo>
                  <a:pt x="0" y="0"/>
                </a:moveTo>
                <a:lnTo>
                  <a:pt x="1624115" y="0"/>
                </a:lnTo>
                <a:lnTo>
                  <a:pt x="1624115" y="1127091"/>
                </a:lnTo>
                <a:lnTo>
                  <a:pt x="0" y="1127091"/>
                </a:lnTo>
                <a:lnTo>
                  <a:pt x="0" y="0"/>
                </a:lnTo>
                <a:close/>
              </a:path>
            </a:pathLst>
          </a:custGeom>
          <a:blipFill>
            <a:blip r:embed="rId18"/>
            <a:stretch>
              <a:fillRect l="0" t="0" r="0" b="0"/>
            </a:stretch>
          </a:blipFill>
        </p:spPr>
      </p:sp>
      <p:sp>
        <p:nvSpPr>
          <p:cNvPr name="Freeform 61" id="61"/>
          <p:cNvSpPr/>
          <p:nvPr/>
        </p:nvSpPr>
        <p:spPr>
          <a:xfrm flipH="false" flipV="false" rot="0">
            <a:off x="10286650" y="3951079"/>
            <a:ext cx="1047048" cy="1053387"/>
          </a:xfrm>
          <a:custGeom>
            <a:avLst/>
            <a:gdLst/>
            <a:ahLst/>
            <a:cxnLst/>
            <a:rect r="r" b="b" t="t" l="l"/>
            <a:pathLst>
              <a:path h="1053387" w="1047048">
                <a:moveTo>
                  <a:pt x="0" y="0"/>
                </a:moveTo>
                <a:lnTo>
                  <a:pt x="1047048" y="0"/>
                </a:lnTo>
                <a:lnTo>
                  <a:pt x="1047048" y="1053387"/>
                </a:lnTo>
                <a:lnTo>
                  <a:pt x="0" y="1053387"/>
                </a:lnTo>
                <a:lnTo>
                  <a:pt x="0" y="0"/>
                </a:lnTo>
                <a:close/>
              </a:path>
            </a:pathLst>
          </a:custGeom>
          <a:blipFill>
            <a:blip r:embed="rId19"/>
            <a:stretch>
              <a:fillRect l="0" t="0" r="-160467" b="0"/>
            </a:stretch>
          </a:blipFill>
        </p:spPr>
      </p:sp>
      <p:sp>
        <p:nvSpPr>
          <p:cNvPr name="Freeform 62" id="62"/>
          <p:cNvSpPr/>
          <p:nvPr/>
        </p:nvSpPr>
        <p:spPr>
          <a:xfrm flipH="false" flipV="false" rot="0">
            <a:off x="10852285" y="6797948"/>
            <a:ext cx="999351" cy="888514"/>
          </a:xfrm>
          <a:custGeom>
            <a:avLst/>
            <a:gdLst/>
            <a:ahLst/>
            <a:cxnLst/>
            <a:rect r="r" b="b" t="t" l="l"/>
            <a:pathLst>
              <a:path h="888514" w="999351">
                <a:moveTo>
                  <a:pt x="0" y="0"/>
                </a:moveTo>
                <a:lnTo>
                  <a:pt x="999351" y="0"/>
                </a:lnTo>
                <a:lnTo>
                  <a:pt x="999351" y="888514"/>
                </a:lnTo>
                <a:lnTo>
                  <a:pt x="0" y="888514"/>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grpSp>
        <p:nvGrpSpPr>
          <p:cNvPr name="Group 63" id="63"/>
          <p:cNvGrpSpPr/>
          <p:nvPr/>
        </p:nvGrpSpPr>
        <p:grpSpPr>
          <a:xfrm rot="0">
            <a:off x="7714158" y="7340681"/>
            <a:ext cx="2784211" cy="1350240"/>
            <a:chOff x="0" y="0"/>
            <a:chExt cx="733290" cy="355619"/>
          </a:xfrm>
        </p:grpSpPr>
        <p:sp>
          <p:nvSpPr>
            <p:cNvPr name="Freeform 64" id="64"/>
            <p:cNvSpPr/>
            <p:nvPr/>
          </p:nvSpPr>
          <p:spPr>
            <a:xfrm flipH="false" flipV="false" rot="0">
              <a:off x="0" y="0"/>
              <a:ext cx="733290" cy="355619"/>
            </a:xfrm>
            <a:custGeom>
              <a:avLst/>
              <a:gdLst/>
              <a:ahLst/>
              <a:cxnLst/>
              <a:rect r="r" b="b" t="t" l="l"/>
              <a:pathLst>
                <a:path h="355619" w="733290">
                  <a:moveTo>
                    <a:pt x="80639" y="0"/>
                  </a:moveTo>
                  <a:lnTo>
                    <a:pt x="652651" y="0"/>
                  </a:lnTo>
                  <a:cubicBezTo>
                    <a:pt x="697187" y="0"/>
                    <a:pt x="733290" y="36103"/>
                    <a:pt x="733290" y="80639"/>
                  </a:cubicBezTo>
                  <a:lnTo>
                    <a:pt x="733290" y="274980"/>
                  </a:lnTo>
                  <a:cubicBezTo>
                    <a:pt x="733290" y="296367"/>
                    <a:pt x="724794" y="316877"/>
                    <a:pt x="709672" y="332000"/>
                  </a:cubicBezTo>
                  <a:cubicBezTo>
                    <a:pt x="694549" y="347123"/>
                    <a:pt x="674038" y="355619"/>
                    <a:pt x="652651" y="355619"/>
                  </a:cubicBezTo>
                  <a:lnTo>
                    <a:pt x="80639" y="355619"/>
                  </a:lnTo>
                  <a:cubicBezTo>
                    <a:pt x="36103" y="355619"/>
                    <a:pt x="0" y="319515"/>
                    <a:pt x="0" y="274980"/>
                  </a:cubicBezTo>
                  <a:lnTo>
                    <a:pt x="0" y="80639"/>
                  </a:lnTo>
                  <a:cubicBezTo>
                    <a:pt x="0" y="36103"/>
                    <a:pt x="36103" y="0"/>
                    <a:pt x="80639" y="0"/>
                  </a:cubicBezTo>
                  <a:close/>
                </a:path>
              </a:pathLst>
            </a:custGeom>
            <a:solidFill>
              <a:srgbClr val="FFFFFF"/>
            </a:solidFill>
            <a:ln w="47625" cap="rnd">
              <a:solidFill>
                <a:srgbClr val="963CBD"/>
              </a:solidFill>
              <a:prstDash val="solid"/>
              <a:round/>
            </a:ln>
          </p:spPr>
        </p:sp>
        <p:sp>
          <p:nvSpPr>
            <p:cNvPr name="TextBox 65" id="65"/>
            <p:cNvSpPr txBox="true"/>
            <p:nvPr/>
          </p:nvSpPr>
          <p:spPr>
            <a:xfrm>
              <a:off x="0" y="-57150"/>
              <a:ext cx="733290" cy="412769"/>
            </a:xfrm>
            <a:prstGeom prst="rect">
              <a:avLst/>
            </a:prstGeom>
          </p:spPr>
          <p:txBody>
            <a:bodyPr anchor="ctr" rtlCol="false" tIns="50800" lIns="50800" bIns="50800" rIns="50800"/>
            <a:lstStyle/>
            <a:p>
              <a:pPr algn="ctr">
                <a:lnSpc>
                  <a:spcPts val="3284"/>
                </a:lnSpc>
              </a:pPr>
            </a:p>
          </p:txBody>
        </p:sp>
      </p:grpSp>
      <p:sp>
        <p:nvSpPr>
          <p:cNvPr name="Freeform 66" id="66"/>
          <p:cNvSpPr/>
          <p:nvPr/>
        </p:nvSpPr>
        <p:spPr>
          <a:xfrm flipH="false" flipV="false" rot="0">
            <a:off x="6233251" y="6714331"/>
            <a:ext cx="1038225" cy="1055748"/>
          </a:xfrm>
          <a:custGeom>
            <a:avLst/>
            <a:gdLst/>
            <a:ahLst/>
            <a:cxnLst/>
            <a:rect r="r" b="b" t="t" l="l"/>
            <a:pathLst>
              <a:path h="1055748" w="1038225">
                <a:moveTo>
                  <a:pt x="0" y="0"/>
                </a:moveTo>
                <a:lnTo>
                  <a:pt x="1038225" y="0"/>
                </a:lnTo>
                <a:lnTo>
                  <a:pt x="1038225" y="1055748"/>
                </a:lnTo>
                <a:lnTo>
                  <a:pt x="0" y="1055748"/>
                </a:lnTo>
                <a:lnTo>
                  <a:pt x="0" y="0"/>
                </a:lnTo>
                <a:close/>
              </a:path>
            </a:pathLst>
          </a:custGeom>
          <a:blipFill>
            <a:blip r:embed="rId22"/>
            <a:stretch>
              <a:fillRect l="0" t="0" r="0" b="0"/>
            </a:stretch>
          </a:blipFill>
        </p:spPr>
      </p:sp>
      <p:sp>
        <p:nvSpPr>
          <p:cNvPr name="TextBox 67" id="67"/>
          <p:cNvSpPr txBox="true"/>
          <p:nvPr/>
        </p:nvSpPr>
        <p:spPr>
          <a:xfrm rot="0">
            <a:off x="2921354" y="5567446"/>
            <a:ext cx="2517875" cy="908182"/>
          </a:xfrm>
          <a:prstGeom prst="rect">
            <a:avLst/>
          </a:prstGeom>
        </p:spPr>
        <p:txBody>
          <a:bodyPr anchor="t" rtlCol="false" tIns="0" lIns="0" bIns="0" rIns="0">
            <a:spAutoFit/>
          </a:bodyPr>
          <a:lstStyle/>
          <a:p>
            <a:pPr algn="ctr">
              <a:lnSpc>
                <a:spcPts val="3499"/>
              </a:lnSpc>
            </a:pPr>
            <a:r>
              <a:rPr lang="en-US" b="true" sz="2499">
                <a:solidFill>
                  <a:srgbClr val="000091"/>
                </a:solidFill>
                <a:latin typeface="Calibri (MS) Bold"/>
                <a:ea typeface="Calibri (MS) Bold"/>
                <a:cs typeface="Calibri (MS) Bold"/>
                <a:sym typeface="Calibri (MS) Bold"/>
              </a:rPr>
              <a:t>LES RENDEZ-VOUS LECTURE</a:t>
            </a:r>
          </a:p>
        </p:txBody>
      </p:sp>
      <p:sp>
        <p:nvSpPr>
          <p:cNvPr name="TextBox 68" id="68"/>
          <p:cNvSpPr txBox="true"/>
          <p:nvPr/>
        </p:nvSpPr>
        <p:spPr>
          <a:xfrm rot="0">
            <a:off x="-583846" y="7010315"/>
            <a:ext cx="4517475" cy="375117"/>
          </a:xfrm>
          <a:prstGeom prst="rect">
            <a:avLst/>
          </a:prstGeom>
        </p:spPr>
        <p:txBody>
          <a:bodyPr anchor="t" rtlCol="false" tIns="0" lIns="0" bIns="0" rIns="0">
            <a:spAutoFit/>
          </a:bodyPr>
          <a:lstStyle/>
          <a:p>
            <a:pPr algn="r">
              <a:lnSpc>
                <a:spcPts val="3161"/>
              </a:lnSpc>
            </a:pPr>
          </a:p>
        </p:txBody>
      </p:sp>
      <p:sp>
        <p:nvSpPr>
          <p:cNvPr name="TextBox 69" id="69"/>
          <p:cNvSpPr txBox="true"/>
          <p:nvPr/>
        </p:nvSpPr>
        <p:spPr>
          <a:xfrm rot="0">
            <a:off x="13673204" y="6641347"/>
            <a:ext cx="4637207" cy="469900"/>
          </a:xfrm>
          <a:prstGeom prst="rect">
            <a:avLst/>
          </a:prstGeom>
        </p:spPr>
        <p:txBody>
          <a:bodyPr anchor="t" rtlCol="false" tIns="0" lIns="0" bIns="0" rIns="0">
            <a:spAutoFit/>
          </a:bodyPr>
          <a:lstStyle/>
          <a:p>
            <a:pPr algn="l">
              <a:lnSpc>
                <a:spcPts val="3499"/>
              </a:lnSpc>
            </a:pPr>
            <a:r>
              <a:rPr lang="en-US" sz="2499" b="true">
                <a:solidFill>
                  <a:srgbClr val="000091"/>
                </a:solidFill>
                <a:latin typeface="Calibri (MS) Bold"/>
                <a:ea typeface="Calibri (MS) Bold"/>
                <a:cs typeface="Calibri (MS) Bold"/>
                <a:sym typeface="Calibri (MS) Bold"/>
              </a:rPr>
              <a:t>STRUCTURES PARTENAIRES</a:t>
            </a:r>
          </a:p>
        </p:txBody>
      </p:sp>
      <p:sp>
        <p:nvSpPr>
          <p:cNvPr name="TextBox 70" id="70"/>
          <p:cNvSpPr txBox="true"/>
          <p:nvPr/>
        </p:nvSpPr>
        <p:spPr>
          <a:xfrm rot="0">
            <a:off x="13967469" y="7415443"/>
            <a:ext cx="4517475" cy="375117"/>
          </a:xfrm>
          <a:prstGeom prst="rect">
            <a:avLst/>
          </a:prstGeom>
        </p:spPr>
        <p:txBody>
          <a:bodyPr anchor="t" rtlCol="false" tIns="0" lIns="0" bIns="0" rIns="0">
            <a:spAutoFit/>
          </a:bodyPr>
          <a:lstStyle/>
          <a:p>
            <a:pPr algn="l">
              <a:lnSpc>
                <a:spcPts val="3161"/>
              </a:lnSpc>
            </a:pPr>
          </a:p>
        </p:txBody>
      </p:sp>
      <p:sp>
        <p:nvSpPr>
          <p:cNvPr name="TextBox 71" id="71"/>
          <p:cNvSpPr txBox="true"/>
          <p:nvPr/>
        </p:nvSpPr>
        <p:spPr>
          <a:xfrm rot="0">
            <a:off x="2196864" y="1807590"/>
            <a:ext cx="4613260" cy="469966"/>
          </a:xfrm>
          <a:prstGeom prst="rect">
            <a:avLst/>
          </a:prstGeom>
        </p:spPr>
        <p:txBody>
          <a:bodyPr anchor="t" rtlCol="false" tIns="0" lIns="0" bIns="0" rIns="0">
            <a:spAutoFit/>
          </a:bodyPr>
          <a:lstStyle/>
          <a:p>
            <a:pPr algn="r">
              <a:lnSpc>
                <a:spcPts val="3499"/>
              </a:lnSpc>
            </a:pPr>
            <a:r>
              <a:rPr lang="en-US" b="true" sz="2499">
                <a:solidFill>
                  <a:srgbClr val="000091"/>
                </a:solidFill>
                <a:latin typeface="Calibri (MS) Bold"/>
                <a:ea typeface="Calibri (MS) Bold"/>
                <a:cs typeface="Calibri (MS) Bold"/>
                <a:sym typeface="Calibri (MS) Bold"/>
              </a:rPr>
              <a:t>BIBLIO 64</a:t>
            </a:r>
          </a:p>
        </p:txBody>
      </p:sp>
      <p:sp>
        <p:nvSpPr>
          <p:cNvPr name="TextBox 72" id="72"/>
          <p:cNvSpPr txBox="true"/>
          <p:nvPr/>
        </p:nvSpPr>
        <p:spPr>
          <a:xfrm rot="0">
            <a:off x="11799694" y="1807590"/>
            <a:ext cx="4637207" cy="469966"/>
          </a:xfrm>
          <a:prstGeom prst="rect">
            <a:avLst/>
          </a:prstGeom>
        </p:spPr>
        <p:txBody>
          <a:bodyPr anchor="t" rtlCol="false" tIns="0" lIns="0" bIns="0" rIns="0">
            <a:spAutoFit/>
          </a:bodyPr>
          <a:lstStyle/>
          <a:p>
            <a:pPr algn="l">
              <a:lnSpc>
                <a:spcPts val="3499"/>
              </a:lnSpc>
            </a:pPr>
            <a:r>
              <a:rPr lang="en-US" sz="2499" b="true">
                <a:solidFill>
                  <a:srgbClr val="000091"/>
                </a:solidFill>
                <a:latin typeface="Calibri (MS) Bold"/>
                <a:ea typeface="Calibri (MS) Bold"/>
                <a:cs typeface="Calibri (MS) Bold"/>
                <a:sym typeface="Calibri (MS) Bold"/>
              </a:rPr>
              <a:t>SC2S</a:t>
            </a:r>
          </a:p>
        </p:txBody>
      </p:sp>
      <p:sp>
        <p:nvSpPr>
          <p:cNvPr name="TextBox 73" id="73"/>
          <p:cNvSpPr txBox="true"/>
          <p:nvPr/>
        </p:nvSpPr>
        <p:spPr>
          <a:xfrm rot="0">
            <a:off x="17145000" y="419100"/>
            <a:ext cx="190500" cy="276714"/>
          </a:xfrm>
          <a:prstGeom prst="rect">
            <a:avLst/>
          </a:prstGeom>
        </p:spPr>
        <p:txBody>
          <a:bodyPr anchor="t" rtlCol="false" tIns="0" lIns="0" bIns="0" rIns="0" wrap="none">
            <a:spAutoFit/>
          </a:bodyPr>
          <a:lstStyle/>
          <a:p>
            <a:pPr algn="ctr">
              <a:lnSpc>
                <a:spcPts val="2071"/>
              </a:lnSpc>
              <a:spcBef>
                <a:spcPct val="0"/>
              </a:spcBef>
            </a:pPr>
            <a:r>
              <a:rPr lang="en-US" sz="1479">
                <a:solidFill>
                  <a:srgbClr val="001A73"/>
                </a:solidFill>
                <a:latin typeface="Calibri (MS)"/>
                <a:ea typeface="Calibri (MS)"/>
                <a:cs typeface="Calibri (MS)"/>
                <a:sym typeface="Calibri (MS)"/>
              </a:rPr>
              <a:t>37</a:t>
            </a:r>
          </a:p>
        </p:txBody>
      </p:sp>
      <p:sp>
        <p:nvSpPr>
          <p:cNvPr name="TextBox 74" id="74"/>
          <p:cNvSpPr txBox="true"/>
          <p:nvPr/>
        </p:nvSpPr>
        <p:spPr>
          <a:xfrm rot="0">
            <a:off x="1929988" y="552972"/>
            <a:ext cx="6871541" cy="673100"/>
          </a:xfrm>
          <a:prstGeom prst="rect">
            <a:avLst/>
          </a:prstGeom>
        </p:spPr>
        <p:txBody>
          <a:bodyPr anchor="t" rtlCol="false" tIns="0" lIns="0" bIns="0" rIns="0">
            <a:spAutoFit/>
          </a:bodyPr>
          <a:lstStyle/>
          <a:p>
            <a:pPr algn="l">
              <a:lnSpc>
                <a:spcPts val="4900"/>
              </a:lnSpc>
              <a:spcBef>
                <a:spcPct val="0"/>
              </a:spcBef>
            </a:pPr>
            <a:r>
              <a:rPr lang="en-US" b="true" sz="3500">
                <a:solidFill>
                  <a:srgbClr val="001A73"/>
                </a:solidFill>
                <a:latin typeface="Calibri (MS) Bold"/>
                <a:ea typeface="Calibri (MS) Bold"/>
                <a:cs typeface="Calibri (MS) Bold"/>
                <a:sym typeface="Calibri (MS) Bold"/>
              </a:rPr>
              <a:t>Partenariats / ancrage local</a:t>
            </a:r>
          </a:p>
        </p:txBody>
      </p:sp>
      <p:sp>
        <p:nvSpPr>
          <p:cNvPr name="TextBox 75" id="75"/>
          <p:cNvSpPr txBox="true"/>
          <p:nvPr/>
        </p:nvSpPr>
        <p:spPr>
          <a:xfrm rot="0">
            <a:off x="7855471" y="7622051"/>
            <a:ext cx="2445742" cy="793949"/>
          </a:xfrm>
          <a:prstGeom prst="rect">
            <a:avLst/>
          </a:prstGeom>
        </p:spPr>
        <p:txBody>
          <a:bodyPr anchor="t" rtlCol="false" tIns="0" lIns="0" bIns="0" rIns="0">
            <a:spAutoFit/>
          </a:bodyPr>
          <a:lstStyle/>
          <a:p>
            <a:pPr algn="just">
              <a:lnSpc>
                <a:spcPts val="2000"/>
              </a:lnSpc>
            </a:pPr>
            <a:r>
              <a:rPr lang="en-US" b="true" sz="2000">
                <a:solidFill>
                  <a:srgbClr val="001A73"/>
                </a:solidFill>
                <a:latin typeface="Calibri (MS) Bold"/>
                <a:ea typeface="Calibri (MS) Bold"/>
                <a:cs typeface="Calibri (MS) Bold"/>
                <a:sym typeface="Calibri (MS) Bold"/>
              </a:rPr>
              <a:t>Lec</a:t>
            </a:r>
            <a:r>
              <a:rPr lang="en-US" b="true" sz="2000">
                <a:solidFill>
                  <a:srgbClr val="001A73"/>
                </a:solidFill>
                <a:latin typeface="Calibri (MS) Bold"/>
                <a:ea typeface="Calibri (MS) Bold"/>
                <a:cs typeface="Calibri (MS) Bold"/>
                <a:sym typeface="Calibri (MS) Bold"/>
              </a:rPr>
              <a:t>ture partagée</a:t>
            </a:r>
          </a:p>
          <a:p>
            <a:pPr algn="just">
              <a:lnSpc>
                <a:spcPts val="2000"/>
              </a:lnSpc>
            </a:pPr>
            <a:r>
              <a:rPr lang="en-US" b="true" sz="2000">
                <a:solidFill>
                  <a:srgbClr val="001A73"/>
                </a:solidFill>
                <a:latin typeface="Calibri (MS) Bold"/>
                <a:ea typeface="Calibri (MS) Bold"/>
                <a:cs typeface="Calibri (MS) Bold"/>
                <a:sym typeface="Calibri (MS) Bold"/>
              </a:rPr>
              <a:t>Lien social</a:t>
            </a:r>
          </a:p>
          <a:p>
            <a:pPr algn="just">
              <a:lnSpc>
                <a:spcPts val="2000"/>
              </a:lnSpc>
            </a:pPr>
            <a:r>
              <a:rPr lang="en-US" b="true" sz="2000">
                <a:solidFill>
                  <a:srgbClr val="001A73"/>
                </a:solidFill>
                <a:latin typeface="Calibri (MS) Bold"/>
                <a:ea typeface="Calibri (MS) Bold"/>
                <a:cs typeface="Calibri (MS) Bold"/>
                <a:sym typeface="Calibri (MS) Bold"/>
              </a:rPr>
              <a:t>Déploiement territorial</a:t>
            </a:r>
          </a:p>
        </p:txBody>
      </p:sp>
    </p:spTree>
  </p:cSld>
  <p:clrMapOvr>
    <a:masterClrMapping/>
  </p:clrMapOvr>
</p:sld>
</file>

<file path=ppt/slides/slide3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382500" y="-2381250"/>
            <a:ext cx="8572500" cy="8780028"/>
          </a:xfrm>
          <a:custGeom>
            <a:avLst/>
            <a:gdLst/>
            <a:ahLst/>
            <a:cxnLst/>
            <a:rect r="r" b="b" t="t" l="l"/>
            <a:pathLst>
              <a:path h="8780028" w="8572500">
                <a:moveTo>
                  <a:pt x="0" y="0"/>
                </a:moveTo>
                <a:lnTo>
                  <a:pt x="8572500" y="0"/>
                </a:lnTo>
                <a:lnTo>
                  <a:pt x="8572500" y="8780028"/>
                </a:lnTo>
                <a:lnTo>
                  <a:pt x="0" y="8780028"/>
                </a:lnTo>
                <a:lnTo>
                  <a:pt x="0" y="0"/>
                </a:lnTo>
                <a:close/>
              </a:path>
            </a:pathLst>
          </a:custGeom>
          <a:blipFill>
            <a:blip r:embed="rId2">
              <a:alphaModFix amt="30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6231227" y="8536063"/>
            <a:ext cx="1905000" cy="1520536"/>
          </a:xfrm>
          <a:custGeom>
            <a:avLst/>
            <a:gdLst/>
            <a:ahLst/>
            <a:cxnLst/>
            <a:rect r="r" b="b" t="t" l="l"/>
            <a:pathLst>
              <a:path h="1520536" w="1905000">
                <a:moveTo>
                  <a:pt x="0" y="0"/>
                </a:moveTo>
                <a:lnTo>
                  <a:pt x="1905000" y="0"/>
                </a:lnTo>
                <a:lnTo>
                  <a:pt x="1905000" y="1520537"/>
                </a:lnTo>
                <a:lnTo>
                  <a:pt x="0" y="152053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5400000">
            <a:off x="-8841947" y="158005"/>
            <a:ext cx="12798869" cy="9970990"/>
            <a:chOff x="0" y="0"/>
            <a:chExt cx="660400" cy="514486"/>
          </a:xfrm>
        </p:grpSpPr>
        <p:sp>
          <p:nvSpPr>
            <p:cNvPr name="Freeform 5" id="5"/>
            <p:cNvSpPr/>
            <p:nvPr/>
          </p:nvSpPr>
          <p:spPr>
            <a:xfrm flipH="false" flipV="false" rot="0">
              <a:off x="0" y="0"/>
              <a:ext cx="660400" cy="514486"/>
            </a:xfrm>
            <a:custGeom>
              <a:avLst/>
              <a:gdLst/>
              <a:ahLst/>
              <a:cxnLst/>
              <a:rect r="r" b="b" t="t" l="l"/>
              <a:pathLst>
                <a:path h="514486"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1876"/>
                  </a:cubicBezTo>
                  <a:lnTo>
                    <a:pt x="660400" y="514486"/>
                  </a:lnTo>
                  <a:lnTo>
                    <a:pt x="0" y="514486"/>
                  </a:lnTo>
                  <a:lnTo>
                    <a:pt x="0" y="322019"/>
                  </a:lnTo>
                  <a:cubicBezTo>
                    <a:pt x="1782" y="185660"/>
                    <a:pt x="93019" y="64045"/>
                    <a:pt x="220252" y="19070"/>
                  </a:cubicBezTo>
                  <a:close/>
                </a:path>
              </a:pathLst>
            </a:custGeom>
            <a:ln w="66675" cap="sq">
              <a:solidFill>
                <a:srgbClr val="00BF6F"/>
              </a:solidFill>
              <a:prstDash val="solid"/>
              <a:miter/>
            </a:ln>
          </p:spPr>
        </p:sp>
        <p:sp>
          <p:nvSpPr>
            <p:cNvPr name="TextBox 6" id="6"/>
            <p:cNvSpPr txBox="true"/>
            <p:nvPr/>
          </p:nvSpPr>
          <p:spPr>
            <a:xfrm>
              <a:off x="0" y="88900"/>
              <a:ext cx="660400" cy="425586"/>
            </a:xfrm>
            <a:prstGeom prst="rect">
              <a:avLst/>
            </a:prstGeom>
          </p:spPr>
          <p:txBody>
            <a:bodyPr anchor="ctr" rtlCol="false" tIns="50800" lIns="50800" bIns="50800" rIns="50800"/>
            <a:lstStyle/>
            <a:p>
              <a:pPr algn="ctr">
                <a:lnSpc>
                  <a:spcPts val="2940"/>
                </a:lnSpc>
              </a:pPr>
            </a:p>
          </p:txBody>
        </p:sp>
      </p:grpSp>
      <p:sp>
        <p:nvSpPr>
          <p:cNvPr name="TextBox 7" id="7"/>
          <p:cNvSpPr txBox="true"/>
          <p:nvPr/>
        </p:nvSpPr>
        <p:spPr>
          <a:xfrm rot="0">
            <a:off x="1396828" y="311150"/>
            <a:ext cx="11673698" cy="1292225"/>
          </a:xfrm>
          <a:prstGeom prst="rect">
            <a:avLst/>
          </a:prstGeom>
        </p:spPr>
        <p:txBody>
          <a:bodyPr anchor="t" rtlCol="false" tIns="0" lIns="0" bIns="0" rIns="0">
            <a:spAutoFit/>
          </a:bodyPr>
          <a:lstStyle/>
          <a:p>
            <a:pPr algn="l">
              <a:lnSpc>
                <a:spcPts val="4900"/>
              </a:lnSpc>
              <a:spcBef>
                <a:spcPct val="0"/>
              </a:spcBef>
            </a:pPr>
            <a:r>
              <a:rPr lang="en-US" b="true" sz="3500">
                <a:solidFill>
                  <a:srgbClr val="001A73"/>
                </a:solidFill>
                <a:latin typeface="Calibri (MS) Bold"/>
                <a:ea typeface="Calibri (MS) Bold"/>
                <a:cs typeface="Calibri (MS) Bold"/>
                <a:sym typeface="Calibri (MS) Bold"/>
              </a:rPr>
              <a:t>Demandes de subventions et réponses sur </a:t>
            </a:r>
          </a:p>
          <a:p>
            <a:pPr algn="l">
              <a:lnSpc>
                <a:spcPts val="4900"/>
              </a:lnSpc>
              <a:spcBef>
                <a:spcPct val="0"/>
              </a:spcBef>
            </a:pPr>
            <a:r>
              <a:rPr lang="en-US" b="true" sz="3500">
                <a:solidFill>
                  <a:srgbClr val="001A73"/>
                </a:solidFill>
                <a:latin typeface="Calibri (MS) Bold"/>
                <a:ea typeface="Calibri (MS) Bold"/>
                <a:cs typeface="Calibri (MS) Bold"/>
                <a:sym typeface="Calibri (MS) Bold"/>
              </a:rPr>
              <a:t>les Appels à Projets et Appels à manifestation d’intérêt</a:t>
            </a:r>
          </a:p>
        </p:txBody>
      </p:sp>
      <p:sp>
        <p:nvSpPr>
          <p:cNvPr name="TextBox 8" id="8"/>
          <p:cNvSpPr txBox="true"/>
          <p:nvPr/>
        </p:nvSpPr>
        <p:spPr>
          <a:xfrm rot="0">
            <a:off x="17145000" y="419100"/>
            <a:ext cx="190500" cy="282651"/>
          </a:xfrm>
          <a:prstGeom prst="rect">
            <a:avLst/>
          </a:prstGeom>
        </p:spPr>
        <p:txBody>
          <a:bodyPr anchor="t" rtlCol="false" tIns="0" lIns="0" bIns="0" rIns="0" wrap="none">
            <a:spAutoFit/>
          </a:bodyPr>
          <a:lstStyle/>
          <a:p>
            <a:pPr algn="ctr">
              <a:lnSpc>
                <a:spcPts val="2071"/>
              </a:lnSpc>
              <a:spcBef>
                <a:spcPct val="0"/>
              </a:spcBef>
            </a:pPr>
            <a:r>
              <a:rPr lang="en-US" sz="1479">
                <a:solidFill>
                  <a:srgbClr val="001A73"/>
                </a:solidFill>
                <a:latin typeface="Calibri (MS)"/>
                <a:ea typeface="Calibri (MS)"/>
                <a:cs typeface="Calibri (MS)"/>
                <a:sym typeface="Calibri (MS)"/>
              </a:rPr>
              <a:t>38</a:t>
            </a:r>
          </a:p>
        </p:txBody>
      </p:sp>
      <p:grpSp>
        <p:nvGrpSpPr>
          <p:cNvPr name="Group 9" id="9"/>
          <p:cNvGrpSpPr/>
          <p:nvPr/>
        </p:nvGrpSpPr>
        <p:grpSpPr>
          <a:xfrm rot="0">
            <a:off x="2542983" y="1640256"/>
            <a:ext cx="12841859" cy="8646744"/>
            <a:chOff x="0" y="0"/>
            <a:chExt cx="17122479" cy="11528993"/>
          </a:xfrm>
        </p:grpSpPr>
        <p:sp>
          <p:nvSpPr>
            <p:cNvPr name="AutoShape 10" id="10"/>
            <p:cNvSpPr/>
            <p:nvPr/>
          </p:nvSpPr>
          <p:spPr>
            <a:xfrm>
              <a:off x="2757701" y="9696454"/>
              <a:ext cx="0" cy="1612412"/>
            </a:xfrm>
            <a:prstGeom prst="line">
              <a:avLst/>
            </a:prstGeom>
            <a:ln cap="flat" w="76200">
              <a:solidFill>
                <a:srgbClr val="001A73"/>
              </a:solidFill>
              <a:prstDash val="sysDash"/>
              <a:headEnd type="none" len="sm" w="sm"/>
              <a:tailEnd type="none" len="sm" w="sm"/>
            </a:ln>
          </p:spPr>
        </p:sp>
        <p:sp>
          <p:nvSpPr>
            <p:cNvPr name="Freeform 11" id="11"/>
            <p:cNvSpPr/>
            <p:nvPr/>
          </p:nvSpPr>
          <p:spPr>
            <a:xfrm flipH="true" flipV="false" rot="5400000">
              <a:off x="-1601276" y="3359624"/>
              <a:ext cx="8717954" cy="4905692"/>
            </a:xfrm>
            <a:custGeom>
              <a:avLst/>
              <a:gdLst/>
              <a:ahLst/>
              <a:cxnLst/>
              <a:rect r="r" b="b" t="t" l="l"/>
              <a:pathLst>
                <a:path h="4905692" w="8717954">
                  <a:moveTo>
                    <a:pt x="8717954" y="0"/>
                  </a:moveTo>
                  <a:lnTo>
                    <a:pt x="0" y="0"/>
                  </a:lnTo>
                  <a:lnTo>
                    <a:pt x="0" y="4905691"/>
                  </a:lnTo>
                  <a:lnTo>
                    <a:pt x="8717954" y="4905691"/>
                  </a:lnTo>
                  <a:lnTo>
                    <a:pt x="8717954" y="0"/>
                  </a:lnTo>
                  <a:close/>
                </a:path>
              </a:pathLst>
            </a:custGeom>
            <a:blipFill>
              <a:blip r:embed="rId6">
                <a:extLst>
                  <a:ext uri="{96DAC541-7B7A-43D3-8B79-37D633B846F1}">
                    <asvg:svgBlip xmlns:asvg="http://schemas.microsoft.com/office/drawing/2016/SVG/main" r:embed="rId7"/>
                  </a:ext>
                </a:extLst>
              </a:blip>
              <a:stretch>
                <a:fillRect l="0" t="-13714" r="-57897" b="-13959"/>
              </a:stretch>
            </a:blipFill>
          </p:spPr>
        </p:sp>
        <p:grpSp>
          <p:nvGrpSpPr>
            <p:cNvPr name="Group 12" id="12"/>
            <p:cNvGrpSpPr/>
            <p:nvPr/>
          </p:nvGrpSpPr>
          <p:grpSpPr>
            <a:xfrm rot="0">
              <a:off x="2466356" y="10958295"/>
              <a:ext cx="570698" cy="570698"/>
              <a:chOff x="0" y="0"/>
              <a:chExt cx="812800" cy="812800"/>
            </a:xfrm>
          </p:grpSpPr>
          <p:sp>
            <p:nvSpPr>
              <p:cNvPr name="Freeform 13" id="1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3D4FF"/>
              </a:solidFill>
              <a:ln w="47625" cap="sq">
                <a:solidFill>
                  <a:srgbClr val="FFFFFF"/>
                </a:solidFill>
                <a:prstDash val="solid"/>
                <a:miter/>
              </a:ln>
            </p:spPr>
          </p:sp>
          <p:sp>
            <p:nvSpPr>
              <p:cNvPr name="TextBox 14" id="14"/>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grpSp>
          <p:nvGrpSpPr>
            <p:cNvPr name="Group 15" id="15"/>
            <p:cNvGrpSpPr/>
            <p:nvPr/>
          </p:nvGrpSpPr>
          <p:grpSpPr>
            <a:xfrm rot="-5400000">
              <a:off x="-1163690" y="3148293"/>
              <a:ext cx="7783053" cy="5455672"/>
              <a:chOff x="0" y="0"/>
              <a:chExt cx="1537393" cy="1077664"/>
            </a:xfrm>
          </p:grpSpPr>
          <p:sp>
            <p:nvSpPr>
              <p:cNvPr name="Freeform 16" id="16"/>
              <p:cNvSpPr/>
              <p:nvPr/>
            </p:nvSpPr>
            <p:spPr>
              <a:xfrm flipH="false" flipV="false" rot="0">
                <a:off x="0" y="0"/>
                <a:ext cx="1537393" cy="1077664"/>
              </a:xfrm>
              <a:custGeom>
                <a:avLst/>
                <a:gdLst/>
                <a:ahLst/>
                <a:cxnLst/>
                <a:rect r="r" b="b" t="t" l="l"/>
                <a:pathLst>
                  <a:path h="1077664" w="1537393">
                    <a:moveTo>
                      <a:pt x="0" y="0"/>
                    </a:moveTo>
                    <a:lnTo>
                      <a:pt x="1334193" y="0"/>
                    </a:lnTo>
                    <a:lnTo>
                      <a:pt x="1537393" y="538832"/>
                    </a:lnTo>
                    <a:lnTo>
                      <a:pt x="1334193" y="1077664"/>
                    </a:lnTo>
                    <a:lnTo>
                      <a:pt x="0" y="1077664"/>
                    </a:lnTo>
                    <a:lnTo>
                      <a:pt x="203200" y="538832"/>
                    </a:lnTo>
                    <a:lnTo>
                      <a:pt x="0" y="0"/>
                    </a:lnTo>
                    <a:close/>
                  </a:path>
                </a:pathLst>
              </a:custGeom>
              <a:solidFill>
                <a:srgbClr val="FFFFFF"/>
              </a:solidFill>
              <a:ln w="38100" cap="sq">
                <a:solidFill>
                  <a:srgbClr val="33D4FF"/>
                </a:solidFill>
                <a:prstDash val="solid"/>
                <a:miter/>
              </a:ln>
            </p:spPr>
          </p:sp>
          <p:sp>
            <p:nvSpPr>
              <p:cNvPr name="TextBox 17" id="17"/>
              <p:cNvSpPr txBox="true"/>
              <p:nvPr/>
            </p:nvSpPr>
            <p:spPr>
              <a:xfrm>
                <a:off x="177800" y="-76200"/>
                <a:ext cx="1283393" cy="1153864"/>
              </a:xfrm>
              <a:prstGeom prst="rect">
                <a:avLst/>
              </a:prstGeom>
            </p:spPr>
            <p:txBody>
              <a:bodyPr anchor="ctr" rtlCol="false" tIns="50800" lIns="50800" bIns="50800" rIns="50800"/>
              <a:lstStyle/>
              <a:p>
                <a:pPr algn="ctr">
                  <a:lnSpc>
                    <a:spcPts val="2659"/>
                  </a:lnSpc>
                </a:pPr>
              </a:p>
            </p:txBody>
          </p:sp>
        </p:grpSp>
        <p:grpSp>
          <p:nvGrpSpPr>
            <p:cNvPr name="Group 18" id="18"/>
            <p:cNvGrpSpPr/>
            <p:nvPr/>
          </p:nvGrpSpPr>
          <p:grpSpPr>
            <a:xfrm rot="0">
              <a:off x="292155" y="0"/>
              <a:ext cx="2048262" cy="2048262"/>
              <a:chOff x="0" y="0"/>
              <a:chExt cx="812800" cy="812800"/>
            </a:xfrm>
          </p:grpSpPr>
          <p:sp>
            <p:nvSpPr>
              <p:cNvPr name="Freeform 19" id="1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8"/>
                <a:stretch>
                  <a:fillRect l="-40658" t="-30287" r="-46326" b="-17331"/>
                </a:stretch>
              </a:blipFill>
              <a:ln w="38100" cap="sq">
                <a:solidFill>
                  <a:srgbClr val="FE4229"/>
                </a:solidFill>
                <a:prstDash val="solid"/>
                <a:miter/>
              </a:ln>
            </p:spPr>
          </p:sp>
        </p:grpSp>
        <p:grpSp>
          <p:nvGrpSpPr>
            <p:cNvPr name="Group 20" id="20"/>
            <p:cNvGrpSpPr/>
            <p:nvPr/>
          </p:nvGrpSpPr>
          <p:grpSpPr>
            <a:xfrm rot="0">
              <a:off x="3024354" y="0"/>
              <a:ext cx="2048262" cy="2048262"/>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9"/>
                <a:stretch>
                  <a:fillRect l="-26698" t="-14589" r="-32560" b="-11141"/>
                </a:stretch>
              </a:blipFill>
              <a:ln w="38100" cap="sq">
                <a:solidFill>
                  <a:srgbClr val="33D4FF"/>
                </a:solidFill>
                <a:prstDash val="solid"/>
                <a:miter/>
              </a:ln>
            </p:spPr>
          </p:sp>
        </p:grpSp>
        <p:sp>
          <p:nvSpPr>
            <p:cNvPr name="TextBox 22" id="22"/>
            <p:cNvSpPr txBox="true"/>
            <p:nvPr/>
          </p:nvSpPr>
          <p:spPr>
            <a:xfrm rot="0">
              <a:off x="292155" y="4390229"/>
              <a:ext cx="4900222" cy="2336800"/>
            </a:xfrm>
            <a:prstGeom prst="rect">
              <a:avLst/>
            </a:prstGeom>
          </p:spPr>
          <p:txBody>
            <a:bodyPr anchor="t" rtlCol="false" tIns="0" lIns="0" bIns="0" rIns="0">
              <a:spAutoFit/>
            </a:bodyPr>
            <a:lstStyle/>
            <a:p>
              <a:pPr algn="l" marL="431801" indent="-215900" lvl="1">
                <a:lnSpc>
                  <a:spcPts val="2400"/>
                </a:lnSpc>
                <a:buFont typeface="Arial"/>
                <a:buChar char="•"/>
              </a:pPr>
              <a:r>
                <a:rPr lang="en-US" b="true" sz="2000">
                  <a:solidFill>
                    <a:srgbClr val="001A73"/>
                  </a:solidFill>
                  <a:latin typeface="Calibri (MS) Bold"/>
                  <a:ea typeface="Calibri (MS) Bold"/>
                  <a:cs typeface="Calibri (MS) Bold"/>
                  <a:sym typeface="Calibri (MS) Bold"/>
                </a:rPr>
                <a:t>“France relance” poste de conseiller numérique : </a:t>
              </a:r>
            </a:p>
            <a:p>
              <a:pPr algn="ctr">
                <a:lnSpc>
                  <a:spcPts val="2999"/>
                </a:lnSpc>
              </a:pPr>
              <a:r>
                <a:rPr lang="en-US" b="true" sz="2499">
                  <a:solidFill>
                    <a:srgbClr val="00BF6F"/>
                  </a:solidFill>
                  <a:latin typeface="Calibri (MS) Bold"/>
                  <a:ea typeface="Calibri (MS) Bold"/>
                  <a:cs typeface="Calibri (MS) Bold"/>
                  <a:sym typeface="Calibri (MS) Bold"/>
                </a:rPr>
                <a:t>20 000 € </a:t>
              </a:r>
            </a:p>
            <a:p>
              <a:pPr algn="ctr">
                <a:lnSpc>
                  <a:spcPts val="2999"/>
                </a:lnSpc>
              </a:pPr>
              <a:r>
                <a:rPr lang="en-US" b="true" sz="2499">
                  <a:solidFill>
                    <a:srgbClr val="00BF6F"/>
                  </a:solidFill>
                  <a:latin typeface="Calibri (MS) Bold"/>
                  <a:ea typeface="Calibri (MS) Bold"/>
                  <a:cs typeface="Calibri (MS) Bold"/>
                  <a:sym typeface="Calibri (MS) Bold"/>
                </a:rPr>
                <a:t>Financement Externe</a:t>
              </a:r>
            </a:p>
            <a:p>
              <a:pPr algn="ctr">
                <a:lnSpc>
                  <a:spcPts val="2999"/>
                </a:lnSpc>
              </a:pPr>
              <a:r>
                <a:rPr lang="en-US" b="true" sz="2499">
                  <a:solidFill>
                    <a:srgbClr val="00BF6F"/>
                  </a:solidFill>
                  <a:latin typeface="Calibri (MS) Bold"/>
                  <a:ea typeface="Calibri (MS) Bold"/>
                  <a:cs typeface="Calibri (MS) Bold"/>
                  <a:sym typeface="Calibri (MS) Bold"/>
                </a:rPr>
                <a:t>Banque des territoires</a:t>
              </a:r>
            </a:p>
          </p:txBody>
        </p:sp>
        <p:sp>
          <p:nvSpPr>
            <p:cNvPr name="AutoShape 23" id="23"/>
            <p:cNvSpPr/>
            <p:nvPr/>
          </p:nvSpPr>
          <p:spPr>
            <a:xfrm>
              <a:off x="8607410" y="9696454"/>
              <a:ext cx="0" cy="1612412"/>
            </a:xfrm>
            <a:prstGeom prst="line">
              <a:avLst/>
            </a:prstGeom>
            <a:ln cap="flat" w="76200">
              <a:solidFill>
                <a:srgbClr val="001A73"/>
              </a:solidFill>
              <a:prstDash val="sysDash"/>
              <a:headEnd type="none" len="sm" w="sm"/>
              <a:tailEnd type="none" len="sm" w="sm"/>
            </a:ln>
          </p:spPr>
        </p:sp>
        <p:grpSp>
          <p:nvGrpSpPr>
            <p:cNvPr name="Group 24" id="24"/>
            <p:cNvGrpSpPr/>
            <p:nvPr/>
          </p:nvGrpSpPr>
          <p:grpSpPr>
            <a:xfrm rot="0">
              <a:off x="8305756" y="10958295"/>
              <a:ext cx="570698" cy="570698"/>
              <a:chOff x="0" y="0"/>
              <a:chExt cx="812800" cy="812800"/>
            </a:xfrm>
          </p:grpSpPr>
          <p:sp>
            <p:nvSpPr>
              <p:cNvPr name="Freeform 25" id="2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C600"/>
              </a:solidFill>
              <a:ln w="47625" cap="sq">
                <a:solidFill>
                  <a:srgbClr val="FFFFFF"/>
                </a:solidFill>
                <a:prstDash val="solid"/>
                <a:miter/>
              </a:ln>
            </p:spPr>
          </p:sp>
          <p:sp>
            <p:nvSpPr>
              <p:cNvPr name="TextBox 26" id="26"/>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sp>
          <p:nvSpPr>
            <p:cNvPr name="TextBox 27" id="27"/>
            <p:cNvSpPr txBox="true"/>
            <p:nvPr/>
          </p:nvSpPr>
          <p:spPr>
            <a:xfrm rot="0">
              <a:off x="9559280" y="10609017"/>
              <a:ext cx="3566981" cy="612775"/>
            </a:xfrm>
            <a:prstGeom prst="rect">
              <a:avLst/>
            </a:prstGeom>
          </p:spPr>
          <p:txBody>
            <a:bodyPr anchor="t" rtlCol="false" tIns="0" lIns="0" bIns="0" rIns="0">
              <a:spAutoFit/>
            </a:bodyPr>
            <a:lstStyle/>
            <a:p>
              <a:pPr algn="l">
                <a:lnSpc>
                  <a:spcPts val="2100"/>
                </a:lnSpc>
              </a:pPr>
              <a:r>
                <a:rPr lang="en-US" sz="1500" b="true">
                  <a:solidFill>
                    <a:srgbClr val="001A73"/>
                  </a:solidFill>
                  <a:latin typeface="Calibri (MS) Bold"/>
                  <a:ea typeface="Calibri (MS) Bold"/>
                  <a:cs typeface="Calibri (MS) Bold"/>
                  <a:sym typeface="Calibri (MS) Bold"/>
                </a:rPr>
                <a:t>*FDVA : Fonds de développement </a:t>
              </a:r>
            </a:p>
            <a:p>
              <a:pPr algn="l">
                <a:lnSpc>
                  <a:spcPts val="750"/>
                </a:lnSpc>
              </a:pPr>
              <a:r>
                <a:rPr lang="en-US" sz="1500" b="true">
                  <a:solidFill>
                    <a:srgbClr val="001A73"/>
                  </a:solidFill>
                  <a:latin typeface="Calibri (MS) Bold"/>
                  <a:ea typeface="Calibri (MS) Bold"/>
                  <a:cs typeface="Calibri (MS) Bold"/>
                  <a:sym typeface="Calibri (MS) Bold"/>
                </a:rPr>
                <a:t>de la vie associative</a:t>
              </a:r>
            </a:p>
          </p:txBody>
        </p:sp>
        <p:sp>
          <p:nvSpPr>
            <p:cNvPr name="AutoShape 28" id="28"/>
            <p:cNvSpPr/>
            <p:nvPr/>
          </p:nvSpPr>
          <p:spPr>
            <a:xfrm>
              <a:off x="14408769" y="9696454"/>
              <a:ext cx="0" cy="1612412"/>
            </a:xfrm>
            <a:prstGeom prst="line">
              <a:avLst/>
            </a:prstGeom>
            <a:ln cap="flat" w="76200">
              <a:solidFill>
                <a:srgbClr val="001A73"/>
              </a:solidFill>
              <a:prstDash val="sysDash"/>
              <a:headEnd type="none" len="sm" w="sm"/>
              <a:tailEnd type="none" len="sm" w="sm"/>
            </a:ln>
          </p:spPr>
        </p:sp>
        <p:grpSp>
          <p:nvGrpSpPr>
            <p:cNvPr name="Group 29" id="29"/>
            <p:cNvGrpSpPr/>
            <p:nvPr/>
          </p:nvGrpSpPr>
          <p:grpSpPr>
            <a:xfrm rot="0">
              <a:off x="14098233" y="10958295"/>
              <a:ext cx="570698" cy="570698"/>
              <a:chOff x="0" y="0"/>
              <a:chExt cx="812800" cy="812800"/>
            </a:xfrm>
          </p:grpSpPr>
          <p:sp>
            <p:nvSpPr>
              <p:cNvPr name="Freeform 30" id="3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4229"/>
              </a:solidFill>
              <a:ln w="47625" cap="sq">
                <a:solidFill>
                  <a:srgbClr val="FFFFFF"/>
                </a:solidFill>
                <a:prstDash val="solid"/>
                <a:miter/>
              </a:ln>
            </p:spPr>
          </p:sp>
          <p:sp>
            <p:nvSpPr>
              <p:cNvPr name="TextBox 31" id="31"/>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sp>
          <p:nvSpPr>
            <p:cNvPr name="Freeform 32" id="32"/>
            <p:cNvSpPr/>
            <p:nvPr/>
          </p:nvSpPr>
          <p:spPr>
            <a:xfrm flipH="true" flipV="false" rot="5400000">
              <a:off x="4232128" y="3423283"/>
              <a:ext cx="8717954" cy="4905692"/>
            </a:xfrm>
            <a:custGeom>
              <a:avLst/>
              <a:gdLst/>
              <a:ahLst/>
              <a:cxnLst/>
              <a:rect r="r" b="b" t="t" l="l"/>
              <a:pathLst>
                <a:path h="4905692" w="8717954">
                  <a:moveTo>
                    <a:pt x="8717953" y="0"/>
                  </a:moveTo>
                  <a:lnTo>
                    <a:pt x="0" y="0"/>
                  </a:lnTo>
                  <a:lnTo>
                    <a:pt x="0" y="4905692"/>
                  </a:lnTo>
                  <a:lnTo>
                    <a:pt x="8717953" y="4905692"/>
                  </a:lnTo>
                  <a:lnTo>
                    <a:pt x="8717953" y="0"/>
                  </a:lnTo>
                  <a:close/>
                </a:path>
              </a:pathLst>
            </a:custGeom>
            <a:blipFill>
              <a:blip r:embed="rId10">
                <a:extLst>
                  <a:ext uri="{96DAC541-7B7A-43D3-8B79-37D633B846F1}">
                    <asvg:svgBlip xmlns:asvg="http://schemas.microsoft.com/office/drawing/2016/SVG/main" r:embed="rId11"/>
                  </a:ext>
                </a:extLst>
              </a:blip>
              <a:stretch>
                <a:fillRect l="0" t="-13714" r="-57897" b="-13959"/>
              </a:stretch>
            </a:blipFill>
          </p:spPr>
        </p:sp>
        <p:grpSp>
          <p:nvGrpSpPr>
            <p:cNvPr name="Group 33" id="33"/>
            <p:cNvGrpSpPr/>
            <p:nvPr/>
          </p:nvGrpSpPr>
          <p:grpSpPr>
            <a:xfrm rot="-5400000">
              <a:off x="4669713" y="3211953"/>
              <a:ext cx="7783053" cy="5455672"/>
              <a:chOff x="0" y="0"/>
              <a:chExt cx="1537393" cy="1077664"/>
            </a:xfrm>
          </p:grpSpPr>
          <p:sp>
            <p:nvSpPr>
              <p:cNvPr name="Freeform 34" id="34"/>
              <p:cNvSpPr/>
              <p:nvPr/>
            </p:nvSpPr>
            <p:spPr>
              <a:xfrm flipH="false" flipV="false" rot="0">
                <a:off x="0" y="0"/>
                <a:ext cx="1537393" cy="1077664"/>
              </a:xfrm>
              <a:custGeom>
                <a:avLst/>
                <a:gdLst/>
                <a:ahLst/>
                <a:cxnLst/>
                <a:rect r="r" b="b" t="t" l="l"/>
                <a:pathLst>
                  <a:path h="1077664" w="1537393">
                    <a:moveTo>
                      <a:pt x="0" y="0"/>
                    </a:moveTo>
                    <a:lnTo>
                      <a:pt x="1334193" y="0"/>
                    </a:lnTo>
                    <a:lnTo>
                      <a:pt x="1537393" y="538832"/>
                    </a:lnTo>
                    <a:lnTo>
                      <a:pt x="1334193" y="1077664"/>
                    </a:lnTo>
                    <a:lnTo>
                      <a:pt x="0" y="1077664"/>
                    </a:lnTo>
                    <a:lnTo>
                      <a:pt x="203200" y="538832"/>
                    </a:lnTo>
                    <a:lnTo>
                      <a:pt x="0" y="0"/>
                    </a:lnTo>
                    <a:close/>
                  </a:path>
                </a:pathLst>
              </a:custGeom>
              <a:solidFill>
                <a:srgbClr val="FFFFFF"/>
              </a:solidFill>
              <a:ln w="38100" cap="sq">
                <a:solidFill>
                  <a:srgbClr val="FFC600"/>
                </a:solidFill>
                <a:prstDash val="solid"/>
                <a:miter/>
              </a:ln>
            </p:spPr>
          </p:sp>
          <p:sp>
            <p:nvSpPr>
              <p:cNvPr name="TextBox 35" id="35"/>
              <p:cNvSpPr txBox="true"/>
              <p:nvPr/>
            </p:nvSpPr>
            <p:spPr>
              <a:xfrm>
                <a:off x="177800" y="-76200"/>
                <a:ext cx="1283393" cy="1153864"/>
              </a:xfrm>
              <a:prstGeom prst="rect">
                <a:avLst/>
              </a:prstGeom>
            </p:spPr>
            <p:txBody>
              <a:bodyPr anchor="ctr" rtlCol="false" tIns="50800" lIns="50800" bIns="50800" rIns="50800"/>
              <a:lstStyle/>
              <a:p>
                <a:pPr algn="ctr">
                  <a:lnSpc>
                    <a:spcPts val="2659"/>
                  </a:lnSpc>
                </a:pPr>
              </a:p>
            </p:txBody>
          </p:sp>
        </p:grpSp>
        <p:grpSp>
          <p:nvGrpSpPr>
            <p:cNvPr name="Group 36" id="36"/>
            <p:cNvGrpSpPr/>
            <p:nvPr/>
          </p:nvGrpSpPr>
          <p:grpSpPr>
            <a:xfrm rot="0">
              <a:off x="7566973" y="63660"/>
              <a:ext cx="2048262" cy="2048262"/>
              <a:chOff x="0" y="0"/>
              <a:chExt cx="812800" cy="812800"/>
            </a:xfrm>
          </p:grpSpPr>
          <p:sp>
            <p:nvSpPr>
              <p:cNvPr name="Freeform 37" id="3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2"/>
                <a:stretch>
                  <a:fillRect l="-26814" t="-13003" r="-30766" b="-11485"/>
                </a:stretch>
              </a:blipFill>
              <a:ln w="38100" cap="sq">
                <a:solidFill>
                  <a:srgbClr val="D60033"/>
                </a:solidFill>
                <a:prstDash val="solid"/>
                <a:miter/>
              </a:ln>
            </p:spPr>
          </p:sp>
        </p:grpSp>
        <p:sp>
          <p:nvSpPr>
            <p:cNvPr name="TextBox 38" id="38"/>
            <p:cNvSpPr txBox="true"/>
            <p:nvPr/>
          </p:nvSpPr>
          <p:spPr>
            <a:xfrm rot="0">
              <a:off x="5833403" y="2790120"/>
              <a:ext cx="5305257" cy="6540500"/>
            </a:xfrm>
            <a:prstGeom prst="rect">
              <a:avLst/>
            </a:prstGeom>
          </p:spPr>
          <p:txBody>
            <a:bodyPr anchor="t" rtlCol="false" tIns="0" lIns="0" bIns="0" rIns="0">
              <a:spAutoFit/>
            </a:bodyPr>
            <a:lstStyle/>
            <a:p>
              <a:pPr algn="l" marL="431801" indent="-215900" lvl="1">
                <a:lnSpc>
                  <a:spcPts val="2400"/>
                </a:lnSpc>
                <a:buFont typeface="Arial"/>
                <a:buChar char="•"/>
              </a:pPr>
              <a:r>
                <a:rPr lang="en-US" b="true" sz="2000">
                  <a:solidFill>
                    <a:srgbClr val="001A73"/>
                  </a:solidFill>
                  <a:latin typeface="Calibri (MS) Bold"/>
                  <a:ea typeface="Calibri (MS) Bold"/>
                  <a:cs typeface="Calibri (MS) Bold"/>
                  <a:sym typeface="Calibri (MS) Bold"/>
                </a:rPr>
                <a:t>AXA : </a:t>
              </a:r>
              <a:r>
                <a:rPr lang="en-US" b="true" sz="2000">
                  <a:solidFill>
                    <a:srgbClr val="001A73"/>
                  </a:solidFill>
                  <a:latin typeface="Calibri (MS) Bold"/>
                  <a:ea typeface="Calibri (MS) Bold"/>
                  <a:cs typeface="Calibri (MS) Bold"/>
                  <a:sym typeface="Calibri (MS) Bold"/>
                </a:rPr>
                <a:t>demande 22 284 €</a:t>
              </a:r>
            </a:p>
            <a:p>
              <a:pPr algn="r">
                <a:lnSpc>
                  <a:spcPts val="2400"/>
                </a:lnSpc>
              </a:pPr>
              <a:r>
                <a:rPr lang="en-US" sz="2000" b="true">
                  <a:solidFill>
                    <a:srgbClr val="001A73"/>
                  </a:solidFill>
                  <a:latin typeface="Calibri (MS) Bold"/>
                  <a:ea typeface="Calibri (MS) Bold"/>
                  <a:cs typeface="Calibri (MS) Bold"/>
                  <a:sym typeface="Calibri (MS) Bold"/>
                </a:rPr>
                <a:t>en cours</a:t>
              </a:r>
            </a:p>
            <a:p>
              <a:pPr algn="l" marL="431801" indent="-215900" lvl="1">
                <a:lnSpc>
                  <a:spcPts val="2400"/>
                </a:lnSpc>
                <a:buFont typeface="Arial"/>
                <a:buChar char="•"/>
              </a:pPr>
              <a:r>
                <a:rPr lang="en-US" b="true" sz="2000">
                  <a:solidFill>
                    <a:srgbClr val="001A73"/>
                  </a:solidFill>
                  <a:latin typeface="Calibri (MS) Bold"/>
                  <a:ea typeface="Calibri (MS) Bold"/>
                  <a:cs typeface="Calibri (MS) Bold"/>
                  <a:sym typeface="Calibri (MS) Bold"/>
                </a:rPr>
                <a:t>CPAM : demande de 14 388 €</a:t>
              </a:r>
            </a:p>
            <a:p>
              <a:pPr algn="r">
                <a:lnSpc>
                  <a:spcPts val="2400"/>
                </a:lnSpc>
              </a:pPr>
              <a:r>
                <a:rPr lang="en-US" sz="2000" b="true">
                  <a:solidFill>
                    <a:srgbClr val="001A73"/>
                  </a:solidFill>
                  <a:latin typeface="Calibri (MS) Bold"/>
                  <a:ea typeface="Calibri (MS) Bold"/>
                  <a:cs typeface="Calibri (MS) Bold"/>
                  <a:sym typeface="Calibri (MS) Bold"/>
                </a:rPr>
                <a:t>pas de réponse</a:t>
              </a:r>
            </a:p>
            <a:p>
              <a:pPr algn="r">
                <a:lnSpc>
                  <a:spcPts val="2400"/>
                </a:lnSpc>
              </a:pPr>
            </a:p>
            <a:p>
              <a:pPr algn="l" marL="431801" indent="-215900" lvl="1">
                <a:lnSpc>
                  <a:spcPts val="2400"/>
                </a:lnSpc>
                <a:buFont typeface="Arial"/>
                <a:buChar char="•"/>
              </a:pPr>
              <a:r>
                <a:rPr lang="en-US" b="true" sz="2000">
                  <a:solidFill>
                    <a:srgbClr val="001A73"/>
                  </a:solidFill>
                  <a:latin typeface="Calibri (MS) Bold"/>
                  <a:ea typeface="Calibri (MS) Bold"/>
                  <a:cs typeface="Calibri (MS) Bold"/>
                  <a:sym typeface="Calibri (MS) Bold"/>
                </a:rPr>
                <a:t>Crédit agricole : demande de</a:t>
              </a:r>
            </a:p>
            <a:p>
              <a:pPr algn="l">
                <a:lnSpc>
                  <a:spcPts val="2400"/>
                </a:lnSpc>
              </a:pPr>
              <a:r>
                <a:rPr lang="en-US" sz="2000" b="true">
                  <a:solidFill>
                    <a:srgbClr val="001A73"/>
                  </a:solidFill>
                  <a:latin typeface="Calibri (MS) Bold"/>
                  <a:ea typeface="Calibri (MS) Bold"/>
                  <a:cs typeface="Calibri (MS) Bold"/>
                  <a:sym typeface="Calibri (MS) Bold"/>
                </a:rPr>
                <a:t>     </a:t>
              </a:r>
              <a:r>
                <a:rPr lang="en-US" sz="2000" b="true">
                  <a:solidFill>
                    <a:srgbClr val="D60033"/>
                  </a:solidFill>
                  <a:latin typeface="Calibri (MS) Bold"/>
                  <a:ea typeface="Calibri (MS) Bold"/>
                  <a:cs typeface="Calibri (MS) Bold"/>
                  <a:sym typeface="Calibri (MS) Bold"/>
                </a:rPr>
                <a:t>  19 478 € </a:t>
              </a:r>
            </a:p>
            <a:p>
              <a:pPr algn="r">
                <a:lnSpc>
                  <a:spcPts val="2400"/>
                </a:lnSpc>
              </a:pPr>
            </a:p>
            <a:p>
              <a:pPr algn="l" marL="431801" indent="-215900" lvl="1">
                <a:lnSpc>
                  <a:spcPts val="2400"/>
                </a:lnSpc>
                <a:buFont typeface="Arial"/>
                <a:buChar char="•"/>
              </a:pPr>
              <a:r>
                <a:rPr lang="en-US" b="true" sz="2000">
                  <a:solidFill>
                    <a:srgbClr val="001A73"/>
                  </a:solidFill>
                  <a:latin typeface="Calibri (MS) Bold"/>
                  <a:ea typeface="Calibri (MS) Bold"/>
                  <a:cs typeface="Calibri (MS) Bold"/>
                  <a:sym typeface="Calibri (MS) Bold"/>
                </a:rPr>
                <a:t>FDVA2* : demande </a:t>
              </a:r>
              <a:r>
                <a:rPr lang="en-US" b="true" sz="2000">
                  <a:solidFill>
                    <a:srgbClr val="E1000F"/>
                  </a:solidFill>
                  <a:latin typeface="Calibri (MS) Bold"/>
                  <a:ea typeface="Calibri (MS) Bold"/>
                  <a:cs typeface="Calibri (MS) Bold"/>
                  <a:sym typeface="Calibri (MS) Bold"/>
                </a:rPr>
                <a:t>20 284</a:t>
              </a:r>
              <a:r>
                <a:rPr lang="en-US" b="true" sz="2000">
                  <a:solidFill>
                    <a:srgbClr val="001A73"/>
                  </a:solidFill>
                  <a:latin typeface="Calibri (MS) Bold"/>
                  <a:ea typeface="Calibri (MS) Bold"/>
                  <a:cs typeface="Calibri (MS) Bold"/>
                  <a:sym typeface="Calibri (MS) Bold"/>
                </a:rPr>
                <a:t> </a:t>
              </a:r>
              <a:r>
                <a:rPr lang="en-US" b="true" sz="2000">
                  <a:solidFill>
                    <a:srgbClr val="E1000F"/>
                  </a:solidFill>
                  <a:latin typeface="Calibri (MS) Bold"/>
                  <a:ea typeface="Calibri (MS) Bold"/>
                  <a:cs typeface="Calibri (MS) Bold"/>
                  <a:sym typeface="Calibri (MS) Bold"/>
                </a:rPr>
                <a:t>€</a:t>
              </a:r>
            </a:p>
            <a:p>
              <a:pPr algn="r">
                <a:lnSpc>
                  <a:spcPts val="2400"/>
                </a:lnSpc>
              </a:pPr>
            </a:p>
            <a:p>
              <a:pPr algn="l" marL="431801" indent="-215900" lvl="1">
                <a:lnSpc>
                  <a:spcPts val="2400"/>
                </a:lnSpc>
                <a:buFont typeface="Arial"/>
                <a:buChar char="•"/>
              </a:pPr>
              <a:r>
                <a:rPr lang="en-US" b="true" sz="2000" spc="-20">
                  <a:solidFill>
                    <a:srgbClr val="001A73"/>
                  </a:solidFill>
                  <a:latin typeface="Calibri (MS) Bold"/>
                  <a:ea typeface="Calibri (MS) Bold"/>
                  <a:cs typeface="Calibri (MS) Bold"/>
                  <a:sym typeface="Calibri (MS) Bold"/>
                </a:rPr>
                <a:t>Gérontopole Nouvelle-Aquitaine : </a:t>
              </a:r>
            </a:p>
            <a:p>
              <a:pPr algn="ctr">
                <a:lnSpc>
                  <a:spcPts val="2400"/>
                </a:lnSpc>
              </a:pPr>
              <a:r>
                <a:rPr lang="en-US" b="true" sz="2000">
                  <a:solidFill>
                    <a:srgbClr val="001A73"/>
                  </a:solidFill>
                  <a:latin typeface="Calibri (MS) Bold"/>
                  <a:ea typeface="Calibri (MS) Bold"/>
                  <a:cs typeface="Calibri (MS) Bold"/>
                  <a:sym typeface="Calibri (MS) Bold"/>
                </a:rPr>
                <a:t>    </a:t>
              </a:r>
              <a:r>
                <a:rPr lang="en-US" b="true" sz="2000">
                  <a:solidFill>
                    <a:srgbClr val="00BF6F"/>
                  </a:solidFill>
                  <a:latin typeface="Calibri (MS) Bold"/>
                  <a:ea typeface="Calibri (MS) Bold"/>
                  <a:cs typeface="Calibri (MS) Bold"/>
                  <a:sym typeface="Calibri (MS) Bold"/>
                </a:rPr>
                <a:t>lauréat et prix coup de cœur </a:t>
              </a:r>
            </a:p>
            <a:p>
              <a:pPr algn="ctr">
                <a:lnSpc>
                  <a:spcPts val="2400"/>
                </a:lnSpc>
              </a:pPr>
              <a:r>
                <a:rPr lang="en-US" b="true" sz="2000">
                  <a:solidFill>
                    <a:srgbClr val="00BF6F"/>
                  </a:solidFill>
                  <a:latin typeface="Calibri (MS) Bold"/>
                  <a:ea typeface="Calibri (MS) Bold"/>
                  <a:cs typeface="Calibri (MS) Bold"/>
                  <a:sym typeface="Calibri (MS) Bold"/>
                </a:rPr>
                <a:t>    </a:t>
              </a:r>
              <a:r>
                <a:rPr lang="en-US" b="true" sz="2000">
                  <a:solidFill>
                    <a:srgbClr val="00BF6F"/>
                  </a:solidFill>
                  <a:latin typeface="Calibri (MS) Bold"/>
                  <a:ea typeface="Calibri (MS) Bold"/>
                  <a:cs typeface="Calibri (MS) Bold"/>
                  <a:sym typeface="Calibri (MS) Bold"/>
                </a:rPr>
                <a:t>5 000 € de subvention</a:t>
              </a:r>
            </a:p>
            <a:p>
              <a:pPr algn="ctr">
                <a:lnSpc>
                  <a:spcPts val="2400"/>
                </a:lnSpc>
              </a:pPr>
            </a:p>
            <a:p>
              <a:pPr algn="l" marL="431801" indent="-215900" lvl="1">
                <a:lnSpc>
                  <a:spcPts val="2400"/>
                </a:lnSpc>
                <a:buFont typeface="Arial"/>
                <a:buChar char="•"/>
              </a:pPr>
              <a:r>
                <a:rPr lang="en-US" b="true" sz="2000">
                  <a:solidFill>
                    <a:srgbClr val="001A73"/>
                  </a:solidFill>
                  <a:latin typeface="Calibri (MS) Bold"/>
                  <a:ea typeface="Calibri (MS) Bold"/>
                  <a:cs typeface="Calibri (MS) Bold"/>
                  <a:sym typeface="Calibri (MS) Bold"/>
                </a:rPr>
                <a:t>Mutuale Solidarité : demande de</a:t>
              </a:r>
            </a:p>
            <a:p>
              <a:pPr algn="l">
                <a:lnSpc>
                  <a:spcPts val="2400"/>
                </a:lnSpc>
              </a:pPr>
              <a:r>
                <a:rPr lang="en-US" b="true" sz="2000">
                  <a:solidFill>
                    <a:srgbClr val="001A73"/>
                  </a:solidFill>
                  <a:latin typeface="Calibri (MS) Bold"/>
                  <a:ea typeface="Calibri (MS) Bold"/>
                  <a:cs typeface="Calibri (MS) Bold"/>
                  <a:sym typeface="Calibri (MS) Bold"/>
                </a:rPr>
                <a:t>      </a:t>
              </a:r>
              <a:r>
                <a:rPr lang="en-US" b="true" sz="2000">
                  <a:solidFill>
                    <a:srgbClr val="D60033"/>
                  </a:solidFill>
                  <a:latin typeface="Calibri (MS) Bold"/>
                  <a:ea typeface="Calibri (MS) Bold"/>
                  <a:cs typeface="Calibri (MS) Bold"/>
                  <a:sym typeface="Calibri (MS) Bold"/>
                </a:rPr>
                <a:t> 14 388 € </a:t>
              </a:r>
            </a:p>
          </p:txBody>
        </p:sp>
        <p:sp>
          <p:nvSpPr>
            <p:cNvPr name="Freeform 39" id="39"/>
            <p:cNvSpPr/>
            <p:nvPr/>
          </p:nvSpPr>
          <p:spPr>
            <a:xfrm flipH="true" flipV="false" rot="5400000">
              <a:off x="10065531" y="3486943"/>
              <a:ext cx="8717954" cy="4905692"/>
            </a:xfrm>
            <a:custGeom>
              <a:avLst/>
              <a:gdLst/>
              <a:ahLst/>
              <a:cxnLst/>
              <a:rect r="r" b="b" t="t" l="l"/>
              <a:pathLst>
                <a:path h="4905692" w="8717954">
                  <a:moveTo>
                    <a:pt x="8717954" y="0"/>
                  </a:moveTo>
                  <a:lnTo>
                    <a:pt x="0" y="0"/>
                  </a:lnTo>
                  <a:lnTo>
                    <a:pt x="0" y="4905692"/>
                  </a:lnTo>
                  <a:lnTo>
                    <a:pt x="8717954" y="4905692"/>
                  </a:lnTo>
                  <a:lnTo>
                    <a:pt x="8717954" y="0"/>
                  </a:lnTo>
                  <a:close/>
                </a:path>
              </a:pathLst>
            </a:custGeom>
            <a:blipFill>
              <a:blip r:embed="rId13">
                <a:extLst>
                  <a:ext uri="{96DAC541-7B7A-43D3-8B79-37D633B846F1}">
                    <asvg:svgBlip xmlns:asvg="http://schemas.microsoft.com/office/drawing/2016/SVG/main" r:embed="rId14"/>
                  </a:ext>
                </a:extLst>
              </a:blip>
              <a:stretch>
                <a:fillRect l="0" t="-13714" r="-57897" b="-13959"/>
              </a:stretch>
            </a:blipFill>
          </p:spPr>
        </p:sp>
        <p:grpSp>
          <p:nvGrpSpPr>
            <p:cNvPr name="Group 40" id="40"/>
            <p:cNvGrpSpPr/>
            <p:nvPr/>
          </p:nvGrpSpPr>
          <p:grpSpPr>
            <a:xfrm rot="0">
              <a:off x="13359451" y="63660"/>
              <a:ext cx="2048262" cy="2048262"/>
              <a:chOff x="0" y="0"/>
              <a:chExt cx="812800" cy="812800"/>
            </a:xfrm>
          </p:grpSpPr>
          <p:sp>
            <p:nvSpPr>
              <p:cNvPr name="Freeform 41" id="4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5"/>
                <a:stretch>
                  <a:fillRect l="-64888" t="-43935" r="-64888" b="-37467"/>
                </a:stretch>
              </a:blipFill>
              <a:ln w="38100" cap="sq">
                <a:solidFill>
                  <a:srgbClr val="D60033"/>
                </a:solidFill>
                <a:prstDash val="solid"/>
                <a:miter/>
              </a:ln>
            </p:spPr>
          </p:sp>
        </p:grpSp>
        <p:grpSp>
          <p:nvGrpSpPr>
            <p:cNvPr name="Group 42" id="42"/>
            <p:cNvGrpSpPr/>
            <p:nvPr/>
          </p:nvGrpSpPr>
          <p:grpSpPr>
            <a:xfrm rot="-5400000">
              <a:off x="10503116" y="3275612"/>
              <a:ext cx="7783053" cy="5455672"/>
              <a:chOff x="0" y="0"/>
              <a:chExt cx="1537393" cy="1077664"/>
            </a:xfrm>
          </p:grpSpPr>
          <p:sp>
            <p:nvSpPr>
              <p:cNvPr name="Freeform 43" id="43"/>
              <p:cNvSpPr/>
              <p:nvPr/>
            </p:nvSpPr>
            <p:spPr>
              <a:xfrm flipH="false" flipV="false" rot="0">
                <a:off x="0" y="0"/>
                <a:ext cx="1537393" cy="1077664"/>
              </a:xfrm>
              <a:custGeom>
                <a:avLst/>
                <a:gdLst/>
                <a:ahLst/>
                <a:cxnLst/>
                <a:rect r="r" b="b" t="t" l="l"/>
                <a:pathLst>
                  <a:path h="1077664" w="1537393">
                    <a:moveTo>
                      <a:pt x="0" y="0"/>
                    </a:moveTo>
                    <a:lnTo>
                      <a:pt x="1334193" y="0"/>
                    </a:lnTo>
                    <a:lnTo>
                      <a:pt x="1537393" y="538832"/>
                    </a:lnTo>
                    <a:lnTo>
                      <a:pt x="1334193" y="1077664"/>
                    </a:lnTo>
                    <a:lnTo>
                      <a:pt x="0" y="1077664"/>
                    </a:lnTo>
                    <a:lnTo>
                      <a:pt x="203200" y="538832"/>
                    </a:lnTo>
                    <a:lnTo>
                      <a:pt x="0" y="0"/>
                    </a:lnTo>
                    <a:close/>
                  </a:path>
                </a:pathLst>
              </a:custGeom>
              <a:solidFill>
                <a:srgbClr val="FFFFFF"/>
              </a:solidFill>
              <a:ln w="38100" cap="sq">
                <a:solidFill>
                  <a:srgbClr val="D60033"/>
                </a:solidFill>
                <a:prstDash val="solid"/>
                <a:miter/>
              </a:ln>
            </p:spPr>
          </p:sp>
          <p:sp>
            <p:nvSpPr>
              <p:cNvPr name="TextBox 44" id="44"/>
              <p:cNvSpPr txBox="true"/>
              <p:nvPr/>
            </p:nvSpPr>
            <p:spPr>
              <a:xfrm>
                <a:off x="177800" y="-76200"/>
                <a:ext cx="1283393" cy="1153864"/>
              </a:xfrm>
              <a:prstGeom prst="rect">
                <a:avLst/>
              </a:prstGeom>
            </p:spPr>
            <p:txBody>
              <a:bodyPr anchor="ctr" rtlCol="false" tIns="50800" lIns="50800" bIns="50800" rIns="50800"/>
              <a:lstStyle/>
              <a:p>
                <a:pPr algn="ctr">
                  <a:lnSpc>
                    <a:spcPts val="2659"/>
                  </a:lnSpc>
                </a:pPr>
              </a:p>
            </p:txBody>
          </p:sp>
        </p:grpSp>
        <p:sp>
          <p:nvSpPr>
            <p:cNvPr name="TextBox 45" id="45"/>
            <p:cNvSpPr txBox="true"/>
            <p:nvPr/>
          </p:nvSpPr>
          <p:spPr>
            <a:xfrm rot="0">
              <a:off x="11946083" y="3132976"/>
              <a:ext cx="4956850" cy="5448300"/>
            </a:xfrm>
            <a:prstGeom prst="rect">
              <a:avLst/>
            </a:prstGeom>
          </p:spPr>
          <p:txBody>
            <a:bodyPr anchor="t" rtlCol="false" tIns="0" lIns="0" bIns="0" rIns="0">
              <a:spAutoFit/>
            </a:bodyPr>
            <a:lstStyle/>
            <a:p>
              <a:pPr algn="l" marL="431802" indent="-215901" lvl="1">
                <a:lnSpc>
                  <a:spcPts val="2400"/>
                </a:lnSpc>
                <a:buFont typeface="Arial"/>
                <a:buChar char="•"/>
              </a:pPr>
              <a:r>
                <a:rPr lang="en-US" b="true" sz="2000">
                  <a:solidFill>
                    <a:srgbClr val="001A73"/>
                  </a:solidFill>
                  <a:latin typeface="Calibri (MS) Bold"/>
                  <a:ea typeface="Calibri (MS) Bold"/>
                  <a:cs typeface="Calibri (MS) Bold"/>
                  <a:sym typeface="Calibri (MS) Bold"/>
                </a:rPr>
                <a:t>AXA : demande 31 799 €</a:t>
              </a:r>
            </a:p>
            <a:p>
              <a:pPr algn="r">
                <a:lnSpc>
                  <a:spcPts val="2400"/>
                </a:lnSpc>
              </a:pPr>
              <a:r>
                <a:rPr lang="en-US" b="true" sz="2000">
                  <a:solidFill>
                    <a:srgbClr val="001A73"/>
                  </a:solidFill>
                  <a:latin typeface="Calibri (MS) Bold"/>
                  <a:ea typeface="Calibri (MS) Bold"/>
                  <a:cs typeface="Calibri (MS) Bold"/>
                  <a:sym typeface="Calibri (MS) Bold"/>
                </a:rPr>
                <a:t>en cours</a:t>
              </a:r>
            </a:p>
            <a:p>
              <a:pPr algn="r">
                <a:lnSpc>
                  <a:spcPts val="2400"/>
                </a:lnSpc>
              </a:pPr>
            </a:p>
            <a:p>
              <a:pPr algn="l" marL="431802" indent="-215901" lvl="1">
                <a:lnSpc>
                  <a:spcPts val="2400"/>
                </a:lnSpc>
                <a:buFont typeface="Arial"/>
                <a:buChar char="•"/>
              </a:pPr>
              <a:r>
                <a:rPr lang="en-US" b="true" sz="2000">
                  <a:solidFill>
                    <a:srgbClr val="001A73"/>
                  </a:solidFill>
                  <a:latin typeface="Calibri (MS) Bold"/>
                  <a:ea typeface="Calibri (MS) Bold"/>
                  <a:cs typeface="Calibri (MS) Bold"/>
                  <a:sym typeface="Calibri (MS) Bold"/>
                </a:rPr>
                <a:t>CNL : demande de </a:t>
              </a:r>
              <a:r>
                <a:rPr lang="en-US" b="true" sz="2000">
                  <a:solidFill>
                    <a:srgbClr val="D60033"/>
                  </a:solidFill>
                  <a:latin typeface="Calibri (MS) Bold"/>
                  <a:ea typeface="Calibri (MS) Bold"/>
                  <a:cs typeface="Calibri (MS) Bold"/>
                  <a:sym typeface="Calibri (MS) Bold"/>
                </a:rPr>
                <a:t>31 799 €</a:t>
              </a:r>
            </a:p>
            <a:p>
              <a:pPr algn="l">
                <a:lnSpc>
                  <a:spcPts val="2400"/>
                </a:lnSpc>
              </a:pPr>
            </a:p>
            <a:p>
              <a:pPr algn="l" marL="431802" indent="-215901" lvl="1">
                <a:lnSpc>
                  <a:spcPts val="2400"/>
                </a:lnSpc>
                <a:buFont typeface="Arial"/>
                <a:buChar char="•"/>
              </a:pPr>
              <a:r>
                <a:rPr lang="en-US" b="true" sz="2000">
                  <a:solidFill>
                    <a:srgbClr val="001A73"/>
                  </a:solidFill>
                  <a:latin typeface="Calibri (MS) Bold"/>
                  <a:ea typeface="Calibri (MS) Bold"/>
                  <a:cs typeface="Calibri (MS) Bold"/>
                  <a:sym typeface="Calibri (MS) Bold"/>
                </a:rPr>
                <a:t>CPAM :  demande de 31 799 €</a:t>
              </a:r>
            </a:p>
            <a:p>
              <a:pPr algn="r">
                <a:lnSpc>
                  <a:spcPts val="2800"/>
                </a:lnSpc>
              </a:pPr>
              <a:r>
                <a:rPr lang="en-US" b="true" sz="2000">
                  <a:solidFill>
                    <a:srgbClr val="001A73"/>
                  </a:solidFill>
                  <a:latin typeface="Calibri (MS) Bold"/>
                  <a:ea typeface="Calibri (MS) Bold"/>
                  <a:cs typeface="Calibri (MS) Bold"/>
                  <a:sym typeface="Calibri (MS) Bold"/>
                </a:rPr>
                <a:t>pas de réponse</a:t>
              </a:r>
            </a:p>
            <a:p>
              <a:pPr algn="r">
                <a:lnSpc>
                  <a:spcPts val="2800"/>
                </a:lnSpc>
              </a:pPr>
            </a:p>
            <a:p>
              <a:pPr algn="l" marL="431802" indent="-215901" lvl="1">
                <a:lnSpc>
                  <a:spcPts val="2400"/>
                </a:lnSpc>
                <a:buFont typeface="Arial"/>
                <a:buChar char="•"/>
              </a:pPr>
              <a:r>
                <a:rPr lang="en-US" b="true" sz="2000">
                  <a:solidFill>
                    <a:srgbClr val="001A73"/>
                  </a:solidFill>
                  <a:latin typeface="Calibri (MS) Bold"/>
                  <a:ea typeface="Calibri (MS) Bold"/>
                  <a:cs typeface="Calibri (MS) Bold"/>
                  <a:sym typeface="Calibri (MS) Bold"/>
                </a:rPr>
                <a:t>FDVA2* : demande de </a:t>
              </a:r>
              <a:r>
                <a:rPr lang="en-US" b="true" sz="2000">
                  <a:solidFill>
                    <a:srgbClr val="E1000F"/>
                  </a:solidFill>
                  <a:latin typeface="Calibri (MS) Bold"/>
                  <a:ea typeface="Calibri (MS) Bold"/>
                  <a:cs typeface="Calibri (MS) Bold"/>
                  <a:sym typeface="Calibri (MS) Bold"/>
                </a:rPr>
                <a:t>31 799</a:t>
              </a:r>
              <a:r>
                <a:rPr lang="en-US" b="true" sz="2000">
                  <a:solidFill>
                    <a:srgbClr val="001A73"/>
                  </a:solidFill>
                  <a:latin typeface="Calibri (MS) Bold"/>
                  <a:ea typeface="Calibri (MS) Bold"/>
                  <a:cs typeface="Calibri (MS) Bold"/>
                  <a:sym typeface="Calibri (MS) Bold"/>
                </a:rPr>
                <a:t> </a:t>
              </a:r>
              <a:r>
                <a:rPr lang="en-US" b="true" sz="2000">
                  <a:solidFill>
                    <a:srgbClr val="E1000F"/>
                  </a:solidFill>
                  <a:latin typeface="Calibri (MS) Bold"/>
                  <a:ea typeface="Calibri (MS) Bold"/>
                  <a:cs typeface="Calibri (MS) Bold"/>
                  <a:sym typeface="Calibri (MS) Bold"/>
                </a:rPr>
                <a:t>€</a:t>
              </a:r>
            </a:p>
            <a:p>
              <a:pPr algn="r">
                <a:lnSpc>
                  <a:spcPts val="2400"/>
                </a:lnSpc>
              </a:pPr>
            </a:p>
            <a:p>
              <a:pPr algn="just" marL="431802" indent="-215901" lvl="1">
                <a:lnSpc>
                  <a:spcPts val="2400"/>
                </a:lnSpc>
                <a:buFont typeface="Arial"/>
                <a:buChar char="•"/>
              </a:pPr>
              <a:r>
                <a:rPr lang="en-US" b="true" sz="2000">
                  <a:solidFill>
                    <a:srgbClr val="001A73"/>
                  </a:solidFill>
                  <a:latin typeface="Calibri (MS) Bold"/>
                  <a:ea typeface="Calibri (MS) Bold"/>
                  <a:cs typeface="Calibri (MS) Bold"/>
                  <a:sym typeface="Calibri (MS) Bold"/>
                </a:rPr>
                <a:t>Fondation Bouygues Télécom :</a:t>
              </a:r>
            </a:p>
            <a:p>
              <a:pPr algn="just">
                <a:lnSpc>
                  <a:spcPts val="2400"/>
                </a:lnSpc>
              </a:pPr>
              <a:r>
                <a:rPr lang="en-US" b="true" sz="2000">
                  <a:solidFill>
                    <a:srgbClr val="001A73"/>
                  </a:solidFill>
                  <a:latin typeface="Calibri (MS) Bold"/>
                  <a:ea typeface="Calibri (MS) Bold"/>
                  <a:cs typeface="Calibri (MS) Bold"/>
                  <a:sym typeface="Calibri (MS) Bold"/>
                </a:rPr>
                <a:t>   demande de </a:t>
              </a:r>
              <a:r>
                <a:rPr lang="en-US" b="true" sz="2000">
                  <a:solidFill>
                    <a:srgbClr val="D60033"/>
                  </a:solidFill>
                  <a:latin typeface="Calibri (MS) Bold"/>
                  <a:ea typeface="Calibri (MS) Bold"/>
                  <a:cs typeface="Calibri (MS) Bold"/>
                  <a:sym typeface="Calibri (MS) Bold"/>
                </a:rPr>
                <a:t>31 799 € (Finaliste)</a:t>
              </a:r>
            </a:p>
            <a:p>
              <a:pPr algn="r">
                <a:lnSpc>
                  <a:spcPts val="2400"/>
                </a:lnSpc>
              </a:pPr>
            </a:p>
          </p:txBody>
        </p:sp>
      </p:grpSp>
      <p:grpSp>
        <p:nvGrpSpPr>
          <p:cNvPr name="Group 46" id="46"/>
          <p:cNvGrpSpPr/>
          <p:nvPr/>
        </p:nvGrpSpPr>
        <p:grpSpPr>
          <a:xfrm rot="0">
            <a:off x="15417561" y="4299664"/>
            <a:ext cx="2857500" cy="2155808"/>
            <a:chOff x="0" y="0"/>
            <a:chExt cx="3810000" cy="2874411"/>
          </a:xfrm>
        </p:grpSpPr>
        <p:sp>
          <p:nvSpPr>
            <p:cNvPr name="Freeform 47" id="47"/>
            <p:cNvSpPr/>
            <p:nvPr/>
          </p:nvSpPr>
          <p:spPr>
            <a:xfrm flipH="false" flipV="false" rot="-1800000">
              <a:off x="42649" y="852893"/>
              <a:ext cx="3724703" cy="1168626"/>
            </a:xfrm>
            <a:custGeom>
              <a:avLst/>
              <a:gdLst/>
              <a:ahLst/>
              <a:cxnLst/>
              <a:rect r="r" b="b" t="t" l="l"/>
              <a:pathLst>
                <a:path h="1168626" w="3724703">
                  <a:moveTo>
                    <a:pt x="0" y="0"/>
                  </a:moveTo>
                  <a:lnTo>
                    <a:pt x="3724702" y="0"/>
                  </a:lnTo>
                  <a:lnTo>
                    <a:pt x="3724702" y="1168625"/>
                  </a:lnTo>
                  <a:lnTo>
                    <a:pt x="0" y="1168625"/>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TextBox 48" id="48"/>
            <p:cNvSpPr txBox="true"/>
            <p:nvPr/>
          </p:nvSpPr>
          <p:spPr>
            <a:xfrm rot="-1799999">
              <a:off x="477926" y="921227"/>
              <a:ext cx="3193856" cy="957792"/>
            </a:xfrm>
            <a:prstGeom prst="rect">
              <a:avLst/>
            </a:prstGeom>
          </p:spPr>
          <p:txBody>
            <a:bodyPr anchor="t" rtlCol="false" tIns="0" lIns="0" bIns="0" rIns="0">
              <a:spAutoFit/>
            </a:bodyPr>
            <a:lstStyle/>
            <a:p>
              <a:pPr algn="ctr">
                <a:lnSpc>
                  <a:spcPts val="2799"/>
                </a:lnSpc>
              </a:pPr>
              <a:r>
                <a:rPr lang="en-US" b="true" sz="1999">
                  <a:solidFill>
                    <a:srgbClr val="001A73"/>
                  </a:solidFill>
                  <a:latin typeface="Calibri (MS) Bold"/>
                  <a:ea typeface="Calibri (MS) Bold"/>
                  <a:cs typeface="Calibri (MS) Bold"/>
                  <a:sym typeface="Calibri (MS) Bold"/>
                </a:rPr>
                <a:t>Total cumulé des demandes : 274 817 € </a:t>
              </a:r>
            </a:p>
          </p:txBody>
        </p:sp>
      </p:grpSp>
      <p:grpSp>
        <p:nvGrpSpPr>
          <p:cNvPr name="Group 49" id="49"/>
          <p:cNvGrpSpPr/>
          <p:nvPr/>
        </p:nvGrpSpPr>
        <p:grpSpPr>
          <a:xfrm rot="0">
            <a:off x="15384842" y="6455472"/>
            <a:ext cx="2922938" cy="2205177"/>
            <a:chOff x="0" y="0"/>
            <a:chExt cx="3897251" cy="2940236"/>
          </a:xfrm>
        </p:grpSpPr>
        <p:sp>
          <p:nvSpPr>
            <p:cNvPr name="Freeform 50" id="50"/>
            <p:cNvSpPr/>
            <p:nvPr/>
          </p:nvSpPr>
          <p:spPr>
            <a:xfrm flipH="false" flipV="false" rot="-1800000">
              <a:off x="43625" y="872424"/>
              <a:ext cx="3810000" cy="1195388"/>
            </a:xfrm>
            <a:custGeom>
              <a:avLst/>
              <a:gdLst/>
              <a:ahLst/>
              <a:cxnLst/>
              <a:rect r="r" b="b" t="t" l="l"/>
              <a:pathLst>
                <a:path h="1195388" w="3810000">
                  <a:moveTo>
                    <a:pt x="0" y="0"/>
                  </a:moveTo>
                  <a:lnTo>
                    <a:pt x="3810000" y="0"/>
                  </a:lnTo>
                  <a:lnTo>
                    <a:pt x="3810000" y="1195388"/>
                  </a:lnTo>
                  <a:lnTo>
                    <a:pt x="0" y="1195388"/>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TextBox 51" id="51"/>
            <p:cNvSpPr txBox="true"/>
            <p:nvPr/>
          </p:nvSpPr>
          <p:spPr>
            <a:xfrm rot="-1799999">
              <a:off x="479326" y="1233998"/>
              <a:ext cx="3260037" cy="478322"/>
            </a:xfrm>
            <a:prstGeom prst="rect">
              <a:avLst/>
            </a:prstGeom>
          </p:spPr>
          <p:txBody>
            <a:bodyPr anchor="t" rtlCol="false" tIns="0" lIns="0" bIns="0" rIns="0">
              <a:spAutoFit/>
            </a:bodyPr>
            <a:lstStyle/>
            <a:p>
              <a:pPr algn="ctr">
                <a:lnSpc>
                  <a:spcPts val="2800"/>
                </a:lnSpc>
                <a:spcBef>
                  <a:spcPct val="0"/>
                </a:spcBef>
              </a:pPr>
              <a:r>
                <a:rPr lang="en-US" b="true" sz="2000">
                  <a:solidFill>
                    <a:srgbClr val="00BF6F"/>
                  </a:solidFill>
                  <a:latin typeface="Calibri (MS) Bold"/>
                  <a:ea typeface="Calibri (MS) Bold"/>
                  <a:cs typeface="Calibri (MS) Bold"/>
                  <a:sym typeface="Calibri (MS) Bold"/>
                </a:rPr>
                <a:t>Total reçu : 25 000 € </a:t>
              </a:r>
            </a:p>
          </p:txBody>
        </p:sp>
      </p:grpSp>
    </p:spTree>
  </p:cSld>
  <p:clrMapOvr>
    <a:masterClrMapping/>
  </p:clrMapOvr>
</p:sld>
</file>

<file path=ppt/slides/slide3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382500" y="-2381250"/>
            <a:ext cx="8572500" cy="8780028"/>
          </a:xfrm>
          <a:custGeom>
            <a:avLst/>
            <a:gdLst/>
            <a:ahLst/>
            <a:cxnLst/>
            <a:rect r="r" b="b" t="t" l="l"/>
            <a:pathLst>
              <a:path h="8780028" w="8572500">
                <a:moveTo>
                  <a:pt x="0" y="0"/>
                </a:moveTo>
                <a:lnTo>
                  <a:pt x="8572500" y="0"/>
                </a:lnTo>
                <a:lnTo>
                  <a:pt x="8572500" y="8780028"/>
                </a:lnTo>
                <a:lnTo>
                  <a:pt x="0" y="8780028"/>
                </a:lnTo>
                <a:lnTo>
                  <a:pt x="0" y="0"/>
                </a:lnTo>
                <a:close/>
              </a:path>
            </a:pathLst>
          </a:custGeom>
          <a:blipFill>
            <a:blip r:embed="rId2">
              <a:alphaModFix amt="30000"/>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5400000">
            <a:off x="-8841947" y="290955"/>
            <a:ext cx="12798869" cy="9970990"/>
            <a:chOff x="0" y="0"/>
            <a:chExt cx="660400" cy="514486"/>
          </a:xfrm>
        </p:grpSpPr>
        <p:sp>
          <p:nvSpPr>
            <p:cNvPr name="Freeform 4" id="4"/>
            <p:cNvSpPr/>
            <p:nvPr/>
          </p:nvSpPr>
          <p:spPr>
            <a:xfrm flipH="false" flipV="false" rot="0">
              <a:off x="0" y="0"/>
              <a:ext cx="660400" cy="514486"/>
            </a:xfrm>
            <a:custGeom>
              <a:avLst/>
              <a:gdLst/>
              <a:ahLst/>
              <a:cxnLst/>
              <a:rect r="r" b="b" t="t" l="l"/>
              <a:pathLst>
                <a:path h="514486"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1876"/>
                  </a:cubicBezTo>
                  <a:lnTo>
                    <a:pt x="660400" y="514486"/>
                  </a:lnTo>
                  <a:lnTo>
                    <a:pt x="0" y="514486"/>
                  </a:lnTo>
                  <a:lnTo>
                    <a:pt x="0" y="322019"/>
                  </a:lnTo>
                  <a:cubicBezTo>
                    <a:pt x="1782" y="185660"/>
                    <a:pt x="93019" y="64045"/>
                    <a:pt x="220252" y="19070"/>
                  </a:cubicBezTo>
                  <a:close/>
                </a:path>
              </a:pathLst>
            </a:custGeom>
            <a:ln w="66675" cap="sq">
              <a:solidFill>
                <a:srgbClr val="00BF6F"/>
              </a:solidFill>
              <a:prstDash val="solid"/>
              <a:miter/>
            </a:ln>
          </p:spPr>
        </p:sp>
        <p:sp>
          <p:nvSpPr>
            <p:cNvPr name="TextBox 5" id="5"/>
            <p:cNvSpPr txBox="true"/>
            <p:nvPr/>
          </p:nvSpPr>
          <p:spPr>
            <a:xfrm>
              <a:off x="0" y="88900"/>
              <a:ext cx="660400" cy="425586"/>
            </a:xfrm>
            <a:prstGeom prst="rect">
              <a:avLst/>
            </a:prstGeom>
          </p:spPr>
          <p:txBody>
            <a:bodyPr anchor="ctr" rtlCol="false" tIns="50800" lIns="50800" bIns="50800" rIns="50800"/>
            <a:lstStyle/>
            <a:p>
              <a:pPr algn="ctr">
                <a:lnSpc>
                  <a:spcPts val="2940"/>
                </a:lnSpc>
              </a:pPr>
            </a:p>
          </p:txBody>
        </p:sp>
      </p:grpSp>
      <p:sp>
        <p:nvSpPr>
          <p:cNvPr name="Freeform 6" id="6"/>
          <p:cNvSpPr/>
          <p:nvPr/>
        </p:nvSpPr>
        <p:spPr>
          <a:xfrm flipH="false" flipV="false" rot="0">
            <a:off x="16231227" y="8536063"/>
            <a:ext cx="1905000" cy="1520536"/>
          </a:xfrm>
          <a:custGeom>
            <a:avLst/>
            <a:gdLst/>
            <a:ahLst/>
            <a:cxnLst/>
            <a:rect r="r" b="b" t="t" l="l"/>
            <a:pathLst>
              <a:path h="1520536" w="1905000">
                <a:moveTo>
                  <a:pt x="0" y="0"/>
                </a:moveTo>
                <a:lnTo>
                  <a:pt x="1905000" y="0"/>
                </a:lnTo>
                <a:lnTo>
                  <a:pt x="1905000" y="1520537"/>
                </a:lnTo>
                <a:lnTo>
                  <a:pt x="0" y="152053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7" id="7"/>
          <p:cNvSpPr txBox="true"/>
          <p:nvPr/>
        </p:nvSpPr>
        <p:spPr>
          <a:xfrm rot="0">
            <a:off x="1028700" y="355600"/>
            <a:ext cx="14077436" cy="673100"/>
          </a:xfrm>
          <a:prstGeom prst="rect">
            <a:avLst/>
          </a:prstGeom>
        </p:spPr>
        <p:txBody>
          <a:bodyPr anchor="t" rtlCol="false" tIns="0" lIns="0" bIns="0" rIns="0">
            <a:spAutoFit/>
          </a:bodyPr>
          <a:lstStyle/>
          <a:p>
            <a:pPr algn="l">
              <a:lnSpc>
                <a:spcPts val="4900"/>
              </a:lnSpc>
              <a:spcBef>
                <a:spcPct val="0"/>
              </a:spcBef>
            </a:pPr>
            <a:r>
              <a:rPr lang="en-US" b="true" sz="3500">
                <a:solidFill>
                  <a:srgbClr val="001A73"/>
                </a:solidFill>
                <a:latin typeface="Calibri (MS) Bold"/>
                <a:ea typeface="Calibri (MS) Bold"/>
                <a:cs typeface="Calibri (MS) Bold"/>
                <a:sym typeface="Calibri (MS) Bold"/>
              </a:rPr>
              <a:t>P</a:t>
            </a:r>
            <a:r>
              <a:rPr lang="en-US" b="true" sz="3500">
                <a:solidFill>
                  <a:srgbClr val="001A73"/>
                </a:solidFill>
                <a:latin typeface="Calibri (MS) Bold"/>
                <a:ea typeface="Calibri (MS) Bold"/>
                <a:cs typeface="Calibri (MS) Bold"/>
                <a:sym typeface="Calibri (MS) Bold"/>
              </a:rPr>
              <a:t>artenariats avec convention</a:t>
            </a:r>
          </a:p>
        </p:txBody>
      </p:sp>
      <p:sp>
        <p:nvSpPr>
          <p:cNvPr name="Freeform 8" id="8"/>
          <p:cNvSpPr/>
          <p:nvPr/>
        </p:nvSpPr>
        <p:spPr>
          <a:xfrm flipH="false" flipV="false" rot="0">
            <a:off x="3540801" y="1997275"/>
            <a:ext cx="4708603" cy="3025278"/>
          </a:xfrm>
          <a:custGeom>
            <a:avLst/>
            <a:gdLst/>
            <a:ahLst/>
            <a:cxnLst/>
            <a:rect r="r" b="b" t="t" l="l"/>
            <a:pathLst>
              <a:path h="3025278" w="4708603">
                <a:moveTo>
                  <a:pt x="0" y="0"/>
                </a:moveTo>
                <a:lnTo>
                  <a:pt x="4708603" y="0"/>
                </a:lnTo>
                <a:lnTo>
                  <a:pt x="4708603" y="3025278"/>
                </a:lnTo>
                <a:lnTo>
                  <a:pt x="0" y="302527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9" id="9"/>
          <p:cNvSpPr/>
          <p:nvPr/>
        </p:nvSpPr>
        <p:spPr>
          <a:xfrm flipH="false" flipV="false" rot="-567126">
            <a:off x="4987848" y="1363662"/>
            <a:ext cx="2494855" cy="994492"/>
          </a:xfrm>
          <a:custGeom>
            <a:avLst/>
            <a:gdLst/>
            <a:ahLst/>
            <a:cxnLst/>
            <a:rect r="r" b="b" t="t" l="l"/>
            <a:pathLst>
              <a:path h="994492" w="2494855">
                <a:moveTo>
                  <a:pt x="0" y="0"/>
                </a:moveTo>
                <a:lnTo>
                  <a:pt x="2494856" y="0"/>
                </a:lnTo>
                <a:lnTo>
                  <a:pt x="2494856" y="994492"/>
                </a:lnTo>
                <a:lnTo>
                  <a:pt x="0" y="994492"/>
                </a:lnTo>
                <a:lnTo>
                  <a:pt x="0" y="0"/>
                </a:lnTo>
                <a:close/>
              </a:path>
            </a:pathLst>
          </a:custGeom>
          <a:blipFill>
            <a:blip r:embed="rId8">
              <a:extLst>
                <a:ext uri="{96DAC541-7B7A-43D3-8B79-37D633B846F1}">
                  <asvg:svgBlip xmlns:asvg="http://schemas.microsoft.com/office/drawing/2016/SVG/main" r:embed="rId9"/>
                </a:ext>
              </a:extLst>
            </a:blip>
            <a:stretch>
              <a:fillRect l="-88732" t="0" r="0" b="-204203"/>
            </a:stretch>
          </a:blipFill>
        </p:spPr>
      </p:sp>
      <p:sp>
        <p:nvSpPr>
          <p:cNvPr name="Freeform 10" id="10"/>
          <p:cNvSpPr/>
          <p:nvPr/>
        </p:nvSpPr>
        <p:spPr>
          <a:xfrm flipH="false" flipV="false" rot="0">
            <a:off x="8734135" y="8642528"/>
            <a:ext cx="438730" cy="401987"/>
          </a:xfrm>
          <a:custGeom>
            <a:avLst/>
            <a:gdLst/>
            <a:ahLst/>
            <a:cxnLst/>
            <a:rect r="r" b="b" t="t" l="l"/>
            <a:pathLst>
              <a:path h="401987" w="438730">
                <a:moveTo>
                  <a:pt x="0" y="0"/>
                </a:moveTo>
                <a:lnTo>
                  <a:pt x="438730" y="0"/>
                </a:lnTo>
                <a:lnTo>
                  <a:pt x="438730" y="401987"/>
                </a:lnTo>
                <a:lnTo>
                  <a:pt x="0" y="401987"/>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1" id="11"/>
          <p:cNvSpPr/>
          <p:nvPr/>
        </p:nvSpPr>
        <p:spPr>
          <a:xfrm flipH="true" flipV="false" rot="0">
            <a:off x="11403353" y="5875339"/>
            <a:ext cx="4827874" cy="3101909"/>
          </a:xfrm>
          <a:custGeom>
            <a:avLst/>
            <a:gdLst/>
            <a:ahLst/>
            <a:cxnLst/>
            <a:rect r="r" b="b" t="t" l="l"/>
            <a:pathLst>
              <a:path h="3101909" w="4827874">
                <a:moveTo>
                  <a:pt x="4827874" y="0"/>
                </a:moveTo>
                <a:lnTo>
                  <a:pt x="0" y="0"/>
                </a:lnTo>
                <a:lnTo>
                  <a:pt x="0" y="3101909"/>
                </a:lnTo>
                <a:lnTo>
                  <a:pt x="4827874" y="3101909"/>
                </a:lnTo>
                <a:lnTo>
                  <a:pt x="4827874"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2" id="12"/>
          <p:cNvSpPr/>
          <p:nvPr/>
        </p:nvSpPr>
        <p:spPr>
          <a:xfrm flipH="true" flipV="false" rot="-77863">
            <a:off x="7790903" y="6322699"/>
            <a:ext cx="2558051" cy="1019683"/>
          </a:xfrm>
          <a:custGeom>
            <a:avLst/>
            <a:gdLst/>
            <a:ahLst/>
            <a:cxnLst/>
            <a:rect r="r" b="b" t="t" l="l"/>
            <a:pathLst>
              <a:path h="1019683" w="2558051">
                <a:moveTo>
                  <a:pt x="2558051" y="0"/>
                </a:moveTo>
                <a:lnTo>
                  <a:pt x="0" y="0"/>
                </a:lnTo>
                <a:lnTo>
                  <a:pt x="0" y="1019683"/>
                </a:lnTo>
                <a:lnTo>
                  <a:pt x="2558051" y="1019683"/>
                </a:lnTo>
                <a:lnTo>
                  <a:pt x="2558051" y="0"/>
                </a:lnTo>
                <a:close/>
              </a:path>
            </a:pathLst>
          </a:custGeom>
          <a:blipFill>
            <a:blip r:embed="rId14">
              <a:extLst>
                <a:ext uri="{96DAC541-7B7A-43D3-8B79-37D633B846F1}">
                  <asvg:svgBlip xmlns:asvg="http://schemas.microsoft.com/office/drawing/2016/SVG/main" r:embed="rId15"/>
                </a:ext>
              </a:extLst>
            </a:blip>
            <a:stretch>
              <a:fillRect l="-88732" t="0" r="0" b="-204203"/>
            </a:stretch>
          </a:blipFill>
        </p:spPr>
      </p:sp>
      <p:grpSp>
        <p:nvGrpSpPr>
          <p:cNvPr name="Group 13" id="13"/>
          <p:cNvGrpSpPr/>
          <p:nvPr/>
        </p:nvGrpSpPr>
        <p:grpSpPr>
          <a:xfrm rot="0">
            <a:off x="1816470" y="2741816"/>
            <a:ext cx="1536197" cy="1536197"/>
            <a:chOff x="0" y="0"/>
            <a:chExt cx="812800" cy="812800"/>
          </a:xfrm>
        </p:grpSpPr>
        <p:sp>
          <p:nvSpPr>
            <p:cNvPr name="Freeform 14" id="1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6"/>
              <a:stretch>
                <a:fillRect l="-26814" t="-13003" r="-30766" b="-11485"/>
              </a:stretch>
            </a:blipFill>
            <a:ln w="38100" cap="sq">
              <a:solidFill>
                <a:srgbClr val="D60033"/>
              </a:solidFill>
              <a:prstDash val="solid"/>
              <a:miter/>
            </a:ln>
          </p:spPr>
        </p:sp>
      </p:grpSp>
      <p:grpSp>
        <p:nvGrpSpPr>
          <p:cNvPr name="Group 15" id="15"/>
          <p:cNvGrpSpPr/>
          <p:nvPr/>
        </p:nvGrpSpPr>
        <p:grpSpPr>
          <a:xfrm rot="0">
            <a:off x="16307427" y="6508047"/>
            <a:ext cx="1536197" cy="1536197"/>
            <a:chOff x="0" y="0"/>
            <a:chExt cx="812800" cy="812800"/>
          </a:xfrm>
        </p:grpSpPr>
        <p:sp>
          <p:nvSpPr>
            <p:cNvPr name="Freeform 16" id="1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7"/>
              <a:stretch>
                <a:fillRect l="-64888" t="-43935" r="-64888" b="-37467"/>
              </a:stretch>
            </a:blipFill>
            <a:ln w="38100" cap="sq">
              <a:solidFill>
                <a:srgbClr val="D60033"/>
              </a:solidFill>
              <a:prstDash val="solid"/>
              <a:miter/>
            </a:ln>
          </p:spPr>
        </p:sp>
      </p:grpSp>
      <p:sp>
        <p:nvSpPr>
          <p:cNvPr name="Freeform 17" id="17"/>
          <p:cNvSpPr/>
          <p:nvPr/>
        </p:nvSpPr>
        <p:spPr>
          <a:xfrm flipH="true" flipV="false" rot="1600831">
            <a:off x="12475241" y="5132178"/>
            <a:ext cx="2558051" cy="1019683"/>
          </a:xfrm>
          <a:custGeom>
            <a:avLst/>
            <a:gdLst/>
            <a:ahLst/>
            <a:cxnLst/>
            <a:rect r="r" b="b" t="t" l="l"/>
            <a:pathLst>
              <a:path h="1019683" w="2558051">
                <a:moveTo>
                  <a:pt x="2558051" y="0"/>
                </a:moveTo>
                <a:lnTo>
                  <a:pt x="0" y="0"/>
                </a:lnTo>
                <a:lnTo>
                  <a:pt x="0" y="1019683"/>
                </a:lnTo>
                <a:lnTo>
                  <a:pt x="2558051" y="1019683"/>
                </a:lnTo>
                <a:lnTo>
                  <a:pt x="2558051" y="0"/>
                </a:lnTo>
                <a:close/>
              </a:path>
            </a:pathLst>
          </a:custGeom>
          <a:blipFill>
            <a:blip r:embed="rId14">
              <a:extLst>
                <a:ext uri="{96DAC541-7B7A-43D3-8B79-37D633B846F1}">
                  <asvg:svgBlip xmlns:asvg="http://schemas.microsoft.com/office/drawing/2016/SVG/main" r:embed="rId15"/>
                </a:ext>
              </a:extLst>
            </a:blip>
            <a:stretch>
              <a:fillRect l="-88732" t="0" r="0" b="-204203"/>
            </a:stretch>
          </a:blipFill>
        </p:spPr>
      </p:sp>
      <p:sp>
        <p:nvSpPr>
          <p:cNvPr name="Freeform 18" id="18"/>
          <p:cNvSpPr/>
          <p:nvPr/>
        </p:nvSpPr>
        <p:spPr>
          <a:xfrm flipH="false" flipV="false" rot="0">
            <a:off x="7526884" y="908408"/>
            <a:ext cx="1845839" cy="952500"/>
          </a:xfrm>
          <a:custGeom>
            <a:avLst/>
            <a:gdLst/>
            <a:ahLst/>
            <a:cxnLst/>
            <a:rect r="r" b="b" t="t" l="l"/>
            <a:pathLst>
              <a:path h="952500" w="1845839">
                <a:moveTo>
                  <a:pt x="0" y="0"/>
                </a:moveTo>
                <a:lnTo>
                  <a:pt x="1845839" y="0"/>
                </a:lnTo>
                <a:lnTo>
                  <a:pt x="1845839" y="952500"/>
                </a:lnTo>
                <a:lnTo>
                  <a:pt x="0" y="952500"/>
                </a:lnTo>
                <a:lnTo>
                  <a:pt x="0" y="0"/>
                </a:lnTo>
                <a:close/>
              </a:path>
            </a:pathLst>
          </a:custGeom>
          <a:blipFill>
            <a:blip r:embed="rId18"/>
            <a:stretch>
              <a:fillRect l="0" t="0" r="0" b="0"/>
            </a:stretch>
          </a:blipFill>
        </p:spPr>
      </p:sp>
      <p:sp>
        <p:nvSpPr>
          <p:cNvPr name="Freeform 19" id="19"/>
          <p:cNvSpPr/>
          <p:nvPr/>
        </p:nvSpPr>
        <p:spPr>
          <a:xfrm flipH="false" flipV="false" rot="0">
            <a:off x="8293949" y="1901695"/>
            <a:ext cx="1700102" cy="952500"/>
          </a:xfrm>
          <a:custGeom>
            <a:avLst/>
            <a:gdLst/>
            <a:ahLst/>
            <a:cxnLst/>
            <a:rect r="r" b="b" t="t" l="l"/>
            <a:pathLst>
              <a:path h="952500" w="1700102">
                <a:moveTo>
                  <a:pt x="0" y="0"/>
                </a:moveTo>
                <a:lnTo>
                  <a:pt x="1700102" y="0"/>
                </a:lnTo>
                <a:lnTo>
                  <a:pt x="1700102" y="952500"/>
                </a:lnTo>
                <a:lnTo>
                  <a:pt x="0" y="952500"/>
                </a:lnTo>
                <a:lnTo>
                  <a:pt x="0" y="0"/>
                </a:lnTo>
                <a:close/>
              </a:path>
            </a:pathLst>
          </a:custGeom>
          <a:blipFill>
            <a:blip r:embed="rId19"/>
            <a:stretch>
              <a:fillRect l="0" t="0" r="0" b="0"/>
            </a:stretch>
          </a:blipFill>
        </p:spPr>
      </p:sp>
      <p:sp>
        <p:nvSpPr>
          <p:cNvPr name="Freeform 20" id="20"/>
          <p:cNvSpPr/>
          <p:nvPr/>
        </p:nvSpPr>
        <p:spPr>
          <a:xfrm flipH="false" flipV="false" rot="0">
            <a:off x="7480148" y="2987545"/>
            <a:ext cx="1939312" cy="854904"/>
          </a:xfrm>
          <a:custGeom>
            <a:avLst/>
            <a:gdLst/>
            <a:ahLst/>
            <a:cxnLst/>
            <a:rect r="r" b="b" t="t" l="l"/>
            <a:pathLst>
              <a:path h="854904" w="1939312">
                <a:moveTo>
                  <a:pt x="0" y="0"/>
                </a:moveTo>
                <a:lnTo>
                  <a:pt x="1939312" y="0"/>
                </a:lnTo>
                <a:lnTo>
                  <a:pt x="1939312" y="854904"/>
                </a:lnTo>
                <a:lnTo>
                  <a:pt x="0" y="854904"/>
                </a:lnTo>
                <a:lnTo>
                  <a:pt x="0" y="0"/>
                </a:lnTo>
                <a:close/>
              </a:path>
            </a:pathLst>
          </a:custGeom>
          <a:blipFill>
            <a:blip r:embed="rId20"/>
            <a:stretch>
              <a:fillRect l="0" t="0" r="0" b="0"/>
            </a:stretch>
          </a:blipFill>
        </p:spPr>
      </p:sp>
      <p:sp>
        <p:nvSpPr>
          <p:cNvPr name="Freeform 21" id="21"/>
          <p:cNvSpPr/>
          <p:nvPr/>
        </p:nvSpPr>
        <p:spPr>
          <a:xfrm flipH="false" flipV="false" rot="0">
            <a:off x="7946815" y="4199735"/>
            <a:ext cx="1922528" cy="738208"/>
          </a:xfrm>
          <a:custGeom>
            <a:avLst/>
            <a:gdLst/>
            <a:ahLst/>
            <a:cxnLst/>
            <a:rect r="r" b="b" t="t" l="l"/>
            <a:pathLst>
              <a:path h="738208" w="1922528">
                <a:moveTo>
                  <a:pt x="0" y="0"/>
                </a:moveTo>
                <a:lnTo>
                  <a:pt x="1922529" y="0"/>
                </a:lnTo>
                <a:lnTo>
                  <a:pt x="1922529" y="738208"/>
                </a:lnTo>
                <a:lnTo>
                  <a:pt x="0" y="738208"/>
                </a:lnTo>
                <a:lnTo>
                  <a:pt x="0" y="0"/>
                </a:lnTo>
                <a:close/>
              </a:path>
            </a:pathLst>
          </a:custGeom>
          <a:blipFill>
            <a:blip r:embed="rId21"/>
            <a:stretch>
              <a:fillRect l="0" t="0" r="0" b="0"/>
            </a:stretch>
          </a:blipFill>
        </p:spPr>
      </p:sp>
      <p:sp>
        <p:nvSpPr>
          <p:cNvPr name="Freeform 22" id="22"/>
          <p:cNvSpPr/>
          <p:nvPr/>
        </p:nvSpPr>
        <p:spPr>
          <a:xfrm flipH="false" flipV="false" rot="0">
            <a:off x="5451505" y="8092015"/>
            <a:ext cx="1567543" cy="952500"/>
          </a:xfrm>
          <a:custGeom>
            <a:avLst/>
            <a:gdLst/>
            <a:ahLst/>
            <a:cxnLst/>
            <a:rect r="r" b="b" t="t" l="l"/>
            <a:pathLst>
              <a:path h="952500" w="1567543">
                <a:moveTo>
                  <a:pt x="0" y="0"/>
                </a:moveTo>
                <a:lnTo>
                  <a:pt x="1567542" y="0"/>
                </a:lnTo>
                <a:lnTo>
                  <a:pt x="1567542" y="952500"/>
                </a:lnTo>
                <a:lnTo>
                  <a:pt x="0" y="952500"/>
                </a:lnTo>
                <a:lnTo>
                  <a:pt x="0" y="0"/>
                </a:lnTo>
                <a:close/>
              </a:path>
            </a:pathLst>
          </a:custGeom>
          <a:blipFill>
            <a:blip r:embed="rId22"/>
            <a:stretch>
              <a:fillRect l="0" t="0" r="0" b="0"/>
            </a:stretch>
          </a:blipFill>
        </p:spPr>
      </p:sp>
      <p:sp>
        <p:nvSpPr>
          <p:cNvPr name="Freeform 23" id="23"/>
          <p:cNvSpPr/>
          <p:nvPr/>
        </p:nvSpPr>
        <p:spPr>
          <a:xfrm flipH="false" flipV="false" rot="0">
            <a:off x="10106850" y="5498676"/>
            <a:ext cx="1238398" cy="1238398"/>
          </a:xfrm>
          <a:custGeom>
            <a:avLst/>
            <a:gdLst/>
            <a:ahLst/>
            <a:cxnLst/>
            <a:rect r="r" b="b" t="t" l="l"/>
            <a:pathLst>
              <a:path h="1238398" w="1238398">
                <a:moveTo>
                  <a:pt x="0" y="0"/>
                </a:moveTo>
                <a:lnTo>
                  <a:pt x="1238399" y="0"/>
                </a:lnTo>
                <a:lnTo>
                  <a:pt x="1238399" y="1238398"/>
                </a:lnTo>
                <a:lnTo>
                  <a:pt x="0" y="1238398"/>
                </a:lnTo>
                <a:lnTo>
                  <a:pt x="0" y="0"/>
                </a:lnTo>
                <a:close/>
              </a:path>
            </a:pathLst>
          </a:custGeom>
          <a:blipFill>
            <a:blip r:embed="rId23"/>
            <a:stretch>
              <a:fillRect l="0" t="0" r="0" b="0"/>
            </a:stretch>
          </a:blipFill>
        </p:spPr>
      </p:sp>
      <p:sp>
        <p:nvSpPr>
          <p:cNvPr name="Freeform 24" id="24"/>
          <p:cNvSpPr/>
          <p:nvPr/>
        </p:nvSpPr>
        <p:spPr>
          <a:xfrm flipH="false" flipV="false" rot="0">
            <a:off x="12283503" y="8731856"/>
            <a:ext cx="1382261" cy="1382261"/>
          </a:xfrm>
          <a:custGeom>
            <a:avLst/>
            <a:gdLst/>
            <a:ahLst/>
            <a:cxnLst/>
            <a:rect r="r" b="b" t="t" l="l"/>
            <a:pathLst>
              <a:path h="1382261" w="1382261">
                <a:moveTo>
                  <a:pt x="0" y="0"/>
                </a:moveTo>
                <a:lnTo>
                  <a:pt x="1382261" y="0"/>
                </a:lnTo>
                <a:lnTo>
                  <a:pt x="1382261" y="1382261"/>
                </a:lnTo>
                <a:lnTo>
                  <a:pt x="0" y="1382261"/>
                </a:lnTo>
                <a:lnTo>
                  <a:pt x="0" y="0"/>
                </a:lnTo>
                <a:close/>
              </a:path>
            </a:pathLst>
          </a:custGeom>
          <a:blipFill>
            <a:blip r:embed="rId24"/>
            <a:stretch>
              <a:fillRect l="0" t="0" r="0" b="0"/>
            </a:stretch>
          </a:blipFill>
        </p:spPr>
      </p:sp>
      <p:sp>
        <p:nvSpPr>
          <p:cNvPr name="Freeform 25" id="25"/>
          <p:cNvSpPr/>
          <p:nvPr/>
        </p:nvSpPr>
        <p:spPr>
          <a:xfrm flipH="false" flipV="false" rot="0">
            <a:off x="11633815" y="3991457"/>
            <a:ext cx="1141065" cy="1135994"/>
          </a:xfrm>
          <a:custGeom>
            <a:avLst/>
            <a:gdLst/>
            <a:ahLst/>
            <a:cxnLst/>
            <a:rect r="r" b="b" t="t" l="l"/>
            <a:pathLst>
              <a:path h="1135994" w="1141065">
                <a:moveTo>
                  <a:pt x="0" y="0"/>
                </a:moveTo>
                <a:lnTo>
                  <a:pt x="1141065" y="0"/>
                </a:lnTo>
                <a:lnTo>
                  <a:pt x="1141065" y="1135994"/>
                </a:lnTo>
                <a:lnTo>
                  <a:pt x="0" y="1135994"/>
                </a:lnTo>
                <a:lnTo>
                  <a:pt x="0" y="0"/>
                </a:lnTo>
                <a:close/>
              </a:path>
            </a:pathLst>
          </a:custGeom>
          <a:blipFill>
            <a:blip r:embed="rId25"/>
            <a:stretch>
              <a:fillRect l="0" t="0" r="0" b="0"/>
            </a:stretch>
          </a:blipFill>
        </p:spPr>
      </p:sp>
      <p:sp>
        <p:nvSpPr>
          <p:cNvPr name="Freeform 26" id="26"/>
          <p:cNvSpPr/>
          <p:nvPr/>
        </p:nvSpPr>
        <p:spPr>
          <a:xfrm flipH="false" flipV="false" rot="0">
            <a:off x="9817578" y="7825725"/>
            <a:ext cx="1725811" cy="1622262"/>
          </a:xfrm>
          <a:custGeom>
            <a:avLst/>
            <a:gdLst/>
            <a:ahLst/>
            <a:cxnLst/>
            <a:rect r="r" b="b" t="t" l="l"/>
            <a:pathLst>
              <a:path h="1622262" w="1725811">
                <a:moveTo>
                  <a:pt x="0" y="0"/>
                </a:moveTo>
                <a:lnTo>
                  <a:pt x="1725810" y="0"/>
                </a:lnTo>
                <a:lnTo>
                  <a:pt x="1725810" y="1622262"/>
                </a:lnTo>
                <a:lnTo>
                  <a:pt x="0" y="1622262"/>
                </a:lnTo>
                <a:lnTo>
                  <a:pt x="0" y="0"/>
                </a:lnTo>
                <a:close/>
              </a:path>
            </a:pathLst>
          </a:custGeom>
          <a:blipFill>
            <a:blip r:embed="rId26"/>
            <a:stretch>
              <a:fillRect l="0" t="0" r="0" b="0"/>
            </a:stretch>
          </a:blipFill>
        </p:spPr>
      </p:sp>
      <p:sp>
        <p:nvSpPr>
          <p:cNvPr name="Freeform 27" id="27"/>
          <p:cNvSpPr/>
          <p:nvPr/>
        </p:nvSpPr>
        <p:spPr>
          <a:xfrm flipH="false" flipV="false" rot="0">
            <a:off x="10816564" y="6684745"/>
            <a:ext cx="1453648" cy="1208536"/>
          </a:xfrm>
          <a:custGeom>
            <a:avLst/>
            <a:gdLst/>
            <a:ahLst/>
            <a:cxnLst/>
            <a:rect r="r" b="b" t="t" l="l"/>
            <a:pathLst>
              <a:path h="1208536" w="1453648">
                <a:moveTo>
                  <a:pt x="0" y="0"/>
                </a:moveTo>
                <a:lnTo>
                  <a:pt x="1453648" y="0"/>
                </a:lnTo>
                <a:lnTo>
                  <a:pt x="1453648" y="1208537"/>
                </a:lnTo>
                <a:lnTo>
                  <a:pt x="0" y="1208537"/>
                </a:lnTo>
                <a:lnTo>
                  <a:pt x="0" y="0"/>
                </a:lnTo>
                <a:close/>
              </a:path>
            </a:pathLst>
          </a:custGeom>
          <a:blipFill>
            <a:blip r:embed="rId27"/>
            <a:stretch>
              <a:fillRect l="0" t="0" r="0" b="0"/>
            </a:stretch>
          </a:blipFill>
        </p:spPr>
      </p:sp>
      <p:sp>
        <p:nvSpPr>
          <p:cNvPr name="Freeform 28" id="28"/>
          <p:cNvSpPr/>
          <p:nvPr/>
        </p:nvSpPr>
        <p:spPr>
          <a:xfrm flipH="false" flipV="false" rot="0">
            <a:off x="4026412" y="6491612"/>
            <a:ext cx="3753273" cy="455084"/>
          </a:xfrm>
          <a:custGeom>
            <a:avLst/>
            <a:gdLst/>
            <a:ahLst/>
            <a:cxnLst/>
            <a:rect r="r" b="b" t="t" l="l"/>
            <a:pathLst>
              <a:path h="455084" w="3753273">
                <a:moveTo>
                  <a:pt x="0" y="0"/>
                </a:moveTo>
                <a:lnTo>
                  <a:pt x="3753273" y="0"/>
                </a:lnTo>
                <a:lnTo>
                  <a:pt x="3753273" y="455085"/>
                </a:lnTo>
                <a:lnTo>
                  <a:pt x="0" y="455085"/>
                </a:lnTo>
                <a:lnTo>
                  <a:pt x="0" y="0"/>
                </a:lnTo>
                <a:close/>
              </a:path>
            </a:pathLst>
          </a:custGeom>
          <a:blipFill>
            <a:blip r:embed="rId28"/>
            <a:stretch>
              <a:fillRect l="0" t="0" r="0" b="0"/>
            </a:stretch>
          </a:blipFill>
        </p:spPr>
      </p:sp>
      <p:sp>
        <p:nvSpPr>
          <p:cNvPr name="Freeform 29" id="29"/>
          <p:cNvSpPr/>
          <p:nvPr/>
        </p:nvSpPr>
        <p:spPr>
          <a:xfrm flipH="false" flipV="false" rot="0">
            <a:off x="5070571" y="9447987"/>
            <a:ext cx="4348889" cy="405460"/>
          </a:xfrm>
          <a:custGeom>
            <a:avLst/>
            <a:gdLst/>
            <a:ahLst/>
            <a:cxnLst/>
            <a:rect r="r" b="b" t="t" l="l"/>
            <a:pathLst>
              <a:path h="405460" w="4348889">
                <a:moveTo>
                  <a:pt x="0" y="0"/>
                </a:moveTo>
                <a:lnTo>
                  <a:pt x="4348889" y="0"/>
                </a:lnTo>
                <a:lnTo>
                  <a:pt x="4348889" y="405461"/>
                </a:lnTo>
                <a:lnTo>
                  <a:pt x="0" y="405461"/>
                </a:lnTo>
                <a:lnTo>
                  <a:pt x="0" y="0"/>
                </a:lnTo>
                <a:close/>
              </a:path>
            </a:pathLst>
          </a:custGeom>
          <a:blipFill>
            <a:blip r:embed="rId29"/>
            <a:stretch>
              <a:fillRect l="0" t="0" r="0" b="0"/>
            </a:stretch>
          </a:blipFill>
        </p:spPr>
      </p:sp>
      <p:sp>
        <p:nvSpPr>
          <p:cNvPr name="Freeform 30" id="30"/>
          <p:cNvSpPr/>
          <p:nvPr/>
        </p:nvSpPr>
        <p:spPr>
          <a:xfrm flipH="true" flipV="false" rot="-1219294">
            <a:off x="9447024" y="8938146"/>
            <a:ext cx="2558051" cy="1019683"/>
          </a:xfrm>
          <a:custGeom>
            <a:avLst/>
            <a:gdLst/>
            <a:ahLst/>
            <a:cxnLst/>
            <a:rect r="r" b="b" t="t" l="l"/>
            <a:pathLst>
              <a:path h="1019683" w="2558051">
                <a:moveTo>
                  <a:pt x="2558051" y="0"/>
                </a:moveTo>
                <a:lnTo>
                  <a:pt x="0" y="0"/>
                </a:lnTo>
                <a:lnTo>
                  <a:pt x="0" y="1019683"/>
                </a:lnTo>
                <a:lnTo>
                  <a:pt x="2558051" y="1019683"/>
                </a:lnTo>
                <a:lnTo>
                  <a:pt x="2558051" y="0"/>
                </a:lnTo>
                <a:close/>
              </a:path>
            </a:pathLst>
          </a:custGeom>
          <a:blipFill>
            <a:blip r:embed="rId14">
              <a:extLst>
                <a:ext uri="{96DAC541-7B7A-43D3-8B79-37D633B846F1}">
                  <asvg:svgBlip xmlns:asvg="http://schemas.microsoft.com/office/drawing/2016/SVG/main" r:embed="rId15"/>
                </a:ext>
              </a:extLst>
            </a:blip>
            <a:stretch>
              <a:fillRect l="-88732" t="0" r="0" b="-204203"/>
            </a:stretch>
          </a:blipFill>
        </p:spPr>
      </p:sp>
      <p:sp>
        <p:nvSpPr>
          <p:cNvPr name="Freeform 31" id="31"/>
          <p:cNvSpPr/>
          <p:nvPr/>
        </p:nvSpPr>
        <p:spPr>
          <a:xfrm flipH="true" flipV="false" rot="-1468856">
            <a:off x="6970379" y="7582173"/>
            <a:ext cx="2558051" cy="1019683"/>
          </a:xfrm>
          <a:custGeom>
            <a:avLst/>
            <a:gdLst/>
            <a:ahLst/>
            <a:cxnLst/>
            <a:rect r="r" b="b" t="t" l="l"/>
            <a:pathLst>
              <a:path h="1019683" w="2558051">
                <a:moveTo>
                  <a:pt x="2558051" y="0"/>
                </a:moveTo>
                <a:lnTo>
                  <a:pt x="0" y="0"/>
                </a:lnTo>
                <a:lnTo>
                  <a:pt x="0" y="1019683"/>
                </a:lnTo>
                <a:lnTo>
                  <a:pt x="2558051" y="1019683"/>
                </a:lnTo>
                <a:lnTo>
                  <a:pt x="2558051" y="0"/>
                </a:lnTo>
                <a:close/>
              </a:path>
            </a:pathLst>
          </a:custGeom>
          <a:blipFill>
            <a:blip r:embed="rId30">
              <a:extLst>
                <a:ext uri="{96DAC541-7B7A-43D3-8B79-37D633B846F1}">
                  <asvg:svgBlip xmlns:asvg="http://schemas.microsoft.com/office/drawing/2016/SVG/main" r:embed="rId31"/>
                </a:ext>
              </a:extLst>
            </a:blip>
            <a:stretch>
              <a:fillRect l="-88732" t="0" r="0" b="-204203"/>
            </a:stretch>
          </a:blipFill>
        </p:spPr>
      </p:sp>
      <p:sp>
        <p:nvSpPr>
          <p:cNvPr name="Freeform 32" id="32"/>
          <p:cNvSpPr/>
          <p:nvPr/>
        </p:nvSpPr>
        <p:spPr>
          <a:xfrm flipH="true" flipV="false" rot="-3834084">
            <a:off x="13300198" y="8244110"/>
            <a:ext cx="1601720" cy="638473"/>
          </a:xfrm>
          <a:custGeom>
            <a:avLst/>
            <a:gdLst/>
            <a:ahLst/>
            <a:cxnLst/>
            <a:rect r="r" b="b" t="t" l="l"/>
            <a:pathLst>
              <a:path h="638473" w="1601720">
                <a:moveTo>
                  <a:pt x="1601720" y="0"/>
                </a:moveTo>
                <a:lnTo>
                  <a:pt x="0" y="0"/>
                </a:lnTo>
                <a:lnTo>
                  <a:pt x="0" y="638473"/>
                </a:lnTo>
                <a:lnTo>
                  <a:pt x="1601720" y="638473"/>
                </a:lnTo>
                <a:lnTo>
                  <a:pt x="1601720" y="0"/>
                </a:lnTo>
                <a:close/>
              </a:path>
            </a:pathLst>
          </a:custGeom>
          <a:blipFill>
            <a:blip r:embed="rId14">
              <a:extLst>
                <a:ext uri="{96DAC541-7B7A-43D3-8B79-37D633B846F1}">
                  <asvg:svgBlip xmlns:asvg="http://schemas.microsoft.com/office/drawing/2016/SVG/main" r:embed="rId15"/>
                </a:ext>
              </a:extLst>
            </a:blip>
            <a:stretch>
              <a:fillRect l="-88732" t="0" r="0" b="-204203"/>
            </a:stretch>
          </a:blipFill>
        </p:spPr>
      </p:sp>
      <p:sp>
        <p:nvSpPr>
          <p:cNvPr name="Freeform 33" id="33"/>
          <p:cNvSpPr/>
          <p:nvPr/>
        </p:nvSpPr>
        <p:spPr>
          <a:xfrm flipH="false" flipV="false" rot="-1729339">
            <a:off x="1728551" y="3986151"/>
            <a:ext cx="12612608" cy="2144143"/>
          </a:xfrm>
          <a:custGeom>
            <a:avLst/>
            <a:gdLst/>
            <a:ahLst/>
            <a:cxnLst/>
            <a:rect r="r" b="b" t="t" l="l"/>
            <a:pathLst>
              <a:path h="2144143" w="12612608">
                <a:moveTo>
                  <a:pt x="0" y="0"/>
                </a:moveTo>
                <a:lnTo>
                  <a:pt x="12612608" y="0"/>
                </a:lnTo>
                <a:lnTo>
                  <a:pt x="12612608" y="2144143"/>
                </a:lnTo>
                <a:lnTo>
                  <a:pt x="0" y="2144143"/>
                </a:lnTo>
                <a:lnTo>
                  <a:pt x="0" y="0"/>
                </a:lnTo>
                <a:close/>
              </a:path>
            </a:pathLst>
          </a:custGeom>
          <a:blipFill>
            <a:blip r:embed="rId32">
              <a:alphaModFix amt="60000"/>
              <a:extLst>
                <a:ext uri="{96DAC541-7B7A-43D3-8B79-37D633B846F1}">
                  <asvg:svgBlip xmlns:asvg="http://schemas.microsoft.com/office/drawing/2016/SVG/main" r:embed="rId33"/>
                </a:ext>
              </a:extLst>
            </a:blip>
            <a:stretch>
              <a:fillRect l="0" t="0" r="0" b="0"/>
            </a:stretch>
          </a:blipFill>
        </p:spPr>
      </p:sp>
      <p:sp>
        <p:nvSpPr>
          <p:cNvPr name="TextBox 34" id="34"/>
          <p:cNvSpPr txBox="true"/>
          <p:nvPr/>
        </p:nvSpPr>
        <p:spPr>
          <a:xfrm rot="0">
            <a:off x="17145000" y="419100"/>
            <a:ext cx="190500" cy="282651"/>
          </a:xfrm>
          <a:prstGeom prst="rect">
            <a:avLst/>
          </a:prstGeom>
        </p:spPr>
        <p:txBody>
          <a:bodyPr anchor="t" rtlCol="false" tIns="0" lIns="0" bIns="0" rIns="0" wrap="none">
            <a:spAutoFit/>
          </a:bodyPr>
          <a:lstStyle/>
          <a:p>
            <a:pPr algn="ctr">
              <a:lnSpc>
                <a:spcPts val="2071"/>
              </a:lnSpc>
              <a:spcBef>
                <a:spcPct val="0"/>
              </a:spcBef>
            </a:pPr>
            <a:r>
              <a:rPr lang="en-US" sz="1479">
                <a:solidFill>
                  <a:srgbClr val="001A73"/>
                </a:solidFill>
                <a:latin typeface="Calibri (MS)"/>
                <a:ea typeface="Calibri (MS)"/>
                <a:cs typeface="Calibri (MS)"/>
                <a:sym typeface="Calibri (MS)"/>
              </a:rPr>
              <a:t>39</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892215">
            <a:off x="13585877" y="-2210862"/>
            <a:ext cx="6081379" cy="4820875"/>
          </a:xfrm>
          <a:custGeom>
            <a:avLst/>
            <a:gdLst/>
            <a:ahLst/>
            <a:cxnLst/>
            <a:rect r="r" b="b" t="t" l="l"/>
            <a:pathLst>
              <a:path h="4820875" w="6081379">
                <a:moveTo>
                  <a:pt x="0" y="0"/>
                </a:moveTo>
                <a:lnTo>
                  <a:pt x="6081379" y="0"/>
                </a:lnTo>
                <a:lnTo>
                  <a:pt x="6081379" y="4820875"/>
                </a:lnTo>
                <a:lnTo>
                  <a:pt x="0" y="4820875"/>
                </a:lnTo>
                <a:lnTo>
                  <a:pt x="0" y="0"/>
                </a:lnTo>
                <a:close/>
              </a:path>
            </a:pathLst>
          </a:custGeom>
          <a:blipFill>
            <a:blip r:embed="rId2">
              <a:alphaModFix amt="30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2857500" y="2857500"/>
            <a:ext cx="11430000" cy="11706704"/>
          </a:xfrm>
          <a:custGeom>
            <a:avLst/>
            <a:gdLst/>
            <a:ahLst/>
            <a:cxnLst/>
            <a:rect r="r" b="b" t="t" l="l"/>
            <a:pathLst>
              <a:path h="11706704" w="11430000">
                <a:moveTo>
                  <a:pt x="0" y="0"/>
                </a:moveTo>
                <a:lnTo>
                  <a:pt x="11430000" y="0"/>
                </a:lnTo>
                <a:lnTo>
                  <a:pt x="11430000" y="11706704"/>
                </a:lnTo>
                <a:lnTo>
                  <a:pt x="0" y="11706704"/>
                </a:lnTo>
                <a:lnTo>
                  <a:pt x="0" y="0"/>
                </a:lnTo>
                <a:close/>
              </a:path>
            </a:pathLst>
          </a:custGeom>
          <a:blipFill>
            <a:blip r:embed="rId4">
              <a:alphaModFix amt="30000"/>
              <a:extLst>
                <a:ext uri="{96DAC541-7B7A-43D3-8B79-37D633B846F1}">
                  <asvg:svgBlip xmlns:asvg="http://schemas.microsoft.com/office/drawing/2016/SVG/main" r:embed="rId5"/>
                </a:ext>
              </a:extLst>
            </a:blip>
            <a:stretch>
              <a:fillRect l="0" t="0" r="0" b="0"/>
            </a:stretch>
          </a:blipFill>
        </p:spPr>
      </p:sp>
      <p:sp>
        <p:nvSpPr>
          <p:cNvPr name="AutoShape 4" id="4"/>
          <p:cNvSpPr/>
          <p:nvPr/>
        </p:nvSpPr>
        <p:spPr>
          <a:xfrm>
            <a:off x="2191159" y="476250"/>
            <a:ext cx="0" cy="4286250"/>
          </a:xfrm>
          <a:prstGeom prst="line">
            <a:avLst/>
          </a:prstGeom>
          <a:ln cap="flat" w="57150">
            <a:solidFill>
              <a:srgbClr val="33D4FF"/>
            </a:solidFill>
            <a:prstDash val="solid"/>
            <a:headEnd type="diamond" len="lg" w="lg"/>
            <a:tailEnd type="diamond" len="lg" w="lg"/>
          </a:ln>
        </p:spPr>
      </p:sp>
      <p:sp>
        <p:nvSpPr>
          <p:cNvPr name="Freeform 5" id="5"/>
          <p:cNvSpPr/>
          <p:nvPr/>
        </p:nvSpPr>
        <p:spPr>
          <a:xfrm flipH="false" flipV="false" rot="0">
            <a:off x="16231227" y="8536063"/>
            <a:ext cx="1905000" cy="1520536"/>
          </a:xfrm>
          <a:custGeom>
            <a:avLst/>
            <a:gdLst/>
            <a:ahLst/>
            <a:cxnLst/>
            <a:rect r="r" b="b" t="t" l="l"/>
            <a:pathLst>
              <a:path h="1520536" w="1905000">
                <a:moveTo>
                  <a:pt x="0" y="0"/>
                </a:moveTo>
                <a:lnTo>
                  <a:pt x="1905000" y="0"/>
                </a:lnTo>
                <a:lnTo>
                  <a:pt x="1905000" y="1520537"/>
                </a:lnTo>
                <a:lnTo>
                  <a:pt x="0" y="152053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6" id="6"/>
          <p:cNvSpPr txBox="true"/>
          <p:nvPr/>
        </p:nvSpPr>
        <p:spPr>
          <a:xfrm rot="-5400000">
            <a:off x="-4192724" y="5021400"/>
            <a:ext cx="9972981" cy="882683"/>
          </a:xfrm>
          <a:prstGeom prst="rect">
            <a:avLst/>
          </a:prstGeom>
        </p:spPr>
        <p:txBody>
          <a:bodyPr anchor="t" rtlCol="false" tIns="0" lIns="0" bIns="0" rIns="0">
            <a:spAutoFit/>
          </a:bodyPr>
          <a:lstStyle/>
          <a:p>
            <a:pPr algn="r">
              <a:lnSpc>
                <a:spcPts val="7000"/>
              </a:lnSpc>
            </a:pPr>
            <a:r>
              <a:rPr lang="en-US" b="true" sz="5000" spc="155">
                <a:solidFill>
                  <a:srgbClr val="001A73"/>
                </a:solidFill>
                <a:latin typeface="Arial Bold"/>
                <a:ea typeface="Arial Bold"/>
                <a:cs typeface="Arial Bold"/>
                <a:sym typeface="Arial Bold"/>
              </a:rPr>
              <a:t>MOT DE LA PRESIDENTE</a:t>
            </a:r>
          </a:p>
        </p:txBody>
      </p:sp>
      <p:sp>
        <p:nvSpPr>
          <p:cNvPr name="TextBox 7" id="7"/>
          <p:cNvSpPr txBox="true"/>
          <p:nvPr/>
        </p:nvSpPr>
        <p:spPr>
          <a:xfrm rot="0">
            <a:off x="2762250" y="352425"/>
            <a:ext cx="12763500" cy="9029065"/>
          </a:xfrm>
          <a:prstGeom prst="rect">
            <a:avLst/>
          </a:prstGeom>
        </p:spPr>
        <p:txBody>
          <a:bodyPr anchor="t" rtlCol="false" tIns="0" lIns="0" bIns="0" rIns="0">
            <a:spAutoFit/>
          </a:bodyPr>
          <a:lstStyle/>
          <a:p>
            <a:pPr algn="l">
              <a:lnSpc>
                <a:spcPts val="4200"/>
              </a:lnSpc>
            </a:pPr>
            <a:r>
              <a:rPr lang="en-US" sz="3000" b="true">
                <a:solidFill>
                  <a:srgbClr val="001A73"/>
                </a:solidFill>
                <a:latin typeface="Calibri (MS) Bold"/>
                <a:ea typeface="Calibri (MS) Bold"/>
                <a:cs typeface="Calibri (MS) Bold"/>
                <a:sym typeface="Calibri (MS) Bold"/>
              </a:rPr>
              <a:t>Fierté de cette année d’action au service des familles</a:t>
            </a:r>
          </a:p>
          <a:p>
            <a:pPr algn="l">
              <a:lnSpc>
                <a:spcPts val="3499"/>
              </a:lnSpc>
            </a:pPr>
          </a:p>
          <a:p>
            <a:pPr algn="l" marL="496571" indent="-248285" lvl="1">
              <a:lnSpc>
                <a:spcPts val="3220"/>
              </a:lnSpc>
              <a:buFont typeface="Arial"/>
              <a:buChar char="•"/>
            </a:pPr>
            <a:r>
              <a:rPr lang="en-US" b="true" sz="2300">
                <a:solidFill>
                  <a:srgbClr val="001A73"/>
                </a:solidFill>
                <a:latin typeface="Calibri (MS) Bold"/>
                <a:ea typeface="Calibri (MS) Bold"/>
                <a:cs typeface="Calibri (MS) Bold"/>
                <a:sym typeface="Calibri (MS) Bold"/>
              </a:rPr>
              <a:t>Renforcement de la représentation familiale</a:t>
            </a:r>
          </a:p>
          <a:p>
            <a:pPr algn="just">
              <a:lnSpc>
                <a:spcPts val="3220"/>
              </a:lnSpc>
            </a:pPr>
            <a:r>
              <a:rPr lang="en-US" sz="2300">
                <a:solidFill>
                  <a:srgbClr val="001A73"/>
                </a:solidFill>
                <a:latin typeface="Calibri (MS)"/>
                <a:ea typeface="Calibri (MS)"/>
                <a:cs typeface="Calibri (MS)"/>
                <a:sym typeface="Calibri (MS)"/>
              </a:rPr>
              <a:t>L’Udaf 64 a poursuivi son rôle d’interlocuteur reconnu auprès des pouvoirs publics.</a:t>
            </a:r>
          </a:p>
          <a:p>
            <a:pPr algn="just">
              <a:lnSpc>
                <a:spcPts val="3220"/>
              </a:lnSpc>
            </a:pPr>
            <a:r>
              <a:rPr lang="en-US" sz="2300">
                <a:solidFill>
                  <a:srgbClr val="001A73"/>
                </a:solidFill>
                <a:latin typeface="Calibri (MS)"/>
                <a:ea typeface="Calibri (MS)"/>
                <a:cs typeface="Calibri (MS)"/>
                <a:sym typeface="Calibri (MS)"/>
              </a:rPr>
              <a:t>Nous avons porté la voix des familles dans les instances départementales, notamment sur les sujets de la </a:t>
            </a:r>
            <a:r>
              <a:rPr lang="en-US" sz="2300" b="true">
                <a:solidFill>
                  <a:srgbClr val="001A73"/>
                </a:solidFill>
                <a:latin typeface="Calibri (MS) Bold"/>
                <a:ea typeface="Calibri (MS) Bold"/>
                <a:cs typeface="Calibri (MS) Bold"/>
                <a:sym typeface="Calibri (MS) Bold"/>
              </a:rPr>
              <a:t>parentalité</a:t>
            </a:r>
            <a:r>
              <a:rPr lang="en-US" sz="2300">
                <a:solidFill>
                  <a:srgbClr val="001A73"/>
                </a:solidFill>
                <a:latin typeface="Calibri (MS)"/>
                <a:ea typeface="Calibri (MS)"/>
                <a:cs typeface="Calibri (MS)"/>
                <a:sym typeface="Calibri (MS)"/>
              </a:rPr>
              <a:t>, du </a:t>
            </a:r>
            <a:r>
              <a:rPr lang="en-US" sz="2300" b="true">
                <a:solidFill>
                  <a:srgbClr val="001A73"/>
                </a:solidFill>
                <a:latin typeface="Calibri (MS) Bold"/>
                <a:ea typeface="Calibri (MS) Bold"/>
                <a:cs typeface="Calibri (MS) Bold"/>
                <a:sym typeface="Calibri (MS) Bold"/>
              </a:rPr>
              <a:t>logement</a:t>
            </a:r>
            <a:r>
              <a:rPr lang="en-US" sz="2300">
                <a:solidFill>
                  <a:srgbClr val="001A73"/>
                </a:solidFill>
                <a:latin typeface="Calibri (MS)"/>
                <a:ea typeface="Calibri (MS)"/>
                <a:cs typeface="Calibri (MS)"/>
                <a:sym typeface="Calibri (MS)"/>
              </a:rPr>
              <a:t>, de la </a:t>
            </a:r>
            <a:r>
              <a:rPr lang="en-US" sz="2300" b="true">
                <a:solidFill>
                  <a:srgbClr val="001A73"/>
                </a:solidFill>
                <a:latin typeface="Calibri (MS) Bold"/>
                <a:ea typeface="Calibri (MS) Bold"/>
                <a:cs typeface="Calibri (MS) Bold"/>
                <a:sym typeface="Calibri (MS) Bold"/>
              </a:rPr>
              <a:t>protection de l’enfance</a:t>
            </a:r>
            <a:r>
              <a:rPr lang="en-US" sz="2300">
                <a:solidFill>
                  <a:srgbClr val="001A73"/>
                </a:solidFill>
                <a:latin typeface="Calibri (MS)"/>
                <a:ea typeface="Calibri (MS)"/>
                <a:cs typeface="Calibri (MS)"/>
                <a:sym typeface="Calibri (MS)"/>
              </a:rPr>
              <a:t>, de la </a:t>
            </a:r>
            <a:r>
              <a:rPr lang="en-US" sz="2300" b="true">
                <a:solidFill>
                  <a:srgbClr val="001A73"/>
                </a:solidFill>
                <a:latin typeface="Calibri (MS) Bold"/>
                <a:ea typeface="Calibri (MS) Bold"/>
                <a:cs typeface="Calibri (MS) Bold"/>
                <a:sym typeface="Calibri (MS) Bold"/>
              </a:rPr>
              <a:t>santé </a:t>
            </a:r>
            <a:r>
              <a:rPr lang="en-US" sz="2300">
                <a:solidFill>
                  <a:srgbClr val="001A73"/>
                </a:solidFill>
                <a:latin typeface="Calibri (MS)"/>
                <a:ea typeface="Calibri (MS)"/>
                <a:cs typeface="Calibri (MS)"/>
                <a:sym typeface="Calibri (MS)"/>
              </a:rPr>
              <a:t>et du </a:t>
            </a:r>
            <a:r>
              <a:rPr lang="en-US" sz="2300" b="true">
                <a:solidFill>
                  <a:srgbClr val="001A73"/>
                </a:solidFill>
                <a:latin typeface="Calibri (MS) Bold"/>
                <a:ea typeface="Calibri (MS) Bold"/>
                <a:cs typeface="Calibri (MS) Bold"/>
                <a:sym typeface="Calibri (MS) Bold"/>
              </a:rPr>
              <a:t>handicap</a:t>
            </a:r>
            <a:r>
              <a:rPr lang="en-US" sz="2300">
                <a:solidFill>
                  <a:srgbClr val="001A73"/>
                </a:solidFill>
                <a:latin typeface="Calibri (MS)"/>
                <a:ea typeface="Calibri (MS)"/>
                <a:cs typeface="Calibri (MS)"/>
                <a:sym typeface="Calibri (MS)"/>
              </a:rPr>
              <a:t>, de l’</a:t>
            </a:r>
            <a:r>
              <a:rPr lang="en-US" sz="2300" b="true">
                <a:solidFill>
                  <a:srgbClr val="001A73"/>
                </a:solidFill>
                <a:latin typeface="Calibri (MS) Bold"/>
                <a:ea typeface="Calibri (MS) Bold"/>
                <a:cs typeface="Calibri (MS) Bold"/>
                <a:sym typeface="Calibri (MS) Bold"/>
              </a:rPr>
              <a:t>isolement</a:t>
            </a:r>
            <a:r>
              <a:rPr lang="en-US" sz="2300">
                <a:solidFill>
                  <a:srgbClr val="001A73"/>
                </a:solidFill>
                <a:latin typeface="Calibri (MS)"/>
                <a:ea typeface="Calibri (MS)"/>
                <a:cs typeface="Calibri (MS)"/>
                <a:sym typeface="Calibri (MS)"/>
              </a:rPr>
              <a:t> et de la </a:t>
            </a:r>
            <a:r>
              <a:rPr lang="en-US" sz="2300" b="true">
                <a:solidFill>
                  <a:srgbClr val="001A73"/>
                </a:solidFill>
                <a:latin typeface="Calibri (MS) Bold"/>
                <a:ea typeface="Calibri (MS) Bold"/>
                <a:cs typeface="Calibri (MS) Bold"/>
                <a:sym typeface="Calibri (MS) Bold"/>
              </a:rPr>
              <a:t>précarité</a:t>
            </a:r>
            <a:r>
              <a:rPr lang="en-US" sz="2300">
                <a:solidFill>
                  <a:srgbClr val="001A73"/>
                </a:solidFill>
                <a:latin typeface="Calibri (MS)"/>
                <a:ea typeface="Calibri (MS)"/>
                <a:cs typeface="Calibri (MS)"/>
                <a:sym typeface="Calibri (MS)"/>
              </a:rPr>
              <a:t>.</a:t>
            </a:r>
          </a:p>
          <a:p>
            <a:pPr algn="l">
              <a:lnSpc>
                <a:spcPts val="3220"/>
              </a:lnSpc>
            </a:pPr>
          </a:p>
          <a:p>
            <a:pPr algn="l" marL="496571" indent="-248285" lvl="1">
              <a:lnSpc>
                <a:spcPts val="3220"/>
              </a:lnSpc>
              <a:buFont typeface="Arial"/>
              <a:buChar char="•"/>
            </a:pPr>
            <a:r>
              <a:rPr lang="en-US" b="true" sz="2300">
                <a:solidFill>
                  <a:srgbClr val="001A73"/>
                </a:solidFill>
                <a:latin typeface="Calibri (MS) Bold"/>
                <a:ea typeface="Calibri (MS) Bold"/>
                <a:cs typeface="Calibri (MS) Bold"/>
                <a:sym typeface="Calibri (MS) Bold"/>
              </a:rPr>
              <a:t>Développement de l’accompagnement des publics fragiles</a:t>
            </a:r>
          </a:p>
          <a:p>
            <a:pPr algn="just">
              <a:lnSpc>
                <a:spcPts val="3220"/>
              </a:lnSpc>
            </a:pPr>
            <a:r>
              <a:rPr lang="en-US" sz="2300">
                <a:solidFill>
                  <a:srgbClr val="001A73"/>
                </a:solidFill>
                <a:latin typeface="Calibri (MS)"/>
                <a:ea typeface="Calibri (MS)"/>
                <a:cs typeface="Calibri (MS)"/>
                <a:sym typeface="Calibri (MS)"/>
              </a:rPr>
              <a:t>Nos services – </a:t>
            </a:r>
            <a:r>
              <a:rPr lang="en-US" sz="2300" b="true">
                <a:solidFill>
                  <a:srgbClr val="001A73"/>
                </a:solidFill>
                <a:latin typeface="Calibri (MS) Bold"/>
                <a:ea typeface="Calibri (MS) Bold"/>
                <a:cs typeface="Calibri (MS) Bold"/>
                <a:sym typeface="Calibri (MS) Bold"/>
              </a:rPr>
              <a:t>soutien à la parentalité, lire ensemble- jeunes aidants</a:t>
            </a:r>
            <a:r>
              <a:rPr lang="en-US" sz="2300">
                <a:solidFill>
                  <a:srgbClr val="001A73"/>
                </a:solidFill>
                <a:latin typeface="Calibri (MS)"/>
                <a:ea typeface="Calibri (MS)"/>
                <a:cs typeface="Calibri (MS)"/>
                <a:sym typeface="Calibri (MS)"/>
              </a:rPr>
              <a:t> – ont été développés et déployés comme nous en avions exprimé l’objectif lors de notre dernière Assemblée Générale, dans l’esprit de notre projet associatif : </a:t>
            </a:r>
            <a:r>
              <a:rPr lang="en-US" sz="2300" b="true">
                <a:solidFill>
                  <a:srgbClr val="001A73"/>
                </a:solidFill>
                <a:latin typeface="Calibri (MS) Bold"/>
                <a:ea typeface="Calibri (MS) Bold"/>
                <a:cs typeface="Calibri (MS) Bold"/>
                <a:sym typeface="Calibri (MS) Bold"/>
              </a:rPr>
              <a:t>rompre l’isolement et agir pour une solidarité inter générationnelle</a:t>
            </a:r>
            <a:r>
              <a:rPr lang="en-US" sz="2300">
                <a:solidFill>
                  <a:srgbClr val="001A73"/>
                </a:solidFill>
                <a:latin typeface="Calibri (MS)"/>
                <a:ea typeface="Calibri (MS)"/>
                <a:cs typeface="Calibri (MS)"/>
                <a:sym typeface="Calibri (MS)"/>
              </a:rPr>
              <a:t>. </a:t>
            </a:r>
          </a:p>
          <a:p>
            <a:pPr algn="l">
              <a:lnSpc>
                <a:spcPts val="3220"/>
              </a:lnSpc>
            </a:pPr>
          </a:p>
          <a:p>
            <a:pPr algn="l" marL="496571" indent="-248285" lvl="1">
              <a:lnSpc>
                <a:spcPts val="3220"/>
              </a:lnSpc>
              <a:buFont typeface="Arial"/>
              <a:buChar char="•"/>
            </a:pPr>
            <a:r>
              <a:rPr lang="en-US" b="true" sz="2300">
                <a:solidFill>
                  <a:srgbClr val="001A73"/>
                </a:solidFill>
                <a:latin typeface="Calibri (MS) Bold"/>
                <a:ea typeface="Calibri (MS) Bold"/>
                <a:cs typeface="Calibri (MS) Bold"/>
                <a:sym typeface="Calibri (MS) Bold"/>
              </a:rPr>
              <a:t>Soutien de nos associations familiales</a:t>
            </a:r>
          </a:p>
          <a:p>
            <a:pPr algn="just">
              <a:lnSpc>
                <a:spcPts val="3220"/>
              </a:lnSpc>
            </a:pPr>
            <a:r>
              <a:rPr lang="en-US" sz="2300">
                <a:solidFill>
                  <a:srgbClr val="001A73"/>
                </a:solidFill>
                <a:latin typeface="Calibri (MS)"/>
                <a:ea typeface="Calibri (MS)"/>
                <a:cs typeface="Calibri (MS)"/>
                <a:sym typeface="Calibri (MS)"/>
              </a:rPr>
              <a:t>Nous avons renforcé nos liens avec le réseau associatif, en facilitant leur visibilité et en soutenant leurs initiatives locales.</a:t>
            </a:r>
          </a:p>
          <a:p>
            <a:pPr algn="l">
              <a:lnSpc>
                <a:spcPts val="3220"/>
              </a:lnSpc>
            </a:pPr>
          </a:p>
          <a:p>
            <a:pPr algn="l">
              <a:lnSpc>
                <a:spcPts val="3220"/>
              </a:lnSpc>
            </a:pPr>
          </a:p>
          <a:p>
            <a:pPr algn="l" marL="496571" indent="-248285" lvl="1">
              <a:lnSpc>
                <a:spcPts val="3220"/>
              </a:lnSpc>
              <a:buFont typeface="Arial"/>
              <a:buChar char="•"/>
            </a:pPr>
            <a:r>
              <a:rPr lang="en-US" b="true" sz="2300">
                <a:solidFill>
                  <a:srgbClr val="001A73"/>
                </a:solidFill>
                <a:latin typeface="Calibri (MS) Bold"/>
                <a:ea typeface="Calibri (MS) Bold"/>
                <a:cs typeface="Calibri (MS) Bold"/>
                <a:sym typeface="Calibri (MS) Bold"/>
              </a:rPr>
              <a:t>Modernisation de nos pratiques</a:t>
            </a:r>
          </a:p>
          <a:p>
            <a:pPr algn="l">
              <a:lnSpc>
                <a:spcPts val="3220"/>
              </a:lnSpc>
            </a:pPr>
            <a:r>
              <a:rPr lang="en-US" sz="2300">
                <a:solidFill>
                  <a:srgbClr val="001A73"/>
                </a:solidFill>
                <a:latin typeface="Calibri (MS)"/>
                <a:ea typeface="Calibri (MS)"/>
                <a:cs typeface="Calibri (MS)"/>
                <a:sym typeface="Calibri (MS)"/>
              </a:rPr>
              <a:t>L</a:t>
            </a:r>
            <a:r>
              <a:rPr lang="en-US" sz="2300">
                <a:solidFill>
                  <a:srgbClr val="001A73"/>
                </a:solidFill>
                <a:latin typeface="Calibri (MS)"/>
                <a:ea typeface="Calibri (MS)"/>
                <a:cs typeface="Calibri (MS)"/>
                <a:sym typeface="Calibri (MS)"/>
              </a:rPr>
              <a:t>’année a été marquée par une dynamique de professionnalisation : amélioration des outils internes, montée en compétence des équipes, renforcement de la qualité de nos services.</a:t>
            </a:r>
          </a:p>
          <a:p>
            <a:pPr algn="l">
              <a:lnSpc>
                <a:spcPts val="3220"/>
              </a:lnSpc>
            </a:pPr>
          </a:p>
        </p:txBody>
      </p:sp>
      <p:sp>
        <p:nvSpPr>
          <p:cNvPr name="TextBox 8" id="8"/>
          <p:cNvSpPr txBox="true"/>
          <p:nvPr/>
        </p:nvSpPr>
        <p:spPr>
          <a:xfrm rot="0">
            <a:off x="17145000" y="409575"/>
            <a:ext cx="96573" cy="295308"/>
          </a:xfrm>
          <a:prstGeom prst="rect">
            <a:avLst/>
          </a:prstGeom>
        </p:spPr>
        <p:txBody>
          <a:bodyPr anchor="t" rtlCol="false" tIns="0" lIns="0" bIns="0" rIns="0" wrap="none">
            <a:spAutoFit/>
          </a:bodyPr>
          <a:lstStyle/>
          <a:p>
            <a:pPr algn="ctr">
              <a:lnSpc>
                <a:spcPts val="2100"/>
              </a:lnSpc>
              <a:spcBef>
                <a:spcPct val="0"/>
              </a:spcBef>
            </a:pPr>
            <a:r>
              <a:rPr lang="en-US" sz="1500">
                <a:solidFill>
                  <a:srgbClr val="001A73"/>
                </a:solidFill>
                <a:latin typeface="Calibri (MS)"/>
                <a:ea typeface="Calibri (MS)"/>
                <a:cs typeface="Calibri (MS)"/>
                <a:sym typeface="Calibri (MS)"/>
              </a:rPr>
              <a:t>4</a:t>
            </a:r>
          </a:p>
        </p:txBody>
      </p:sp>
      <p:sp>
        <p:nvSpPr>
          <p:cNvPr name="TextBox 9" id="9"/>
          <p:cNvSpPr txBox="true"/>
          <p:nvPr/>
        </p:nvSpPr>
        <p:spPr>
          <a:xfrm rot="-5400000">
            <a:off x="-3427261" y="5196041"/>
            <a:ext cx="9972981" cy="533400"/>
          </a:xfrm>
          <a:prstGeom prst="rect">
            <a:avLst/>
          </a:prstGeom>
        </p:spPr>
        <p:txBody>
          <a:bodyPr anchor="t" rtlCol="false" tIns="0" lIns="0" bIns="0" rIns="0">
            <a:spAutoFit/>
          </a:bodyPr>
          <a:lstStyle/>
          <a:p>
            <a:pPr algn="r">
              <a:lnSpc>
                <a:spcPts val="4200"/>
              </a:lnSpc>
            </a:pPr>
            <a:r>
              <a:rPr lang="en-US" b="true" sz="3000" spc="93">
                <a:solidFill>
                  <a:srgbClr val="33D4FF"/>
                </a:solidFill>
                <a:latin typeface="Arial Bold"/>
                <a:ea typeface="Arial Bold"/>
                <a:cs typeface="Arial Bold"/>
                <a:sym typeface="Arial Bold"/>
              </a:rPr>
              <a:t>RAPPORT MORAL </a:t>
            </a:r>
          </a:p>
        </p:txBody>
      </p:sp>
      <p:grpSp>
        <p:nvGrpSpPr>
          <p:cNvPr name="Group 10" id="10"/>
          <p:cNvGrpSpPr>
            <a:grpSpLocks noChangeAspect="true"/>
          </p:cNvGrpSpPr>
          <p:nvPr/>
        </p:nvGrpSpPr>
        <p:grpSpPr>
          <a:xfrm rot="0">
            <a:off x="15510074" y="590550"/>
            <a:ext cx="1634926" cy="1978389"/>
            <a:chOff x="0" y="0"/>
            <a:chExt cx="1940560" cy="2348230"/>
          </a:xfrm>
        </p:grpSpPr>
        <p:sp>
          <p:nvSpPr>
            <p:cNvPr name="Freeform 11" id="11"/>
            <p:cNvSpPr/>
            <p:nvPr/>
          </p:nvSpPr>
          <p:spPr>
            <a:xfrm flipH="false" flipV="false" rot="0">
              <a:off x="31371" y="36818"/>
              <a:ext cx="1877819" cy="2275863"/>
            </a:xfrm>
            <a:custGeom>
              <a:avLst/>
              <a:gdLst/>
              <a:ahLst/>
              <a:cxnLst/>
              <a:rect r="r" b="b" t="t" l="l"/>
              <a:pathLst>
                <a:path h="2275863" w="1877819">
                  <a:moveTo>
                    <a:pt x="938909" y="12"/>
                  </a:moveTo>
                  <a:cubicBezTo>
                    <a:pt x="603970" y="-1812"/>
                    <a:pt x="293831" y="214675"/>
                    <a:pt x="125927" y="567498"/>
                  </a:cubicBezTo>
                  <a:cubicBezTo>
                    <a:pt x="-41976" y="920321"/>
                    <a:pt x="-41976" y="1355543"/>
                    <a:pt x="125927" y="1708366"/>
                  </a:cubicBezTo>
                  <a:cubicBezTo>
                    <a:pt x="293831" y="2061189"/>
                    <a:pt x="603970" y="2277675"/>
                    <a:pt x="938909" y="2275852"/>
                  </a:cubicBezTo>
                  <a:cubicBezTo>
                    <a:pt x="1273848" y="2277675"/>
                    <a:pt x="1583987" y="2061189"/>
                    <a:pt x="1751891" y="1708366"/>
                  </a:cubicBezTo>
                  <a:cubicBezTo>
                    <a:pt x="1919794" y="1355543"/>
                    <a:pt x="1919794" y="920321"/>
                    <a:pt x="1751891" y="567498"/>
                  </a:cubicBezTo>
                  <a:cubicBezTo>
                    <a:pt x="1583987" y="214675"/>
                    <a:pt x="1273848" y="-1812"/>
                    <a:pt x="938909" y="12"/>
                  </a:cubicBezTo>
                  <a:close/>
                </a:path>
              </a:pathLst>
            </a:custGeom>
            <a:blipFill>
              <a:blip r:embed="rId8"/>
              <a:stretch>
                <a:fillRect l="223" t="-8519" r="223" b="-42187"/>
              </a:stretch>
            </a:blipFill>
          </p:spPr>
        </p:sp>
        <p:sp>
          <p:nvSpPr>
            <p:cNvPr name="Freeform 12" id="12"/>
            <p:cNvSpPr/>
            <p:nvPr/>
          </p:nvSpPr>
          <p:spPr>
            <a:xfrm flipH="false" flipV="false" rot="0">
              <a:off x="0" y="0"/>
              <a:ext cx="1940560" cy="2348230"/>
            </a:xfrm>
            <a:custGeom>
              <a:avLst/>
              <a:gdLst/>
              <a:ahLst/>
              <a:cxnLst/>
              <a:rect r="r" b="b" t="t" l="l"/>
              <a:pathLst>
                <a:path h="2348230" w="1940560">
                  <a:moveTo>
                    <a:pt x="970280" y="2348230"/>
                  </a:moveTo>
                  <a:cubicBezTo>
                    <a:pt x="435610" y="2348230"/>
                    <a:pt x="0" y="1822450"/>
                    <a:pt x="0" y="1174750"/>
                  </a:cubicBezTo>
                  <a:cubicBezTo>
                    <a:pt x="0" y="527050"/>
                    <a:pt x="435610" y="0"/>
                    <a:pt x="970280" y="0"/>
                  </a:cubicBezTo>
                  <a:cubicBezTo>
                    <a:pt x="1504950" y="0"/>
                    <a:pt x="1940560" y="527050"/>
                    <a:pt x="1940560" y="1174750"/>
                  </a:cubicBezTo>
                  <a:cubicBezTo>
                    <a:pt x="1940560" y="1822450"/>
                    <a:pt x="1504950" y="2348230"/>
                    <a:pt x="970280" y="2348230"/>
                  </a:cubicBezTo>
                  <a:close/>
                  <a:moveTo>
                    <a:pt x="970280" y="72390"/>
                  </a:moveTo>
                  <a:cubicBezTo>
                    <a:pt x="474980" y="72390"/>
                    <a:pt x="72390" y="566420"/>
                    <a:pt x="72390" y="1174750"/>
                  </a:cubicBezTo>
                  <a:cubicBezTo>
                    <a:pt x="72390" y="1783080"/>
                    <a:pt x="474980" y="2277110"/>
                    <a:pt x="970280" y="2277110"/>
                  </a:cubicBezTo>
                  <a:cubicBezTo>
                    <a:pt x="1465580" y="2277110"/>
                    <a:pt x="1868170" y="1783080"/>
                    <a:pt x="1868170" y="1174750"/>
                  </a:cubicBezTo>
                  <a:cubicBezTo>
                    <a:pt x="1868170" y="566420"/>
                    <a:pt x="1465580" y="72390"/>
                    <a:pt x="970280" y="72390"/>
                  </a:cubicBezTo>
                  <a:close/>
                </a:path>
              </a:pathLst>
            </a:custGeom>
            <a:solidFill>
              <a:srgbClr val="33D4FF"/>
            </a:solidFill>
          </p:spPr>
        </p:sp>
      </p:grpSp>
    </p:spTree>
  </p:cSld>
  <p:clrMapOvr>
    <a:masterClrMapping/>
  </p:clrMapOvr>
</p:sld>
</file>

<file path=ppt/slides/slide4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382500" y="-2381250"/>
            <a:ext cx="8572500" cy="8780028"/>
          </a:xfrm>
          <a:custGeom>
            <a:avLst/>
            <a:gdLst/>
            <a:ahLst/>
            <a:cxnLst/>
            <a:rect r="r" b="b" t="t" l="l"/>
            <a:pathLst>
              <a:path h="8780028" w="8572500">
                <a:moveTo>
                  <a:pt x="0" y="0"/>
                </a:moveTo>
                <a:lnTo>
                  <a:pt x="8572500" y="0"/>
                </a:lnTo>
                <a:lnTo>
                  <a:pt x="8572500" y="8780028"/>
                </a:lnTo>
                <a:lnTo>
                  <a:pt x="0" y="8780028"/>
                </a:lnTo>
                <a:lnTo>
                  <a:pt x="0" y="0"/>
                </a:lnTo>
                <a:close/>
              </a:path>
            </a:pathLst>
          </a:custGeom>
          <a:blipFill>
            <a:blip r:embed="rId2">
              <a:alphaModFix amt="30000"/>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5400000">
            <a:off x="-8841947" y="290955"/>
            <a:ext cx="12798869" cy="9970990"/>
            <a:chOff x="0" y="0"/>
            <a:chExt cx="660400" cy="514486"/>
          </a:xfrm>
        </p:grpSpPr>
        <p:sp>
          <p:nvSpPr>
            <p:cNvPr name="Freeform 4" id="4"/>
            <p:cNvSpPr/>
            <p:nvPr/>
          </p:nvSpPr>
          <p:spPr>
            <a:xfrm flipH="false" flipV="false" rot="0">
              <a:off x="0" y="0"/>
              <a:ext cx="660400" cy="514486"/>
            </a:xfrm>
            <a:custGeom>
              <a:avLst/>
              <a:gdLst/>
              <a:ahLst/>
              <a:cxnLst/>
              <a:rect r="r" b="b" t="t" l="l"/>
              <a:pathLst>
                <a:path h="514486"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1876"/>
                  </a:cubicBezTo>
                  <a:lnTo>
                    <a:pt x="660400" y="514486"/>
                  </a:lnTo>
                  <a:lnTo>
                    <a:pt x="0" y="514486"/>
                  </a:lnTo>
                  <a:lnTo>
                    <a:pt x="0" y="322019"/>
                  </a:lnTo>
                  <a:cubicBezTo>
                    <a:pt x="1782" y="185660"/>
                    <a:pt x="93019" y="64045"/>
                    <a:pt x="220252" y="19070"/>
                  </a:cubicBezTo>
                  <a:close/>
                </a:path>
              </a:pathLst>
            </a:custGeom>
            <a:ln w="66675" cap="sq">
              <a:solidFill>
                <a:srgbClr val="00BF6F"/>
              </a:solidFill>
              <a:prstDash val="solid"/>
              <a:miter/>
            </a:ln>
          </p:spPr>
        </p:sp>
        <p:sp>
          <p:nvSpPr>
            <p:cNvPr name="TextBox 5" id="5"/>
            <p:cNvSpPr txBox="true"/>
            <p:nvPr/>
          </p:nvSpPr>
          <p:spPr>
            <a:xfrm>
              <a:off x="0" y="88900"/>
              <a:ext cx="660400" cy="425586"/>
            </a:xfrm>
            <a:prstGeom prst="rect">
              <a:avLst/>
            </a:prstGeom>
          </p:spPr>
          <p:txBody>
            <a:bodyPr anchor="ctr" rtlCol="false" tIns="50800" lIns="50800" bIns="50800" rIns="50800"/>
            <a:lstStyle/>
            <a:p>
              <a:pPr algn="ctr">
                <a:lnSpc>
                  <a:spcPts val="2940"/>
                </a:lnSpc>
              </a:pPr>
            </a:p>
          </p:txBody>
        </p:sp>
      </p:grpSp>
      <p:sp>
        <p:nvSpPr>
          <p:cNvPr name="Freeform 6" id="6"/>
          <p:cNvSpPr/>
          <p:nvPr/>
        </p:nvSpPr>
        <p:spPr>
          <a:xfrm flipH="false" flipV="false" rot="0">
            <a:off x="16231227" y="8536063"/>
            <a:ext cx="1905000" cy="1520536"/>
          </a:xfrm>
          <a:custGeom>
            <a:avLst/>
            <a:gdLst/>
            <a:ahLst/>
            <a:cxnLst/>
            <a:rect r="r" b="b" t="t" l="l"/>
            <a:pathLst>
              <a:path h="1520536" w="1905000">
                <a:moveTo>
                  <a:pt x="0" y="0"/>
                </a:moveTo>
                <a:lnTo>
                  <a:pt x="1905000" y="0"/>
                </a:lnTo>
                <a:lnTo>
                  <a:pt x="1905000" y="1520537"/>
                </a:lnTo>
                <a:lnTo>
                  <a:pt x="0" y="152053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7" id="7"/>
          <p:cNvGrpSpPr/>
          <p:nvPr/>
        </p:nvGrpSpPr>
        <p:grpSpPr>
          <a:xfrm rot="0">
            <a:off x="2542983" y="1631222"/>
            <a:ext cx="7290456" cy="7290456"/>
            <a:chOff x="0" y="0"/>
            <a:chExt cx="9720608" cy="9720608"/>
          </a:xfrm>
        </p:grpSpPr>
        <p:grpSp>
          <p:nvGrpSpPr>
            <p:cNvPr name="Group 8" id="8"/>
            <p:cNvGrpSpPr/>
            <p:nvPr/>
          </p:nvGrpSpPr>
          <p:grpSpPr>
            <a:xfrm rot="0">
              <a:off x="0" y="0"/>
              <a:ext cx="9720608" cy="9720608"/>
              <a:chOff x="0" y="0"/>
              <a:chExt cx="812800" cy="812800"/>
            </a:xfrm>
          </p:grpSpPr>
          <p:sp>
            <p:nvSpPr>
              <p:cNvPr name="Freeform 9" id="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FFFFF"/>
              </a:solidFill>
            </p:spPr>
          </p:sp>
          <p:sp>
            <p:nvSpPr>
              <p:cNvPr name="TextBox 10" id="10"/>
              <p:cNvSpPr txBox="true"/>
              <p:nvPr/>
            </p:nvSpPr>
            <p:spPr>
              <a:xfrm>
                <a:off x="76200" y="28575"/>
                <a:ext cx="660400" cy="708025"/>
              </a:xfrm>
              <a:prstGeom prst="rect">
                <a:avLst/>
              </a:prstGeom>
            </p:spPr>
            <p:txBody>
              <a:bodyPr anchor="ctr" rtlCol="false" tIns="50800" lIns="50800" bIns="50800" rIns="50800"/>
              <a:lstStyle/>
              <a:p>
                <a:pPr algn="ctr">
                  <a:lnSpc>
                    <a:spcPts val="2488"/>
                  </a:lnSpc>
                </a:pPr>
              </a:p>
            </p:txBody>
          </p:sp>
        </p:grpSp>
        <p:sp>
          <p:nvSpPr>
            <p:cNvPr name="Freeform 11" id="11"/>
            <p:cNvSpPr/>
            <p:nvPr/>
          </p:nvSpPr>
          <p:spPr>
            <a:xfrm flipH="false" flipV="false" rot="0">
              <a:off x="533821" y="434235"/>
              <a:ext cx="8652966" cy="8852139"/>
            </a:xfrm>
            <a:custGeom>
              <a:avLst/>
              <a:gdLst/>
              <a:ahLst/>
              <a:cxnLst/>
              <a:rect r="r" b="b" t="t" l="l"/>
              <a:pathLst>
                <a:path h="8852139" w="8652966">
                  <a:moveTo>
                    <a:pt x="0" y="0"/>
                  </a:moveTo>
                  <a:lnTo>
                    <a:pt x="8652966" y="0"/>
                  </a:lnTo>
                  <a:lnTo>
                    <a:pt x="8652966" y="8852139"/>
                  </a:lnTo>
                  <a:lnTo>
                    <a:pt x="0" y="885213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2" id="12"/>
            <p:cNvSpPr/>
            <p:nvPr/>
          </p:nvSpPr>
          <p:spPr>
            <a:xfrm flipH="false" flipV="false" rot="0">
              <a:off x="2993347" y="1104491"/>
              <a:ext cx="1905000" cy="2027339"/>
            </a:xfrm>
            <a:custGeom>
              <a:avLst/>
              <a:gdLst/>
              <a:ahLst/>
              <a:cxnLst/>
              <a:rect r="r" b="b" t="t" l="l"/>
              <a:pathLst>
                <a:path h="2027339" w="1905000">
                  <a:moveTo>
                    <a:pt x="0" y="0"/>
                  </a:moveTo>
                  <a:lnTo>
                    <a:pt x="1905000" y="0"/>
                  </a:lnTo>
                  <a:lnTo>
                    <a:pt x="1905000" y="2027339"/>
                  </a:lnTo>
                  <a:lnTo>
                    <a:pt x="0" y="2027339"/>
                  </a:lnTo>
                  <a:lnTo>
                    <a:pt x="0" y="0"/>
                  </a:lnTo>
                  <a:close/>
                </a:path>
              </a:pathLst>
            </a:custGeom>
            <a:blipFill>
              <a:blip r:embed="rId8"/>
              <a:stretch>
                <a:fillRect l="0" t="0" r="0" b="0"/>
              </a:stretch>
            </a:blipFill>
          </p:spPr>
        </p:sp>
        <p:sp>
          <p:nvSpPr>
            <p:cNvPr name="Freeform 13" id="13"/>
            <p:cNvSpPr/>
            <p:nvPr/>
          </p:nvSpPr>
          <p:spPr>
            <a:xfrm flipH="false" flipV="false" rot="0">
              <a:off x="2847239" y="6685839"/>
              <a:ext cx="1905000" cy="1792941"/>
            </a:xfrm>
            <a:custGeom>
              <a:avLst/>
              <a:gdLst/>
              <a:ahLst/>
              <a:cxnLst/>
              <a:rect r="r" b="b" t="t" l="l"/>
              <a:pathLst>
                <a:path h="1792941" w="1905000">
                  <a:moveTo>
                    <a:pt x="0" y="0"/>
                  </a:moveTo>
                  <a:lnTo>
                    <a:pt x="1905000" y="0"/>
                  </a:lnTo>
                  <a:lnTo>
                    <a:pt x="1905000" y="1792941"/>
                  </a:lnTo>
                  <a:lnTo>
                    <a:pt x="0" y="1792941"/>
                  </a:lnTo>
                  <a:lnTo>
                    <a:pt x="0" y="0"/>
                  </a:lnTo>
                  <a:close/>
                </a:path>
              </a:pathLst>
            </a:custGeom>
            <a:blipFill>
              <a:blip r:embed="rId9"/>
              <a:stretch>
                <a:fillRect l="0" t="0" r="0" b="0"/>
              </a:stretch>
            </a:blipFill>
          </p:spPr>
        </p:sp>
        <p:sp>
          <p:nvSpPr>
            <p:cNvPr name="Freeform 14" id="14"/>
            <p:cNvSpPr/>
            <p:nvPr/>
          </p:nvSpPr>
          <p:spPr>
            <a:xfrm flipH="false" flipV="false" rot="0">
              <a:off x="989130" y="4411475"/>
              <a:ext cx="2004217" cy="1160336"/>
            </a:xfrm>
            <a:custGeom>
              <a:avLst/>
              <a:gdLst/>
              <a:ahLst/>
              <a:cxnLst/>
              <a:rect r="r" b="b" t="t" l="l"/>
              <a:pathLst>
                <a:path h="1160336" w="2004217">
                  <a:moveTo>
                    <a:pt x="0" y="0"/>
                  </a:moveTo>
                  <a:lnTo>
                    <a:pt x="2004217" y="0"/>
                  </a:lnTo>
                  <a:lnTo>
                    <a:pt x="2004217" y="1160336"/>
                  </a:lnTo>
                  <a:lnTo>
                    <a:pt x="0" y="1160336"/>
                  </a:lnTo>
                  <a:lnTo>
                    <a:pt x="0" y="0"/>
                  </a:lnTo>
                  <a:close/>
                </a:path>
              </a:pathLst>
            </a:custGeom>
            <a:blipFill>
              <a:blip r:embed="rId10"/>
              <a:stretch>
                <a:fillRect l="0" t="0" r="0" b="0"/>
              </a:stretch>
            </a:blipFill>
          </p:spPr>
        </p:sp>
        <p:sp>
          <p:nvSpPr>
            <p:cNvPr name="Freeform 15" id="15"/>
            <p:cNvSpPr/>
            <p:nvPr/>
          </p:nvSpPr>
          <p:spPr>
            <a:xfrm flipH="false" flipV="false" rot="0">
              <a:off x="6391418" y="2374745"/>
              <a:ext cx="1905000" cy="1905000"/>
            </a:xfrm>
            <a:custGeom>
              <a:avLst/>
              <a:gdLst/>
              <a:ahLst/>
              <a:cxnLst/>
              <a:rect r="r" b="b" t="t" l="l"/>
              <a:pathLst>
                <a:path h="1905000" w="1905000">
                  <a:moveTo>
                    <a:pt x="0" y="0"/>
                  </a:moveTo>
                  <a:lnTo>
                    <a:pt x="1905000" y="0"/>
                  </a:lnTo>
                  <a:lnTo>
                    <a:pt x="1905000" y="1905000"/>
                  </a:lnTo>
                  <a:lnTo>
                    <a:pt x="0" y="1905000"/>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6" id="16"/>
            <p:cNvSpPr/>
            <p:nvPr/>
          </p:nvSpPr>
          <p:spPr>
            <a:xfrm flipH="true" flipV="false" rot="0">
              <a:off x="6391418" y="2409099"/>
              <a:ext cx="1905000" cy="1809750"/>
            </a:xfrm>
            <a:custGeom>
              <a:avLst/>
              <a:gdLst/>
              <a:ahLst/>
              <a:cxnLst/>
              <a:rect r="r" b="b" t="t" l="l"/>
              <a:pathLst>
                <a:path h="1809750" w="1905000">
                  <a:moveTo>
                    <a:pt x="1905000" y="0"/>
                  </a:moveTo>
                  <a:lnTo>
                    <a:pt x="0" y="0"/>
                  </a:lnTo>
                  <a:lnTo>
                    <a:pt x="0" y="1809750"/>
                  </a:lnTo>
                  <a:lnTo>
                    <a:pt x="1905000" y="1809750"/>
                  </a:lnTo>
                  <a:lnTo>
                    <a:pt x="190500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7" id="17"/>
            <p:cNvSpPr/>
            <p:nvPr/>
          </p:nvSpPr>
          <p:spPr>
            <a:xfrm flipH="false" flipV="false" rot="0">
              <a:off x="6137198" y="5951414"/>
              <a:ext cx="1905000" cy="1905000"/>
            </a:xfrm>
            <a:custGeom>
              <a:avLst/>
              <a:gdLst/>
              <a:ahLst/>
              <a:cxnLst/>
              <a:rect r="r" b="b" t="t" l="l"/>
              <a:pathLst>
                <a:path h="1905000" w="1905000">
                  <a:moveTo>
                    <a:pt x="0" y="0"/>
                  </a:moveTo>
                  <a:lnTo>
                    <a:pt x="1905000" y="0"/>
                  </a:lnTo>
                  <a:lnTo>
                    <a:pt x="1905000" y="1905000"/>
                  </a:lnTo>
                  <a:lnTo>
                    <a:pt x="0" y="1905000"/>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8" id="18"/>
            <p:cNvSpPr/>
            <p:nvPr/>
          </p:nvSpPr>
          <p:spPr>
            <a:xfrm flipH="false" flipV="false" rot="0">
              <a:off x="3920609" y="3954289"/>
              <a:ext cx="1905000" cy="1816894"/>
            </a:xfrm>
            <a:custGeom>
              <a:avLst/>
              <a:gdLst/>
              <a:ahLst/>
              <a:cxnLst/>
              <a:rect r="r" b="b" t="t" l="l"/>
              <a:pathLst>
                <a:path h="1816894" w="1905000">
                  <a:moveTo>
                    <a:pt x="0" y="0"/>
                  </a:moveTo>
                  <a:lnTo>
                    <a:pt x="1905000" y="0"/>
                  </a:lnTo>
                  <a:lnTo>
                    <a:pt x="1905000" y="1816894"/>
                  </a:lnTo>
                  <a:lnTo>
                    <a:pt x="0" y="1816894"/>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19" id="19"/>
            <p:cNvSpPr/>
            <p:nvPr/>
          </p:nvSpPr>
          <p:spPr>
            <a:xfrm flipH="false" flipV="false" rot="0">
              <a:off x="6156805" y="6154007"/>
              <a:ext cx="1841500" cy="1632029"/>
            </a:xfrm>
            <a:custGeom>
              <a:avLst/>
              <a:gdLst/>
              <a:ahLst/>
              <a:cxnLst/>
              <a:rect r="r" b="b" t="t" l="l"/>
              <a:pathLst>
                <a:path h="1632029" w="1841500">
                  <a:moveTo>
                    <a:pt x="0" y="0"/>
                  </a:moveTo>
                  <a:lnTo>
                    <a:pt x="1841500" y="0"/>
                  </a:lnTo>
                  <a:lnTo>
                    <a:pt x="1841500" y="1632029"/>
                  </a:lnTo>
                  <a:lnTo>
                    <a:pt x="0" y="1632029"/>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grpSp>
      <p:sp>
        <p:nvSpPr>
          <p:cNvPr name="TextBox 20" id="20"/>
          <p:cNvSpPr txBox="true"/>
          <p:nvPr/>
        </p:nvSpPr>
        <p:spPr>
          <a:xfrm rot="0">
            <a:off x="1148634" y="132240"/>
            <a:ext cx="11618092" cy="673100"/>
          </a:xfrm>
          <a:prstGeom prst="rect">
            <a:avLst/>
          </a:prstGeom>
        </p:spPr>
        <p:txBody>
          <a:bodyPr anchor="t" rtlCol="false" tIns="0" lIns="0" bIns="0" rIns="0">
            <a:spAutoFit/>
          </a:bodyPr>
          <a:lstStyle/>
          <a:p>
            <a:pPr algn="just">
              <a:lnSpc>
                <a:spcPts val="4900"/>
              </a:lnSpc>
            </a:pPr>
            <a:r>
              <a:rPr lang="en-US" sz="3500" b="true">
                <a:solidFill>
                  <a:srgbClr val="001A73"/>
                </a:solidFill>
                <a:latin typeface="Calibri (MS) Bold"/>
                <a:ea typeface="Calibri (MS) Bold"/>
                <a:cs typeface="Calibri (MS) Bold"/>
                <a:sym typeface="Calibri (MS) Bold"/>
              </a:rPr>
              <a:t>Formatio</a:t>
            </a:r>
            <a:r>
              <a:rPr lang="en-US" sz="3500" b="true">
                <a:solidFill>
                  <a:srgbClr val="001A73"/>
                </a:solidFill>
                <a:latin typeface="Calibri (MS) Bold"/>
                <a:ea typeface="Calibri (MS) Bold"/>
                <a:cs typeface="Calibri (MS) Bold"/>
                <a:sym typeface="Calibri (MS) Bold"/>
              </a:rPr>
              <a:t>ns des équipes en présentiel et en webinaires</a:t>
            </a:r>
          </a:p>
        </p:txBody>
      </p:sp>
      <p:sp>
        <p:nvSpPr>
          <p:cNvPr name="TextBox 21" id="21"/>
          <p:cNvSpPr txBox="true"/>
          <p:nvPr/>
        </p:nvSpPr>
        <p:spPr>
          <a:xfrm rot="0">
            <a:off x="17145000" y="419100"/>
            <a:ext cx="190500" cy="282651"/>
          </a:xfrm>
          <a:prstGeom prst="rect">
            <a:avLst/>
          </a:prstGeom>
        </p:spPr>
        <p:txBody>
          <a:bodyPr anchor="t" rtlCol="false" tIns="0" lIns="0" bIns="0" rIns="0" wrap="none">
            <a:spAutoFit/>
          </a:bodyPr>
          <a:lstStyle/>
          <a:p>
            <a:pPr algn="ctr">
              <a:lnSpc>
                <a:spcPts val="2071"/>
              </a:lnSpc>
              <a:spcBef>
                <a:spcPct val="0"/>
              </a:spcBef>
            </a:pPr>
            <a:r>
              <a:rPr lang="en-US" sz="1479">
                <a:solidFill>
                  <a:srgbClr val="001A73"/>
                </a:solidFill>
                <a:latin typeface="Calibri (MS)"/>
                <a:ea typeface="Calibri (MS)"/>
                <a:cs typeface="Calibri (MS)"/>
                <a:sym typeface="Calibri (MS)"/>
              </a:rPr>
              <a:t>40</a:t>
            </a:r>
          </a:p>
        </p:txBody>
      </p:sp>
      <p:grpSp>
        <p:nvGrpSpPr>
          <p:cNvPr name="Group 22" id="22"/>
          <p:cNvGrpSpPr/>
          <p:nvPr/>
        </p:nvGrpSpPr>
        <p:grpSpPr>
          <a:xfrm rot="0">
            <a:off x="9872837" y="1631222"/>
            <a:ext cx="6795913" cy="8355295"/>
            <a:chOff x="0" y="0"/>
            <a:chExt cx="9061217" cy="11140394"/>
          </a:xfrm>
        </p:grpSpPr>
        <p:grpSp>
          <p:nvGrpSpPr>
            <p:cNvPr name="Group 23" id="23"/>
            <p:cNvGrpSpPr/>
            <p:nvPr/>
          </p:nvGrpSpPr>
          <p:grpSpPr>
            <a:xfrm rot="0">
              <a:off x="0" y="0"/>
              <a:ext cx="406400" cy="325218"/>
              <a:chOff x="0" y="0"/>
              <a:chExt cx="80277" cy="64241"/>
            </a:xfrm>
          </p:grpSpPr>
          <p:sp>
            <p:nvSpPr>
              <p:cNvPr name="Freeform 24" id="24"/>
              <p:cNvSpPr/>
              <p:nvPr/>
            </p:nvSpPr>
            <p:spPr>
              <a:xfrm flipH="false" flipV="false" rot="0">
                <a:off x="0" y="0"/>
                <a:ext cx="80277" cy="64241"/>
              </a:xfrm>
              <a:custGeom>
                <a:avLst/>
                <a:gdLst/>
                <a:ahLst/>
                <a:cxnLst/>
                <a:rect r="r" b="b" t="t" l="l"/>
                <a:pathLst>
                  <a:path h="64241" w="80277">
                    <a:moveTo>
                      <a:pt x="32120" y="0"/>
                    </a:moveTo>
                    <a:lnTo>
                      <a:pt x="48156" y="0"/>
                    </a:lnTo>
                    <a:cubicBezTo>
                      <a:pt x="65896" y="0"/>
                      <a:pt x="80277" y="14381"/>
                      <a:pt x="80277" y="32120"/>
                    </a:cubicBezTo>
                    <a:lnTo>
                      <a:pt x="80277" y="32120"/>
                    </a:lnTo>
                    <a:cubicBezTo>
                      <a:pt x="80277" y="40639"/>
                      <a:pt x="76892" y="48809"/>
                      <a:pt x="70869" y="54833"/>
                    </a:cubicBezTo>
                    <a:cubicBezTo>
                      <a:pt x="64845" y="60857"/>
                      <a:pt x="56675" y="64241"/>
                      <a:pt x="48156" y="64241"/>
                    </a:cubicBezTo>
                    <a:lnTo>
                      <a:pt x="32120" y="64241"/>
                    </a:lnTo>
                    <a:cubicBezTo>
                      <a:pt x="23601" y="64241"/>
                      <a:pt x="15432" y="60857"/>
                      <a:pt x="9408" y="54833"/>
                    </a:cubicBezTo>
                    <a:cubicBezTo>
                      <a:pt x="3384" y="48809"/>
                      <a:pt x="0" y="40639"/>
                      <a:pt x="0" y="32120"/>
                    </a:cubicBezTo>
                    <a:lnTo>
                      <a:pt x="0" y="32120"/>
                    </a:lnTo>
                    <a:cubicBezTo>
                      <a:pt x="0" y="23601"/>
                      <a:pt x="3384" y="15432"/>
                      <a:pt x="9408" y="9408"/>
                    </a:cubicBezTo>
                    <a:cubicBezTo>
                      <a:pt x="15432" y="3384"/>
                      <a:pt x="23601" y="0"/>
                      <a:pt x="32120" y="0"/>
                    </a:cubicBezTo>
                    <a:close/>
                  </a:path>
                </a:pathLst>
              </a:custGeom>
              <a:solidFill>
                <a:srgbClr val="FE4229"/>
              </a:solidFill>
            </p:spPr>
          </p:sp>
          <p:sp>
            <p:nvSpPr>
              <p:cNvPr name="TextBox 25" id="25"/>
              <p:cNvSpPr txBox="true"/>
              <p:nvPr/>
            </p:nvSpPr>
            <p:spPr>
              <a:xfrm>
                <a:off x="0" y="-104775"/>
                <a:ext cx="80277" cy="169016"/>
              </a:xfrm>
              <a:prstGeom prst="rect">
                <a:avLst/>
              </a:prstGeom>
            </p:spPr>
            <p:txBody>
              <a:bodyPr anchor="ctr" rtlCol="false" tIns="50800" lIns="50800" bIns="50800" rIns="50800"/>
              <a:lstStyle/>
              <a:p>
                <a:pPr algn="ctr">
                  <a:lnSpc>
                    <a:spcPts val="3500"/>
                  </a:lnSpc>
                </a:pPr>
              </a:p>
            </p:txBody>
          </p:sp>
        </p:grpSp>
        <p:grpSp>
          <p:nvGrpSpPr>
            <p:cNvPr name="Group 26" id="26"/>
            <p:cNvGrpSpPr/>
            <p:nvPr/>
          </p:nvGrpSpPr>
          <p:grpSpPr>
            <a:xfrm rot="0">
              <a:off x="0" y="1897440"/>
              <a:ext cx="406400" cy="325218"/>
              <a:chOff x="0" y="0"/>
              <a:chExt cx="80277" cy="64241"/>
            </a:xfrm>
          </p:grpSpPr>
          <p:sp>
            <p:nvSpPr>
              <p:cNvPr name="Freeform 27" id="27"/>
              <p:cNvSpPr/>
              <p:nvPr/>
            </p:nvSpPr>
            <p:spPr>
              <a:xfrm flipH="false" flipV="false" rot="0">
                <a:off x="0" y="0"/>
                <a:ext cx="80277" cy="64241"/>
              </a:xfrm>
              <a:custGeom>
                <a:avLst/>
                <a:gdLst/>
                <a:ahLst/>
                <a:cxnLst/>
                <a:rect r="r" b="b" t="t" l="l"/>
                <a:pathLst>
                  <a:path h="64241" w="80277">
                    <a:moveTo>
                      <a:pt x="32120" y="0"/>
                    </a:moveTo>
                    <a:lnTo>
                      <a:pt x="48156" y="0"/>
                    </a:lnTo>
                    <a:cubicBezTo>
                      <a:pt x="65896" y="0"/>
                      <a:pt x="80277" y="14381"/>
                      <a:pt x="80277" y="32120"/>
                    </a:cubicBezTo>
                    <a:lnTo>
                      <a:pt x="80277" y="32120"/>
                    </a:lnTo>
                    <a:cubicBezTo>
                      <a:pt x="80277" y="40639"/>
                      <a:pt x="76892" y="48809"/>
                      <a:pt x="70869" y="54833"/>
                    </a:cubicBezTo>
                    <a:cubicBezTo>
                      <a:pt x="64845" y="60857"/>
                      <a:pt x="56675" y="64241"/>
                      <a:pt x="48156" y="64241"/>
                    </a:cubicBezTo>
                    <a:lnTo>
                      <a:pt x="32120" y="64241"/>
                    </a:lnTo>
                    <a:cubicBezTo>
                      <a:pt x="23601" y="64241"/>
                      <a:pt x="15432" y="60857"/>
                      <a:pt x="9408" y="54833"/>
                    </a:cubicBezTo>
                    <a:cubicBezTo>
                      <a:pt x="3384" y="48809"/>
                      <a:pt x="0" y="40639"/>
                      <a:pt x="0" y="32120"/>
                    </a:cubicBezTo>
                    <a:lnTo>
                      <a:pt x="0" y="32120"/>
                    </a:lnTo>
                    <a:cubicBezTo>
                      <a:pt x="0" y="23601"/>
                      <a:pt x="3384" y="15432"/>
                      <a:pt x="9408" y="9408"/>
                    </a:cubicBezTo>
                    <a:cubicBezTo>
                      <a:pt x="15432" y="3384"/>
                      <a:pt x="23601" y="0"/>
                      <a:pt x="32120" y="0"/>
                    </a:cubicBezTo>
                    <a:close/>
                  </a:path>
                </a:pathLst>
              </a:custGeom>
              <a:solidFill>
                <a:srgbClr val="963CBD"/>
              </a:solidFill>
            </p:spPr>
          </p:sp>
          <p:sp>
            <p:nvSpPr>
              <p:cNvPr name="TextBox 28" id="28"/>
              <p:cNvSpPr txBox="true"/>
              <p:nvPr/>
            </p:nvSpPr>
            <p:spPr>
              <a:xfrm>
                <a:off x="0" y="-104775"/>
                <a:ext cx="80277" cy="169016"/>
              </a:xfrm>
              <a:prstGeom prst="rect">
                <a:avLst/>
              </a:prstGeom>
            </p:spPr>
            <p:txBody>
              <a:bodyPr anchor="ctr" rtlCol="false" tIns="50800" lIns="50800" bIns="50800" rIns="50800"/>
              <a:lstStyle/>
              <a:p>
                <a:pPr algn="ctr">
                  <a:lnSpc>
                    <a:spcPts val="3500"/>
                  </a:lnSpc>
                </a:pPr>
              </a:p>
            </p:txBody>
          </p:sp>
        </p:grpSp>
        <p:grpSp>
          <p:nvGrpSpPr>
            <p:cNvPr name="Group 29" id="29"/>
            <p:cNvGrpSpPr/>
            <p:nvPr/>
          </p:nvGrpSpPr>
          <p:grpSpPr>
            <a:xfrm rot="0">
              <a:off x="0" y="5692319"/>
              <a:ext cx="406400" cy="325218"/>
              <a:chOff x="0" y="0"/>
              <a:chExt cx="80277" cy="64241"/>
            </a:xfrm>
          </p:grpSpPr>
          <p:sp>
            <p:nvSpPr>
              <p:cNvPr name="Freeform 30" id="30"/>
              <p:cNvSpPr/>
              <p:nvPr/>
            </p:nvSpPr>
            <p:spPr>
              <a:xfrm flipH="false" flipV="false" rot="0">
                <a:off x="0" y="0"/>
                <a:ext cx="80277" cy="64241"/>
              </a:xfrm>
              <a:custGeom>
                <a:avLst/>
                <a:gdLst/>
                <a:ahLst/>
                <a:cxnLst/>
                <a:rect r="r" b="b" t="t" l="l"/>
                <a:pathLst>
                  <a:path h="64241" w="80277">
                    <a:moveTo>
                      <a:pt x="32120" y="0"/>
                    </a:moveTo>
                    <a:lnTo>
                      <a:pt x="48156" y="0"/>
                    </a:lnTo>
                    <a:cubicBezTo>
                      <a:pt x="65896" y="0"/>
                      <a:pt x="80277" y="14381"/>
                      <a:pt x="80277" y="32120"/>
                    </a:cubicBezTo>
                    <a:lnTo>
                      <a:pt x="80277" y="32120"/>
                    </a:lnTo>
                    <a:cubicBezTo>
                      <a:pt x="80277" y="40639"/>
                      <a:pt x="76892" y="48809"/>
                      <a:pt x="70869" y="54833"/>
                    </a:cubicBezTo>
                    <a:cubicBezTo>
                      <a:pt x="64845" y="60857"/>
                      <a:pt x="56675" y="64241"/>
                      <a:pt x="48156" y="64241"/>
                    </a:cubicBezTo>
                    <a:lnTo>
                      <a:pt x="32120" y="64241"/>
                    </a:lnTo>
                    <a:cubicBezTo>
                      <a:pt x="23601" y="64241"/>
                      <a:pt x="15432" y="60857"/>
                      <a:pt x="9408" y="54833"/>
                    </a:cubicBezTo>
                    <a:cubicBezTo>
                      <a:pt x="3384" y="48809"/>
                      <a:pt x="0" y="40639"/>
                      <a:pt x="0" y="32120"/>
                    </a:cubicBezTo>
                    <a:lnTo>
                      <a:pt x="0" y="32120"/>
                    </a:lnTo>
                    <a:cubicBezTo>
                      <a:pt x="0" y="23601"/>
                      <a:pt x="3384" y="15432"/>
                      <a:pt x="9408" y="9408"/>
                    </a:cubicBezTo>
                    <a:cubicBezTo>
                      <a:pt x="15432" y="3384"/>
                      <a:pt x="23601" y="0"/>
                      <a:pt x="32120" y="0"/>
                    </a:cubicBezTo>
                    <a:close/>
                  </a:path>
                </a:pathLst>
              </a:custGeom>
              <a:solidFill>
                <a:srgbClr val="D60033"/>
              </a:solidFill>
            </p:spPr>
          </p:sp>
          <p:sp>
            <p:nvSpPr>
              <p:cNvPr name="TextBox 31" id="31"/>
              <p:cNvSpPr txBox="true"/>
              <p:nvPr/>
            </p:nvSpPr>
            <p:spPr>
              <a:xfrm>
                <a:off x="0" y="-104775"/>
                <a:ext cx="80277" cy="169016"/>
              </a:xfrm>
              <a:prstGeom prst="rect">
                <a:avLst/>
              </a:prstGeom>
            </p:spPr>
            <p:txBody>
              <a:bodyPr anchor="ctr" rtlCol="false" tIns="50800" lIns="50800" bIns="50800" rIns="50800"/>
              <a:lstStyle/>
              <a:p>
                <a:pPr algn="ctr">
                  <a:lnSpc>
                    <a:spcPts val="3500"/>
                  </a:lnSpc>
                </a:pPr>
              </a:p>
            </p:txBody>
          </p:sp>
        </p:grpSp>
        <p:grpSp>
          <p:nvGrpSpPr>
            <p:cNvPr name="Group 32" id="32"/>
            <p:cNvGrpSpPr/>
            <p:nvPr/>
          </p:nvGrpSpPr>
          <p:grpSpPr>
            <a:xfrm rot="0">
              <a:off x="0" y="7589759"/>
              <a:ext cx="406400" cy="325218"/>
              <a:chOff x="0" y="0"/>
              <a:chExt cx="80277" cy="64241"/>
            </a:xfrm>
          </p:grpSpPr>
          <p:sp>
            <p:nvSpPr>
              <p:cNvPr name="Freeform 33" id="33"/>
              <p:cNvSpPr/>
              <p:nvPr/>
            </p:nvSpPr>
            <p:spPr>
              <a:xfrm flipH="false" flipV="false" rot="0">
                <a:off x="0" y="0"/>
                <a:ext cx="80277" cy="64241"/>
              </a:xfrm>
              <a:custGeom>
                <a:avLst/>
                <a:gdLst/>
                <a:ahLst/>
                <a:cxnLst/>
                <a:rect r="r" b="b" t="t" l="l"/>
                <a:pathLst>
                  <a:path h="64241" w="80277">
                    <a:moveTo>
                      <a:pt x="32120" y="0"/>
                    </a:moveTo>
                    <a:lnTo>
                      <a:pt x="48156" y="0"/>
                    </a:lnTo>
                    <a:cubicBezTo>
                      <a:pt x="65896" y="0"/>
                      <a:pt x="80277" y="14381"/>
                      <a:pt x="80277" y="32120"/>
                    </a:cubicBezTo>
                    <a:lnTo>
                      <a:pt x="80277" y="32120"/>
                    </a:lnTo>
                    <a:cubicBezTo>
                      <a:pt x="80277" y="40639"/>
                      <a:pt x="76892" y="48809"/>
                      <a:pt x="70869" y="54833"/>
                    </a:cubicBezTo>
                    <a:cubicBezTo>
                      <a:pt x="64845" y="60857"/>
                      <a:pt x="56675" y="64241"/>
                      <a:pt x="48156" y="64241"/>
                    </a:cubicBezTo>
                    <a:lnTo>
                      <a:pt x="32120" y="64241"/>
                    </a:lnTo>
                    <a:cubicBezTo>
                      <a:pt x="23601" y="64241"/>
                      <a:pt x="15432" y="60857"/>
                      <a:pt x="9408" y="54833"/>
                    </a:cubicBezTo>
                    <a:cubicBezTo>
                      <a:pt x="3384" y="48809"/>
                      <a:pt x="0" y="40639"/>
                      <a:pt x="0" y="32120"/>
                    </a:cubicBezTo>
                    <a:lnTo>
                      <a:pt x="0" y="32120"/>
                    </a:lnTo>
                    <a:cubicBezTo>
                      <a:pt x="0" y="23601"/>
                      <a:pt x="3384" y="15432"/>
                      <a:pt x="9408" y="9408"/>
                    </a:cubicBezTo>
                    <a:cubicBezTo>
                      <a:pt x="15432" y="3384"/>
                      <a:pt x="23601" y="0"/>
                      <a:pt x="32120" y="0"/>
                    </a:cubicBezTo>
                    <a:close/>
                  </a:path>
                </a:pathLst>
              </a:custGeom>
              <a:solidFill>
                <a:srgbClr val="001A73"/>
              </a:solidFill>
            </p:spPr>
          </p:sp>
          <p:sp>
            <p:nvSpPr>
              <p:cNvPr name="TextBox 34" id="34"/>
              <p:cNvSpPr txBox="true"/>
              <p:nvPr/>
            </p:nvSpPr>
            <p:spPr>
              <a:xfrm>
                <a:off x="0" y="-104775"/>
                <a:ext cx="80277" cy="169016"/>
              </a:xfrm>
              <a:prstGeom prst="rect">
                <a:avLst/>
              </a:prstGeom>
            </p:spPr>
            <p:txBody>
              <a:bodyPr anchor="ctr" rtlCol="false" tIns="50800" lIns="50800" bIns="50800" rIns="50800"/>
              <a:lstStyle/>
              <a:p>
                <a:pPr algn="ctr">
                  <a:lnSpc>
                    <a:spcPts val="3500"/>
                  </a:lnSpc>
                </a:pPr>
              </a:p>
            </p:txBody>
          </p:sp>
        </p:grpSp>
        <p:sp>
          <p:nvSpPr>
            <p:cNvPr name="TextBox 35" id="35"/>
            <p:cNvSpPr txBox="true"/>
            <p:nvPr/>
          </p:nvSpPr>
          <p:spPr>
            <a:xfrm rot="0">
              <a:off x="0" y="464687"/>
              <a:ext cx="5791200" cy="1188508"/>
            </a:xfrm>
            <a:prstGeom prst="rect">
              <a:avLst/>
            </a:prstGeom>
          </p:spPr>
          <p:txBody>
            <a:bodyPr anchor="t" rtlCol="false" tIns="0" lIns="0" bIns="0" rIns="0">
              <a:spAutoFit/>
            </a:bodyPr>
            <a:lstStyle/>
            <a:p>
              <a:pPr algn="l">
                <a:lnSpc>
                  <a:spcPts val="3500"/>
                </a:lnSpc>
              </a:pPr>
              <a:r>
                <a:rPr lang="en-US" sz="2500" b="true">
                  <a:solidFill>
                    <a:srgbClr val="FE4229"/>
                  </a:solidFill>
                  <a:latin typeface="Calibri (MS) Bold"/>
                  <a:ea typeface="Calibri (MS) Bold"/>
                  <a:cs typeface="Calibri (MS) Bold"/>
                  <a:sym typeface="Calibri (MS) Bold"/>
                </a:rPr>
                <a:t>Formation Service Civique pour les tuteurs </a:t>
              </a:r>
            </a:p>
          </p:txBody>
        </p:sp>
        <p:sp>
          <p:nvSpPr>
            <p:cNvPr name="TextBox 36" id="36"/>
            <p:cNvSpPr txBox="true"/>
            <p:nvPr/>
          </p:nvSpPr>
          <p:spPr>
            <a:xfrm rot="0">
              <a:off x="0" y="2362127"/>
              <a:ext cx="5791200" cy="604308"/>
            </a:xfrm>
            <a:prstGeom prst="rect">
              <a:avLst/>
            </a:prstGeom>
          </p:spPr>
          <p:txBody>
            <a:bodyPr anchor="t" rtlCol="false" tIns="0" lIns="0" bIns="0" rIns="0">
              <a:spAutoFit/>
            </a:bodyPr>
            <a:lstStyle/>
            <a:p>
              <a:pPr algn="l">
                <a:lnSpc>
                  <a:spcPts val="3500"/>
                </a:lnSpc>
              </a:pPr>
              <a:r>
                <a:rPr lang="en-US" sz="2500" b="true">
                  <a:solidFill>
                    <a:srgbClr val="963CBD"/>
                  </a:solidFill>
                  <a:latin typeface="Calibri (MS) Bold"/>
                  <a:ea typeface="Calibri (MS) Bold"/>
                  <a:cs typeface="Calibri (MS) Bold"/>
                  <a:sym typeface="Calibri (MS) Bold"/>
                </a:rPr>
                <a:t>Formation Lecture à voix haute</a:t>
              </a:r>
            </a:p>
          </p:txBody>
        </p:sp>
        <p:grpSp>
          <p:nvGrpSpPr>
            <p:cNvPr name="Group 37" id="37"/>
            <p:cNvGrpSpPr/>
            <p:nvPr/>
          </p:nvGrpSpPr>
          <p:grpSpPr>
            <a:xfrm rot="0">
              <a:off x="0" y="8902998"/>
              <a:ext cx="406400" cy="325218"/>
              <a:chOff x="0" y="0"/>
              <a:chExt cx="80277" cy="64241"/>
            </a:xfrm>
          </p:grpSpPr>
          <p:sp>
            <p:nvSpPr>
              <p:cNvPr name="Freeform 38" id="38"/>
              <p:cNvSpPr/>
              <p:nvPr/>
            </p:nvSpPr>
            <p:spPr>
              <a:xfrm flipH="false" flipV="false" rot="0">
                <a:off x="0" y="0"/>
                <a:ext cx="80277" cy="64241"/>
              </a:xfrm>
              <a:custGeom>
                <a:avLst/>
                <a:gdLst/>
                <a:ahLst/>
                <a:cxnLst/>
                <a:rect r="r" b="b" t="t" l="l"/>
                <a:pathLst>
                  <a:path h="64241" w="80277">
                    <a:moveTo>
                      <a:pt x="32120" y="0"/>
                    </a:moveTo>
                    <a:lnTo>
                      <a:pt x="48156" y="0"/>
                    </a:lnTo>
                    <a:cubicBezTo>
                      <a:pt x="65896" y="0"/>
                      <a:pt x="80277" y="14381"/>
                      <a:pt x="80277" y="32120"/>
                    </a:cubicBezTo>
                    <a:lnTo>
                      <a:pt x="80277" y="32120"/>
                    </a:lnTo>
                    <a:cubicBezTo>
                      <a:pt x="80277" y="40639"/>
                      <a:pt x="76892" y="48809"/>
                      <a:pt x="70869" y="54833"/>
                    </a:cubicBezTo>
                    <a:cubicBezTo>
                      <a:pt x="64845" y="60857"/>
                      <a:pt x="56675" y="64241"/>
                      <a:pt x="48156" y="64241"/>
                    </a:cubicBezTo>
                    <a:lnTo>
                      <a:pt x="32120" y="64241"/>
                    </a:lnTo>
                    <a:cubicBezTo>
                      <a:pt x="23601" y="64241"/>
                      <a:pt x="15432" y="60857"/>
                      <a:pt x="9408" y="54833"/>
                    </a:cubicBezTo>
                    <a:cubicBezTo>
                      <a:pt x="3384" y="48809"/>
                      <a:pt x="0" y="40639"/>
                      <a:pt x="0" y="32120"/>
                    </a:cubicBezTo>
                    <a:lnTo>
                      <a:pt x="0" y="32120"/>
                    </a:lnTo>
                    <a:cubicBezTo>
                      <a:pt x="0" y="23601"/>
                      <a:pt x="3384" y="15432"/>
                      <a:pt x="9408" y="9408"/>
                    </a:cubicBezTo>
                    <a:cubicBezTo>
                      <a:pt x="15432" y="3384"/>
                      <a:pt x="23601" y="0"/>
                      <a:pt x="32120" y="0"/>
                    </a:cubicBezTo>
                    <a:close/>
                  </a:path>
                </a:pathLst>
              </a:custGeom>
              <a:solidFill>
                <a:srgbClr val="FFFFFF"/>
              </a:solidFill>
              <a:ln w="38100" cap="sq">
                <a:solidFill>
                  <a:srgbClr val="3B57E5"/>
                </a:solidFill>
                <a:prstDash val="solid"/>
                <a:miter/>
              </a:ln>
            </p:spPr>
          </p:sp>
          <p:sp>
            <p:nvSpPr>
              <p:cNvPr name="TextBox 39" id="39"/>
              <p:cNvSpPr txBox="true"/>
              <p:nvPr/>
            </p:nvSpPr>
            <p:spPr>
              <a:xfrm>
                <a:off x="0" y="-104775"/>
                <a:ext cx="80277" cy="169016"/>
              </a:xfrm>
              <a:prstGeom prst="rect">
                <a:avLst/>
              </a:prstGeom>
            </p:spPr>
            <p:txBody>
              <a:bodyPr anchor="ctr" rtlCol="false" tIns="50800" lIns="50800" bIns="50800" rIns="50800"/>
              <a:lstStyle/>
              <a:p>
                <a:pPr algn="ctr">
                  <a:lnSpc>
                    <a:spcPts val="3500"/>
                  </a:lnSpc>
                </a:pPr>
              </a:p>
            </p:txBody>
          </p:sp>
        </p:grpSp>
        <p:sp>
          <p:nvSpPr>
            <p:cNvPr name="TextBox 40" id="40"/>
            <p:cNvSpPr txBox="true"/>
            <p:nvPr/>
          </p:nvSpPr>
          <p:spPr>
            <a:xfrm rot="0">
              <a:off x="0" y="9367686"/>
              <a:ext cx="9061217" cy="1772708"/>
            </a:xfrm>
            <a:prstGeom prst="rect">
              <a:avLst/>
            </a:prstGeom>
          </p:spPr>
          <p:txBody>
            <a:bodyPr anchor="t" rtlCol="false" tIns="0" lIns="0" bIns="0" rIns="0">
              <a:spAutoFit/>
            </a:bodyPr>
            <a:lstStyle/>
            <a:p>
              <a:pPr algn="l">
                <a:lnSpc>
                  <a:spcPts val="3500"/>
                </a:lnSpc>
              </a:pPr>
              <a:r>
                <a:rPr lang="en-US" sz="2500" b="true">
                  <a:solidFill>
                    <a:srgbClr val="3B57E5"/>
                  </a:solidFill>
                  <a:latin typeface="Calibri (MS) Bold"/>
                  <a:ea typeface="Calibri (MS) Bold"/>
                  <a:cs typeface="Calibri (MS) Bold"/>
                  <a:sym typeface="Calibri (MS) Bold"/>
                </a:rPr>
                <a:t>Participation aux groupes de  l’Unaf</a:t>
              </a:r>
            </a:p>
            <a:p>
              <a:pPr algn="l">
                <a:lnSpc>
                  <a:spcPts val="3500"/>
                </a:lnSpc>
              </a:pPr>
              <a:r>
                <a:rPr lang="en-US" sz="2500" b="true">
                  <a:solidFill>
                    <a:srgbClr val="3B57E5"/>
                  </a:solidFill>
                  <a:latin typeface="Calibri (MS) Bold"/>
                  <a:ea typeface="Calibri (MS) Bold"/>
                  <a:cs typeface="Calibri (MS) Bold"/>
                  <a:sym typeface="Calibri (MS) Bold"/>
                </a:rPr>
                <a:t>(aidants - communication - commission de contrôle)</a:t>
              </a:r>
            </a:p>
          </p:txBody>
        </p:sp>
        <p:sp>
          <p:nvSpPr>
            <p:cNvPr name="TextBox 41" id="41"/>
            <p:cNvSpPr txBox="true"/>
            <p:nvPr/>
          </p:nvSpPr>
          <p:spPr>
            <a:xfrm rot="0">
              <a:off x="0" y="6157006"/>
              <a:ext cx="7189569" cy="1188508"/>
            </a:xfrm>
            <a:prstGeom prst="rect">
              <a:avLst/>
            </a:prstGeom>
          </p:spPr>
          <p:txBody>
            <a:bodyPr anchor="t" rtlCol="false" tIns="0" lIns="0" bIns="0" rIns="0">
              <a:spAutoFit/>
            </a:bodyPr>
            <a:lstStyle/>
            <a:p>
              <a:pPr algn="l">
                <a:lnSpc>
                  <a:spcPts val="3500"/>
                </a:lnSpc>
              </a:pPr>
              <a:r>
                <a:rPr lang="en-US" sz="2500" b="true">
                  <a:solidFill>
                    <a:srgbClr val="D60033"/>
                  </a:solidFill>
                  <a:latin typeface="Calibri (MS) Bold"/>
                  <a:ea typeface="Calibri (MS) Bold"/>
                  <a:cs typeface="Calibri (MS) Bold"/>
                  <a:sym typeface="Calibri (MS) Bold"/>
                </a:rPr>
                <a:t>Formation conseil numérique par la Fibre 64 et le Département</a:t>
              </a:r>
            </a:p>
          </p:txBody>
        </p:sp>
        <p:sp>
          <p:nvSpPr>
            <p:cNvPr name="TextBox 42" id="42"/>
            <p:cNvSpPr txBox="true"/>
            <p:nvPr/>
          </p:nvSpPr>
          <p:spPr>
            <a:xfrm rot="0">
              <a:off x="0" y="8054446"/>
              <a:ext cx="6021069" cy="604308"/>
            </a:xfrm>
            <a:prstGeom prst="rect">
              <a:avLst/>
            </a:prstGeom>
          </p:spPr>
          <p:txBody>
            <a:bodyPr anchor="t" rtlCol="false" tIns="0" lIns="0" bIns="0" rIns="0">
              <a:spAutoFit/>
            </a:bodyPr>
            <a:lstStyle/>
            <a:p>
              <a:pPr algn="l">
                <a:lnSpc>
                  <a:spcPts val="3500"/>
                </a:lnSpc>
              </a:pPr>
              <a:r>
                <a:rPr lang="en-US" sz="2500" b="true">
                  <a:solidFill>
                    <a:srgbClr val="001A73"/>
                  </a:solidFill>
                  <a:latin typeface="Calibri (MS) Bold"/>
                  <a:ea typeface="Calibri (MS) Bold"/>
                  <a:cs typeface="Calibri (MS) Bold"/>
                  <a:sym typeface="Calibri (MS) Bold"/>
                </a:rPr>
                <a:t>Formation premiers secours </a:t>
              </a:r>
            </a:p>
          </p:txBody>
        </p:sp>
        <p:grpSp>
          <p:nvGrpSpPr>
            <p:cNvPr name="Group 43" id="43"/>
            <p:cNvGrpSpPr/>
            <p:nvPr/>
          </p:nvGrpSpPr>
          <p:grpSpPr>
            <a:xfrm rot="0">
              <a:off x="0" y="3210679"/>
              <a:ext cx="406400" cy="325218"/>
              <a:chOff x="0" y="0"/>
              <a:chExt cx="80277" cy="64241"/>
            </a:xfrm>
          </p:grpSpPr>
          <p:sp>
            <p:nvSpPr>
              <p:cNvPr name="Freeform 44" id="44"/>
              <p:cNvSpPr/>
              <p:nvPr/>
            </p:nvSpPr>
            <p:spPr>
              <a:xfrm flipH="false" flipV="false" rot="0">
                <a:off x="0" y="0"/>
                <a:ext cx="80277" cy="64241"/>
              </a:xfrm>
              <a:custGeom>
                <a:avLst/>
                <a:gdLst/>
                <a:ahLst/>
                <a:cxnLst/>
                <a:rect r="r" b="b" t="t" l="l"/>
                <a:pathLst>
                  <a:path h="64241" w="80277">
                    <a:moveTo>
                      <a:pt x="32120" y="0"/>
                    </a:moveTo>
                    <a:lnTo>
                      <a:pt x="48156" y="0"/>
                    </a:lnTo>
                    <a:cubicBezTo>
                      <a:pt x="65896" y="0"/>
                      <a:pt x="80277" y="14381"/>
                      <a:pt x="80277" y="32120"/>
                    </a:cubicBezTo>
                    <a:lnTo>
                      <a:pt x="80277" y="32120"/>
                    </a:lnTo>
                    <a:cubicBezTo>
                      <a:pt x="80277" y="40639"/>
                      <a:pt x="76892" y="48809"/>
                      <a:pt x="70869" y="54833"/>
                    </a:cubicBezTo>
                    <a:cubicBezTo>
                      <a:pt x="64845" y="60857"/>
                      <a:pt x="56675" y="64241"/>
                      <a:pt x="48156" y="64241"/>
                    </a:cubicBezTo>
                    <a:lnTo>
                      <a:pt x="32120" y="64241"/>
                    </a:lnTo>
                    <a:cubicBezTo>
                      <a:pt x="23601" y="64241"/>
                      <a:pt x="15432" y="60857"/>
                      <a:pt x="9408" y="54833"/>
                    </a:cubicBezTo>
                    <a:cubicBezTo>
                      <a:pt x="3384" y="48809"/>
                      <a:pt x="0" y="40639"/>
                      <a:pt x="0" y="32120"/>
                    </a:cubicBezTo>
                    <a:lnTo>
                      <a:pt x="0" y="32120"/>
                    </a:lnTo>
                    <a:cubicBezTo>
                      <a:pt x="0" y="23601"/>
                      <a:pt x="3384" y="15432"/>
                      <a:pt x="9408" y="9408"/>
                    </a:cubicBezTo>
                    <a:cubicBezTo>
                      <a:pt x="15432" y="3384"/>
                      <a:pt x="23601" y="0"/>
                      <a:pt x="32120" y="0"/>
                    </a:cubicBezTo>
                    <a:close/>
                  </a:path>
                </a:pathLst>
              </a:custGeom>
              <a:solidFill>
                <a:srgbClr val="FFC600"/>
              </a:solidFill>
            </p:spPr>
          </p:sp>
          <p:sp>
            <p:nvSpPr>
              <p:cNvPr name="TextBox 45" id="45"/>
              <p:cNvSpPr txBox="true"/>
              <p:nvPr/>
            </p:nvSpPr>
            <p:spPr>
              <a:xfrm>
                <a:off x="0" y="-104775"/>
                <a:ext cx="80277" cy="169016"/>
              </a:xfrm>
              <a:prstGeom prst="rect">
                <a:avLst/>
              </a:prstGeom>
            </p:spPr>
            <p:txBody>
              <a:bodyPr anchor="ctr" rtlCol="false" tIns="50800" lIns="50800" bIns="50800" rIns="50800"/>
              <a:lstStyle/>
              <a:p>
                <a:pPr algn="ctr">
                  <a:lnSpc>
                    <a:spcPts val="3500"/>
                  </a:lnSpc>
                </a:pPr>
              </a:p>
            </p:txBody>
          </p:sp>
        </p:grpSp>
        <p:sp>
          <p:nvSpPr>
            <p:cNvPr name="TextBox 46" id="46"/>
            <p:cNvSpPr txBox="true"/>
            <p:nvPr/>
          </p:nvSpPr>
          <p:spPr>
            <a:xfrm rot="0">
              <a:off x="0" y="3675367"/>
              <a:ext cx="8698533" cy="1772708"/>
            </a:xfrm>
            <a:prstGeom prst="rect">
              <a:avLst/>
            </a:prstGeom>
          </p:spPr>
          <p:txBody>
            <a:bodyPr anchor="t" rtlCol="false" tIns="0" lIns="0" bIns="0" rIns="0">
              <a:spAutoFit/>
            </a:bodyPr>
            <a:lstStyle/>
            <a:p>
              <a:pPr algn="l">
                <a:lnSpc>
                  <a:spcPts val="3500"/>
                </a:lnSpc>
              </a:pPr>
              <a:r>
                <a:rPr lang="en-US" sz="2500" b="true">
                  <a:solidFill>
                    <a:srgbClr val="FFC600"/>
                  </a:solidFill>
                  <a:latin typeface="Calibri (MS) Bold"/>
                  <a:ea typeface="Calibri (MS) Bold"/>
                  <a:cs typeface="Calibri (MS) Bold"/>
                  <a:sym typeface="Calibri (MS) Bold"/>
                </a:rPr>
                <a:t>Formation Directeurs Nouvelle-Aquitaine et Occitanie organisée </a:t>
              </a:r>
            </a:p>
            <a:p>
              <a:pPr algn="l">
                <a:lnSpc>
                  <a:spcPts val="3500"/>
                </a:lnSpc>
              </a:pPr>
              <a:r>
                <a:rPr lang="en-US" sz="2500" b="true">
                  <a:solidFill>
                    <a:srgbClr val="FFC600"/>
                  </a:solidFill>
                  <a:latin typeface="Calibri (MS) Bold"/>
                  <a:ea typeface="Calibri (MS) Bold"/>
                  <a:cs typeface="Calibri (MS) Bold"/>
                  <a:sym typeface="Calibri (MS) Bold"/>
                </a:rPr>
                <a:t>par l’Uraf Nouvelle-Aquitaine</a:t>
              </a:r>
            </a:p>
          </p:txBody>
        </p:sp>
      </p:grpSp>
    </p:spTree>
  </p:cSld>
  <p:clrMapOvr>
    <a:masterClrMapping/>
  </p:clrMapOvr>
</p:sld>
</file>

<file path=ppt/slides/slide4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6231227" y="8536063"/>
            <a:ext cx="1905000" cy="1520536"/>
          </a:xfrm>
          <a:custGeom>
            <a:avLst/>
            <a:gdLst/>
            <a:ahLst/>
            <a:cxnLst/>
            <a:rect r="r" b="b" t="t" l="l"/>
            <a:pathLst>
              <a:path h="1520536" w="1905000">
                <a:moveTo>
                  <a:pt x="0" y="0"/>
                </a:moveTo>
                <a:lnTo>
                  <a:pt x="1905000" y="0"/>
                </a:lnTo>
                <a:lnTo>
                  <a:pt x="1905000" y="1520537"/>
                </a:lnTo>
                <a:lnTo>
                  <a:pt x="0" y="152053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2382500" y="-2381250"/>
            <a:ext cx="8572500" cy="8780028"/>
          </a:xfrm>
          <a:custGeom>
            <a:avLst/>
            <a:gdLst/>
            <a:ahLst/>
            <a:cxnLst/>
            <a:rect r="r" b="b" t="t" l="l"/>
            <a:pathLst>
              <a:path h="8780028" w="8572500">
                <a:moveTo>
                  <a:pt x="0" y="0"/>
                </a:moveTo>
                <a:lnTo>
                  <a:pt x="8572500" y="0"/>
                </a:lnTo>
                <a:lnTo>
                  <a:pt x="8572500" y="8780028"/>
                </a:lnTo>
                <a:lnTo>
                  <a:pt x="0" y="8780028"/>
                </a:lnTo>
                <a:lnTo>
                  <a:pt x="0" y="0"/>
                </a:lnTo>
                <a:close/>
              </a:path>
            </a:pathLst>
          </a:custGeom>
          <a:blipFill>
            <a:blip r:embed="rId4">
              <a:alphaModFix amt="30000"/>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4394397" y="2358910"/>
            <a:ext cx="16955924" cy="17366403"/>
          </a:xfrm>
          <a:custGeom>
            <a:avLst/>
            <a:gdLst/>
            <a:ahLst/>
            <a:cxnLst/>
            <a:rect r="r" b="b" t="t" l="l"/>
            <a:pathLst>
              <a:path h="17366403" w="16955924">
                <a:moveTo>
                  <a:pt x="0" y="0"/>
                </a:moveTo>
                <a:lnTo>
                  <a:pt x="16955924" y="0"/>
                </a:lnTo>
                <a:lnTo>
                  <a:pt x="16955924" y="17366403"/>
                </a:lnTo>
                <a:lnTo>
                  <a:pt x="0" y="17366403"/>
                </a:lnTo>
                <a:lnTo>
                  <a:pt x="0" y="0"/>
                </a:lnTo>
                <a:close/>
              </a:path>
            </a:pathLst>
          </a:custGeom>
          <a:blipFill>
            <a:blip r:embed="rId4">
              <a:alphaModFix amt="30000"/>
              <a:extLst>
                <a:ext uri="{96DAC541-7B7A-43D3-8B79-37D633B846F1}">
                  <asvg:svgBlip xmlns:asvg="http://schemas.microsoft.com/office/drawing/2016/SVG/main" r:embed="rId5"/>
                </a:ext>
              </a:extLst>
            </a:blip>
            <a:stretch>
              <a:fillRect l="0" t="0" r="0" b="0"/>
            </a:stretch>
          </a:blipFill>
        </p:spPr>
      </p:sp>
      <p:sp>
        <p:nvSpPr>
          <p:cNvPr name="AutoShape 5" id="5"/>
          <p:cNvSpPr/>
          <p:nvPr/>
        </p:nvSpPr>
        <p:spPr>
          <a:xfrm>
            <a:off x="1428750" y="476250"/>
            <a:ext cx="0" cy="4286250"/>
          </a:xfrm>
          <a:prstGeom prst="line">
            <a:avLst/>
          </a:prstGeom>
          <a:ln cap="flat" w="57150">
            <a:solidFill>
              <a:srgbClr val="FE4229"/>
            </a:solidFill>
            <a:prstDash val="solid"/>
            <a:headEnd type="diamond" len="lg" w="lg"/>
            <a:tailEnd type="diamond" len="lg" w="lg"/>
          </a:ln>
        </p:spPr>
      </p:sp>
      <p:sp>
        <p:nvSpPr>
          <p:cNvPr name="Freeform 6" id="6"/>
          <p:cNvSpPr/>
          <p:nvPr/>
        </p:nvSpPr>
        <p:spPr>
          <a:xfrm flipH="false" flipV="false" rot="0">
            <a:off x="13085219" y="7273279"/>
            <a:ext cx="2825492" cy="2783320"/>
          </a:xfrm>
          <a:custGeom>
            <a:avLst/>
            <a:gdLst/>
            <a:ahLst/>
            <a:cxnLst/>
            <a:rect r="r" b="b" t="t" l="l"/>
            <a:pathLst>
              <a:path h="2783320" w="2825492">
                <a:moveTo>
                  <a:pt x="0" y="0"/>
                </a:moveTo>
                <a:lnTo>
                  <a:pt x="2825492" y="0"/>
                </a:lnTo>
                <a:lnTo>
                  <a:pt x="2825492" y="2783321"/>
                </a:lnTo>
                <a:lnTo>
                  <a:pt x="0" y="278332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7" id="7"/>
          <p:cNvSpPr txBox="true"/>
          <p:nvPr/>
        </p:nvSpPr>
        <p:spPr>
          <a:xfrm rot="-5400000">
            <a:off x="-3673078" y="4501752"/>
            <a:ext cx="8933688" cy="882683"/>
          </a:xfrm>
          <a:prstGeom prst="rect">
            <a:avLst/>
          </a:prstGeom>
        </p:spPr>
        <p:txBody>
          <a:bodyPr anchor="t" rtlCol="false" tIns="0" lIns="0" bIns="0" rIns="0">
            <a:spAutoFit/>
          </a:bodyPr>
          <a:lstStyle/>
          <a:p>
            <a:pPr algn="r">
              <a:lnSpc>
                <a:spcPts val="7000"/>
              </a:lnSpc>
            </a:pPr>
            <a:r>
              <a:rPr lang="en-US" b="true" sz="5000" spc="380">
                <a:solidFill>
                  <a:srgbClr val="001A73"/>
                </a:solidFill>
                <a:latin typeface="Arial Bold"/>
                <a:ea typeface="Arial Bold"/>
                <a:cs typeface="Arial Bold"/>
                <a:sym typeface="Arial Bold"/>
              </a:rPr>
              <a:t>INFOS PRATIQUES</a:t>
            </a:r>
          </a:p>
        </p:txBody>
      </p:sp>
      <p:grpSp>
        <p:nvGrpSpPr>
          <p:cNvPr name="Group 8" id="8"/>
          <p:cNvGrpSpPr/>
          <p:nvPr/>
        </p:nvGrpSpPr>
        <p:grpSpPr>
          <a:xfrm rot="0">
            <a:off x="4103663" y="0"/>
            <a:ext cx="7903640" cy="7903640"/>
            <a:chOff x="0" y="0"/>
            <a:chExt cx="6070092" cy="6070092"/>
          </a:xfrm>
        </p:grpSpPr>
        <p:sp>
          <p:nvSpPr>
            <p:cNvPr name="Freeform 9" id="9"/>
            <p:cNvSpPr/>
            <p:nvPr/>
          </p:nvSpPr>
          <p:spPr>
            <a:xfrm flipH="false" flipV="false" rot="0">
              <a:off x="0" y="0"/>
              <a:ext cx="6070092" cy="6070092"/>
            </a:xfrm>
            <a:custGeom>
              <a:avLst/>
              <a:gdLst/>
              <a:ahLst/>
              <a:cxnLst/>
              <a:rect r="r" b="b" t="t" l="l"/>
              <a:pathLst>
                <a:path h="6070092" w="6070092">
                  <a:moveTo>
                    <a:pt x="731532" y="0"/>
                  </a:moveTo>
                  <a:lnTo>
                    <a:pt x="5338560" y="0"/>
                  </a:lnTo>
                  <a:cubicBezTo>
                    <a:pt x="5532575" y="0"/>
                    <a:pt x="5718642" y="77072"/>
                    <a:pt x="5855831" y="214261"/>
                  </a:cubicBezTo>
                  <a:cubicBezTo>
                    <a:pt x="5993020" y="351449"/>
                    <a:pt x="6070092" y="537517"/>
                    <a:pt x="6070092" y="731532"/>
                  </a:cubicBezTo>
                  <a:lnTo>
                    <a:pt x="6070092" y="5338560"/>
                  </a:lnTo>
                  <a:cubicBezTo>
                    <a:pt x="6070092" y="5742574"/>
                    <a:pt x="5742574" y="6070092"/>
                    <a:pt x="5338560" y="6070092"/>
                  </a:cubicBezTo>
                  <a:lnTo>
                    <a:pt x="731532" y="6070092"/>
                  </a:lnTo>
                  <a:cubicBezTo>
                    <a:pt x="327518" y="6070092"/>
                    <a:pt x="0" y="5742574"/>
                    <a:pt x="0" y="5338560"/>
                  </a:cubicBezTo>
                  <a:lnTo>
                    <a:pt x="0" y="731532"/>
                  </a:lnTo>
                  <a:cubicBezTo>
                    <a:pt x="0" y="327518"/>
                    <a:pt x="327518" y="0"/>
                    <a:pt x="731532" y="0"/>
                  </a:cubicBezTo>
                  <a:close/>
                </a:path>
              </a:pathLst>
            </a:custGeom>
            <a:blipFill>
              <a:blip r:embed="rId8"/>
              <a:stretch>
                <a:fillRect l="0" t="0" r="0" b="0"/>
              </a:stretch>
            </a:blipFill>
          </p:spPr>
        </p:sp>
      </p:grpSp>
      <p:sp>
        <p:nvSpPr>
          <p:cNvPr name="TextBox 10" id="10"/>
          <p:cNvSpPr txBox="true"/>
          <p:nvPr/>
        </p:nvSpPr>
        <p:spPr>
          <a:xfrm rot="0">
            <a:off x="17145000" y="419100"/>
            <a:ext cx="190500" cy="276714"/>
          </a:xfrm>
          <a:prstGeom prst="rect">
            <a:avLst/>
          </a:prstGeom>
        </p:spPr>
        <p:txBody>
          <a:bodyPr anchor="t" rtlCol="false" tIns="0" lIns="0" bIns="0" rIns="0" wrap="none">
            <a:spAutoFit/>
          </a:bodyPr>
          <a:lstStyle/>
          <a:p>
            <a:pPr algn="ctr">
              <a:lnSpc>
                <a:spcPts val="2071"/>
              </a:lnSpc>
              <a:spcBef>
                <a:spcPct val="0"/>
              </a:spcBef>
            </a:pPr>
            <a:r>
              <a:rPr lang="en-US" sz="1479">
                <a:solidFill>
                  <a:srgbClr val="001A73"/>
                </a:solidFill>
                <a:latin typeface="Calibri (MS)"/>
                <a:ea typeface="Calibri (MS)"/>
                <a:cs typeface="Calibri (MS)"/>
                <a:sym typeface="Calibri (MS)"/>
              </a:rPr>
              <a:t>41</a:t>
            </a:r>
          </a:p>
        </p:txBody>
      </p:sp>
    </p:spTree>
  </p:cSld>
  <p:clrMapOvr>
    <a:masterClrMapping/>
  </p:clrMapOvr>
</p:sld>
</file>

<file path=ppt/slides/slide42.xml><?xml version="1.0" encoding="utf-8"?>
<p:sld xmlns:p="http://schemas.openxmlformats.org/presentationml/2006/main" xmlns:a="http://schemas.openxmlformats.org/drawingml/2006/main" xmlns:r="http://schemas.openxmlformats.org/officeDocument/2006/relationships">
  <p:cSld>
    <p:bg>
      <p:bgPr>
        <a:solidFill>
          <a:srgbClr val="3B57E5"/>
        </a:solidFill>
      </p:bgPr>
    </p:bg>
    <p:spTree>
      <p:nvGrpSpPr>
        <p:cNvPr id="1" name=""/>
        <p:cNvGrpSpPr/>
        <p:nvPr/>
      </p:nvGrpSpPr>
      <p:grpSpPr>
        <a:xfrm>
          <a:off x="0" y="0"/>
          <a:ext cx="0" cy="0"/>
          <a:chOff x="0" y="0"/>
          <a:chExt cx="0" cy="0"/>
        </a:xfrm>
      </p:grpSpPr>
      <p:sp>
        <p:nvSpPr>
          <p:cNvPr name="Freeform 2" id="2"/>
          <p:cNvSpPr/>
          <p:nvPr/>
        </p:nvSpPr>
        <p:spPr>
          <a:xfrm flipH="false" flipV="false" rot="0">
            <a:off x="9144000" y="-4956690"/>
            <a:ext cx="11982188" cy="12272260"/>
          </a:xfrm>
          <a:custGeom>
            <a:avLst/>
            <a:gdLst/>
            <a:ahLst/>
            <a:cxnLst/>
            <a:rect r="r" b="b" t="t" l="l"/>
            <a:pathLst>
              <a:path h="12272260" w="11982188">
                <a:moveTo>
                  <a:pt x="0" y="0"/>
                </a:moveTo>
                <a:lnTo>
                  <a:pt x="11982188" y="0"/>
                </a:lnTo>
                <a:lnTo>
                  <a:pt x="11982188" y="12272260"/>
                </a:lnTo>
                <a:lnTo>
                  <a:pt x="0" y="12272260"/>
                </a:lnTo>
                <a:lnTo>
                  <a:pt x="0" y="0"/>
                </a:lnTo>
                <a:close/>
              </a:path>
            </a:pathLst>
          </a:custGeom>
          <a:blipFill>
            <a:blip r:embed="rId2">
              <a:alphaModFix amt="30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7198506" y="2100156"/>
            <a:ext cx="15742431" cy="16792157"/>
          </a:xfrm>
          <a:custGeom>
            <a:avLst/>
            <a:gdLst/>
            <a:ahLst/>
            <a:cxnLst/>
            <a:rect r="r" b="b" t="t" l="l"/>
            <a:pathLst>
              <a:path h="16792157" w="15742431">
                <a:moveTo>
                  <a:pt x="0" y="0"/>
                </a:moveTo>
                <a:lnTo>
                  <a:pt x="15742431" y="0"/>
                </a:lnTo>
                <a:lnTo>
                  <a:pt x="15742431" y="16792157"/>
                </a:lnTo>
                <a:lnTo>
                  <a:pt x="0" y="16792157"/>
                </a:lnTo>
                <a:lnTo>
                  <a:pt x="0" y="0"/>
                </a:lnTo>
                <a:close/>
              </a:path>
            </a:pathLst>
          </a:custGeom>
          <a:blipFill>
            <a:blip r:embed="rId2">
              <a:alphaModFix amt="30000"/>
              <a:extLst>
                <a:ext uri="{96DAC541-7B7A-43D3-8B79-37D633B846F1}">
                  <asvg:svgBlip xmlns:asvg="http://schemas.microsoft.com/office/drawing/2016/SVG/main" r:embed="rId3"/>
                </a:ext>
              </a:extLst>
            </a:blip>
            <a:stretch>
              <a:fillRect l="0" t="-20862" r="-25874" b="0"/>
            </a:stretch>
          </a:blipFill>
        </p:spPr>
      </p:sp>
      <p:sp>
        <p:nvSpPr>
          <p:cNvPr name="Freeform 4" id="4"/>
          <p:cNvSpPr/>
          <p:nvPr/>
        </p:nvSpPr>
        <p:spPr>
          <a:xfrm flipH="false" flipV="false" rot="0">
            <a:off x="13929767" y="6264894"/>
            <a:ext cx="6313525" cy="6334207"/>
          </a:xfrm>
          <a:custGeom>
            <a:avLst/>
            <a:gdLst/>
            <a:ahLst/>
            <a:cxnLst/>
            <a:rect r="r" b="b" t="t" l="l"/>
            <a:pathLst>
              <a:path h="6334207" w="6313525">
                <a:moveTo>
                  <a:pt x="0" y="0"/>
                </a:moveTo>
                <a:lnTo>
                  <a:pt x="6313525" y="0"/>
                </a:lnTo>
                <a:lnTo>
                  <a:pt x="6313525" y="6334207"/>
                </a:lnTo>
                <a:lnTo>
                  <a:pt x="0" y="6334207"/>
                </a:lnTo>
                <a:lnTo>
                  <a:pt x="0" y="0"/>
                </a:lnTo>
                <a:close/>
              </a:path>
            </a:pathLst>
          </a:custGeom>
          <a:blipFill>
            <a:blip r:embed="rId4">
              <a:alphaModFix amt="30000"/>
            </a:blip>
            <a:stretch>
              <a:fillRect l="-327" t="0" r="0" b="0"/>
            </a:stretch>
          </a:blipFill>
        </p:spPr>
      </p:sp>
      <p:sp>
        <p:nvSpPr>
          <p:cNvPr name="Freeform 5" id="5"/>
          <p:cNvSpPr/>
          <p:nvPr/>
        </p:nvSpPr>
        <p:spPr>
          <a:xfrm flipH="false" flipV="false" rot="0">
            <a:off x="16447177" y="7654518"/>
            <a:ext cx="1108012" cy="944832"/>
          </a:xfrm>
          <a:custGeom>
            <a:avLst/>
            <a:gdLst/>
            <a:ahLst/>
            <a:cxnLst/>
            <a:rect r="r" b="b" t="t" l="l"/>
            <a:pathLst>
              <a:path h="944832" w="1108012">
                <a:moveTo>
                  <a:pt x="0" y="0"/>
                </a:moveTo>
                <a:lnTo>
                  <a:pt x="1108011" y="0"/>
                </a:lnTo>
                <a:lnTo>
                  <a:pt x="1108011" y="944832"/>
                </a:lnTo>
                <a:lnTo>
                  <a:pt x="0" y="94483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5135094" y="8346789"/>
            <a:ext cx="813203" cy="813203"/>
          </a:xfrm>
          <a:custGeom>
            <a:avLst/>
            <a:gdLst/>
            <a:ahLst/>
            <a:cxnLst/>
            <a:rect r="r" b="b" t="t" l="l"/>
            <a:pathLst>
              <a:path h="813203" w="813203">
                <a:moveTo>
                  <a:pt x="0" y="0"/>
                </a:moveTo>
                <a:lnTo>
                  <a:pt x="813203" y="0"/>
                </a:lnTo>
                <a:lnTo>
                  <a:pt x="813203" y="813203"/>
                </a:lnTo>
                <a:lnTo>
                  <a:pt x="0" y="813203"/>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false" flipV="false" rot="0">
            <a:off x="16359519" y="8979545"/>
            <a:ext cx="854353" cy="851246"/>
          </a:xfrm>
          <a:custGeom>
            <a:avLst/>
            <a:gdLst/>
            <a:ahLst/>
            <a:cxnLst/>
            <a:rect r="r" b="b" t="t" l="l"/>
            <a:pathLst>
              <a:path h="851246" w="854353">
                <a:moveTo>
                  <a:pt x="0" y="0"/>
                </a:moveTo>
                <a:lnTo>
                  <a:pt x="854354" y="0"/>
                </a:lnTo>
                <a:lnTo>
                  <a:pt x="854354" y="851246"/>
                </a:lnTo>
                <a:lnTo>
                  <a:pt x="0" y="851246"/>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8" id="8"/>
          <p:cNvSpPr/>
          <p:nvPr/>
        </p:nvSpPr>
        <p:spPr>
          <a:xfrm flipH="false" flipV="false" rot="0">
            <a:off x="5262229" y="1028700"/>
            <a:ext cx="7763542" cy="6196718"/>
          </a:xfrm>
          <a:custGeom>
            <a:avLst/>
            <a:gdLst/>
            <a:ahLst/>
            <a:cxnLst/>
            <a:rect r="r" b="b" t="t" l="l"/>
            <a:pathLst>
              <a:path h="6196718" w="7763542">
                <a:moveTo>
                  <a:pt x="0" y="0"/>
                </a:moveTo>
                <a:lnTo>
                  <a:pt x="7763542" y="0"/>
                </a:lnTo>
                <a:lnTo>
                  <a:pt x="7763542" y="6196718"/>
                </a:lnTo>
                <a:lnTo>
                  <a:pt x="0" y="6196718"/>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9" id="9"/>
          <p:cNvSpPr txBox="true"/>
          <p:nvPr/>
        </p:nvSpPr>
        <p:spPr>
          <a:xfrm rot="0">
            <a:off x="5477398" y="6449131"/>
            <a:ext cx="7333203" cy="1428750"/>
          </a:xfrm>
          <a:prstGeom prst="rect">
            <a:avLst/>
          </a:prstGeom>
        </p:spPr>
        <p:txBody>
          <a:bodyPr anchor="t" rtlCol="false" tIns="0" lIns="0" bIns="0" rIns="0">
            <a:spAutoFit/>
          </a:bodyPr>
          <a:lstStyle/>
          <a:p>
            <a:pPr algn="ctr">
              <a:lnSpc>
                <a:spcPts val="3749"/>
              </a:lnSpc>
            </a:pPr>
            <a:r>
              <a:rPr lang="en-US" b="true" sz="2499" spc="129">
                <a:solidFill>
                  <a:srgbClr val="FFFFFF"/>
                </a:solidFill>
                <a:latin typeface="Calibri (MS) Bold"/>
                <a:ea typeface="Calibri (MS) Bold"/>
                <a:cs typeface="Calibri (MS) Bold"/>
                <a:sym typeface="Calibri (MS) Bold"/>
              </a:rPr>
              <a:t>Uni</a:t>
            </a:r>
            <a:r>
              <a:rPr lang="en-US" b="true" sz="2499" spc="129">
                <a:solidFill>
                  <a:srgbClr val="FFFFFF"/>
                </a:solidFill>
                <a:latin typeface="Calibri (MS) Bold"/>
                <a:ea typeface="Calibri (MS) Bold"/>
                <a:cs typeface="Calibri (MS) Bold"/>
                <a:sym typeface="Calibri (MS) Bold"/>
              </a:rPr>
              <a:t>on départementale des associations familiales </a:t>
            </a:r>
          </a:p>
          <a:p>
            <a:pPr algn="ctr">
              <a:lnSpc>
                <a:spcPts val="3749"/>
              </a:lnSpc>
            </a:pPr>
            <a:r>
              <a:rPr lang="en-US" b="true" sz="2499" spc="129">
                <a:solidFill>
                  <a:srgbClr val="FFFFFF"/>
                </a:solidFill>
                <a:latin typeface="Calibri (MS) Bold"/>
                <a:ea typeface="Calibri (MS) Bold"/>
                <a:cs typeface="Calibri (MS) Bold"/>
                <a:sym typeface="Calibri (MS) Bold"/>
              </a:rPr>
              <a:t>78 avenue du Général Leclerc – 64000 PAU</a:t>
            </a:r>
          </a:p>
          <a:p>
            <a:pPr algn="ctr">
              <a:lnSpc>
                <a:spcPts val="3749"/>
              </a:lnSpc>
            </a:pPr>
            <a:r>
              <a:rPr lang="en-US" b="true" sz="2499" spc="129">
                <a:solidFill>
                  <a:srgbClr val="FFFFFF"/>
                </a:solidFill>
                <a:latin typeface="Calibri (MS) Bold"/>
                <a:ea typeface="Calibri (MS) Bold"/>
                <a:cs typeface="Calibri (MS) Bold"/>
                <a:sym typeface="Calibri (MS) Bold"/>
              </a:rPr>
              <a:t> udaf64.fr</a:t>
            </a:r>
            <a:r>
              <a:rPr lang="en-US" sz="2499" spc="129">
                <a:solidFill>
                  <a:srgbClr val="FFFFFF"/>
                </a:solidFill>
                <a:latin typeface="Calibri (MS)"/>
                <a:ea typeface="Calibri (MS)"/>
                <a:cs typeface="Calibri (MS)"/>
                <a:sym typeface="Calibri (MS)"/>
              </a:rPr>
              <a:t> </a:t>
            </a:r>
          </a:p>
        </p:txBody>
      </p:sp>
      <p:sp>
        <p:nvSpPr>
          <p:cNvPr name="TextBox 10" id="10"/>
          <p:cNvSpPr txBox="true"/>
          <p:nvPr/>
        </p:nvSpPr>
        <p:spPr>
          <a:xfrm rot="0">
            <a:off x="357693" y="8370110"/>
            <a:ext cx="2762250" cy="1180769"/>
          </a:xfrm>
          <a:prstGeom prst="rect">
            <a:avLst/>
          </a:prstGeom>
        </p:spPr>
        <p:txBody>
          <a:bodyPr anchor="t" rtlCol="false" tIns="0" lIns="0" bIns="0" rIns="0">
            <a:spAutoFit/>
          </a:bodyPr>
          <a:lstStyle/>
          <a:p>
            <a:pPr algn="ctr">
              <a:lnSpc>
                <a:spcPts val="1800"/>
              </a:lnSpc>
            </a:pPr>
            <a:r>
              <a:rPr lang="en-US" sz="1500" b="true">
                <a:solidFill>
                  <a:srgbClr val="FFFFFF"/>
                </a:solidFill>
                <a:latin typeface="Calibri (MS) Bold"/>
                <a:ea typeface="Calibri (MS) Bold"/>
                <a:cs typeface="Calibri (MS) Bold"/>
                <a:sym typeface="Calibri (MS) Bold"/>
              </a:rPr>
              <a:t>Présidente de l’Udaf 64 </a:t>
            </a:r>
          </a:p>
          <a:p>
            <a:pPr algn="ctr">
              <a:lnSpc>
                <a:spcPts val="1800"/>
              </a:lnSpc>
            </a:pPr>
            <a:r>
              <a:rPr lang="en-US" sz="1500" b="true">
                <a:solidFill>
                  <a:srgbClr val="FFFFFF"/>
                </a:solidFill>
                <a:latin typeface="Calibri (MS) Bold"/>
                <a:ea typeface="Calibri (MS) Bold"/>
                <a:cs typeface="Calibri (MS) Bold"/>
                <a:sym typeface="Calibri (MS) Bold"/>
              </a:rPr>
              <a:t>et Directrice de la Publication </a:t>
            </a:r>
          </a:p>
          <a:p>
            <a:pPr algn="ctr">
              <a:lnSpc>
                <a:spcPts val="1800"/>
              </a:lnSpc>
            </a:pPr>
            <a:r>
              <a:rPr lang="en-US" sz="1500" b="true">
                <a:solidFill>
                  <a:srgbClr val="FFFFFF"/>
                </a:solidFill>
                <a:latin typeface="Calibri (MS) Bold"/>
                <a:ea typeface="Calibri (MS) Bold"/>
                <a:cs typeface="Calibri (MS) Bold"/>
                <a:sym typeface="Calibri (MS) Bold"/>
              </a:rPr>
              <a:t>Danielle FILLION </a:t>
            </a:r>
          </a:p>
          <a:p>
            <a:pPr algn="ctr">
              <a:lnSpc>
                <a:spcPts val="1800"/>
              </a:lnSpc>
            </a:pPr>
            <a:r>
              <a:rPr lang="en-US" sz="1500" b="true">
                <a:solidFill>
                  <a:srgbClr val="FFFFFF"/>
                </a:solidFill>
                <a:latin typeface="Calibri (MS) Bold"/>
                <a:ea typeface="Calibri (MS) Bold"/>
                <a:cs typeface="Calibri (MS) Bold"/>
                <a:sym typeface="Calibri (MS) Bold"/>
              </a:rPr>
              <a:t>Responsable de la Communication </a:t>
            </a:r>
          </a:p>
          <a:p>
            <a:pPr algn="ctr">
              <a:lnSpc>
                <a:spcPts val="1800"/>
              </a:lnSpc>
            </a:pPr>
            <a:r>
              <a:rPr lang="en-US" b="true" sz="1500">
                <a:solidFill>
                  <a:srgbClr val="FFFFFF"/>
                </a:solidFill>
                <a:latin typeface="Calibri (MS) Bold"/>
                <a:ea typeface="Calibri (MS) Bold"/>
                <a:cs typeface="Calibri (MS) Bold"/>
                <a:sym typeface="Calibri (MS) Bold"/>
              </a:rPr>
              <a:t>Frédérique CAZABAT</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892215">
            <a:off x="13585877" y="-2210862"/>
            <a:ext cx="6081379" cy="4820875"/>
          </a:xfrm>
          <a:custGeom>
            <a:avLst/>
            <a:gdLst/>
            <a:ahLst/>
            <a:cxnLst/>
            <a:rect r="r" b="b" t="t" l="l"/>
            <a:pathLst>
              <a:path h="4820875" w="6081379">
                <a:moveTo>
                  <a:pt x="0" y="0"/>
                </a:moveTo>
                <a:lnTo>
                  <a:pt x="6081379" y="0"/>
                </a:lnTo>
                <a:lnTo>
                  <a:pt x="6081379" y="4820875"/>
                </a:lnTo>
                <a:lnTo>
                  <a:pt x="0" y="4820875"/>
                </a:lnTo>
                <a:lnTo>
                  <a:pt x="0" y="0"/>
                </a:lnTo>
                <a:close/>
              </a:path>
            </a:pathLst>
          </a:custGeom>
          <a:blipFill>
            <a:blip r:embed="rId2">
              <a:alphaModFix amt="30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2857500" y="2857500"/>
            <a:ext cx="11430000" cy="11706704"/>
          </a:xfrm>
          <a:custGeom>
            <a:avLst/>
            <a:gdLst/>
            <a:ahLst/>
            <a:cxnLst/>
            <a:rect r="r" b="b" t="t" l="l"/>
            <a:pathLst>
              <a:path h="11706704" w="11430000">
                <a:moveTo>
                  <a:pt x="0" y="0"/>
                </a:moveTo>
                <a:lnTo>
                  <a:pt x="11430000" y="0"/>
                </a:lnTo>
                <a:lnTo>
                  <a:pt x="11430000" y="11706704"/>
                </a:lnTo>
                <a:lnTo>
                  <a:pt x="0" y="11706704"/>
                </a:lnTo>
                <a:lnTo>
                  <a:pt x="0" y="0"/>
                </a:lnTo>
                <a:close/>
              </a:path>
            </a:pathLst>
          </a:custGeom>
          <a:blipFill>
            <a:blip r:embed="rId4">
              <a:alphaModFix amt="30000"/>
              <a:extLst>
                <a:ext uri="{96DAC541-7B7A-43D3-8B79-37D633B846F1}">
                  <asvg:svgBlip xmlns:asvg="http://schemas.microsoft.com/office/drawing/2016/SVG/main" r:embed="rId5"/>
                </a:ext>
              </a:extLst>
            </a:blip>
            <a:stretch>
              <a:fillRect l="0" t="0" r="0" b="0"/>
            </a:stretch>
          </a:blipFill>
        </p:spPr>
      </p:sp>
      <p:sp>
        <p:nvSpPr>
          <p:cNvPr name="AutoShape 4" id="4"/>
          <p:cNvSpPr/>
          <p:nvPr/>
        </p:nvSpPr>
        <p:spPr>
          <a:xfrm>
            <a:off x="2191159" y="476250"/>
            <a:ext cx="0" cy="4286250"/>
          </a:xfrm>
          <a:prstGeom prst="line">
            <a:avLst/>
          </a:prstGeom>
          <a:ln cap="flat" w="57150">
            <a:solidFill>
              <a:srgbClr val="33D4FF"/>
            </a:solidFill>
            <a:prstDash val="solid"/>
            <a:headEnd type="diamond" len="lg" w="lg"/>
            <a:tailEnd type="diamond" len="lg" w="lg"/>
          </a:ln>
        </p:spPr>
      </p:sp>
      <p:sp>
        <p:nvSpPr>
          <p:cNvPr name="Freeform 5" id="5"/>
          <p:cNvSpPr/>
          <p:nvPr/>
        </p:nvSpPr>
        <p:spPr>
          <a:xfrm flipH="false" flipV="false" rot="0">
            <a:off x="16231227" y="8536063"/>
            <a:ext cx="1905000" cy="1520536"/>
          </a:xfrm>
          <a:custGeom>
            <a:avLst/>
            <a:gdLst/>
            <a:ahLst/>
            <a:cxnLst/>
            <a:rect r="r" b="b" t="t" l="l"/>
            <a:pathLst>
              <a:path h="1520536" w="1905000">
                <a:moveTo>
                  <a:pt x="0" y="0"/>
                </a:moveTo>
                <a:lnTo>
                  <a:pt x="1905000" y="0"/>
                </a:lnTo>
                <a:lnTo>
                  <a:pt x="1905000" y="1520537"/>
                </a:lnTo>
                <a:lnTo>
                  <a:pt x="0" y="152053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6" id="6"/>
          <p:cNvSpPr txBox="true"/>
          <p:nvPr/>
        </p:nvSpPr>
        <p:spPr>
          <a:xfrm rot="-5400000">
            <a:off x="-4192724" y="5021400"/>
            <a:ext cx="9972981" cy="882683"/>
          </a:xfrm>
          <a:prstGeom prst="rect">
            <a:avLst/>
          </a:prstGeom>
        </p:spPr>
        <p:txBody>
          <a:bodyPr anchor="t" rtlCol="false" tIns="0" lIns="0" bIns="0" rIns="0">
            <a:spAutoFit/>
          </a:bodyPr>
          <a:lstStyle/>
          <a:p>
            <a:pPr algn="r">
              <a:lnSpc>
                <a:spcPts val="7000"/>
              </a:lnSpc>
            </a:pPr>
            <a:r>
              <a:rPr lang="en-US" b="true" sz="5000" spc="155">
                <a:solidFill>
                  <a:srgbClr val="001A73"/>
                </a:solidFill>
                <a:latin typeface="Arial Bold"/>
                <a:ea typeface="Arial Bold"/>
                <a:cs typeface="Arial Bold"/>
                <a:sym typeface="Arial Bold"/>
              </a:rPr>
              <a:t>MOT DE LA PRESIDENTE</a:t>
            </a:r>
          </a:p>
        </p:txBody>
      </p:sp>
      <p:sp>
        <p:nvSpPr>
          <p:cNvPr name="TextBox 7" id="7"/>
          <p:cNvSpPr txBox="true"/>
          <p:nvPr/>
        </p:nvSpPr>
        <p:spPr>
          <a:xfrm rot="0">
            <a:off x="2762250" y="352425"/>
            <a:ext cx="12763500" cy="7162165"/>
          </a:xfrm>
          <a:prstGeom prst="rect">
            <a:avLst/>
          </a:prstGeom>
        </p:spPr>
        <p:txBody>
          <a:bodyPr anchor="t" rtlCol="false" tIns="0" lIns="0" bIns="0" rIns="0">
            <a:spAutoFit/>
          </a:bodyPr>
          <a:lstStyle/>
          <a:p>
            <a:pPr algn="l">
              <a:lnSpc>
                <a:spcPts val="4200"/>
              </a:lnSpc>
            </a:pPr>
            <a:r>
              <a:rPr lang="en-US" sz="3000" b="true">
                <a:solidFill>
                  <a:srgbClr val="001A73"/>
                </a:solidFill>
                <a:latin typeface="Calibri (MS) Bold"/>
                <a:ea typeface="Calibri (MS) Bold"/>
                <a:cs typeface="Calibri (MS) Bold"/>
                <a:sym typeface="Calibri (MS) Bold"/>
              </a:rPr>
              <a:t>Fierté pour cette la cohésion maintenue dans un contexte de tensions </a:t>
            </a:r>
          </a:p>
          <a:p>
            <a:pPr algn="l">
              <a:lnSpc>
                <a:spcPts val="3499"/>
              </a:lnSpc>
            </a:pPr>
          </a:p>
          <a:p>
            <a:pPr algn="l" marL="496571" indent="-248285" lvl="1">
              <a:lnSpc>
                <a:spcPts val="3220"/>
              </a:lnSpc>
              <a:buFont typeface="Arial"/>
              <a:buChar char="•"/>
            </a:pPr>
            <a:r>
              <a:rPr lang="en-US" b="true" sz="2300">
                <a:solidFill>
                  <a:srgbClr val="001A73"/>
                </a:solidFill>
                <a:latin typeface="Calibri (MS) Bold"/>
                <a:ea typeface="Calibri (MS) Bold"/>
                <a:cs typeface="Calibri (MS) Bold"/>
                <a:sym typeface="Calibri (MS) Bold"/>
              </a:rPr>
              <a:t>Les contraintes budgétaires, l’évolution des besoins sociaux et la complexité administrative ont mis nos équipes à l’épreuve </a:t>
            </a:r>
          </a:p>
          <a:p>
            <a:pPr algn="just">
              <a:lnSpc>
                <a:spcPts val="3220"/>
              </a:lnSpc>
            </a:pPr>
            <a:r>
              <a:rPr lang="en-US" sz="2300">
                <a:solidFill>
                  <a:srgbClr val="001A73"/>
                </a:solidFill>
                <a:latin typeface="Calibri (MS)"/>
                <a:ea typeface="Calibri (MS)"/>
                <a:cs typeface="Calibri (MS)"/>
                <a:sym typeface="Calibri (MS)"/>
              </a:rPr>
              <a:t>Pourtant, nous avons su maintenir un haut niveau d’exigence et de solidarité interne. Je tiens à souligner la capacité collective à s’adapter, à innover et à rester fidèles à nos valeurs. Et je tiens particulièrement à souligner l’engagement remarquable de nos équipes dont je veux saluer la compétence, la disponibilité et la capacité d’adaptation.</a:t>
            </a:r>
          </a:p>
          <a:p>
            <a:pPr algn="l">
              <a:lnSpc>
                <a:spcPts val="3220"/>
              </a:lnSpc>
            </a:pPr>
          </a:p>
          <a:p>
            <a:pPr algn="l">
              <a:lnSpc>
                <a:spcPts val="4200"/>
              </a:lnSpc>
            </a:pPr>
            <a:r>
              <a:rPr lang="en-US" sz="3000" b="true">
                <a:solidFill>
                  <a:srgbClr val="001A73"/>
                </a:solidFill>
                <a:latin typeface="Calibri (MS) Bold"/>
                <a:ea typeface="Calibri (MS) Bold"/>
                <a:cs typeface="Calibri (MS) Bold"/>
                <a:sym typeface="Calibri (MS) Bold"/>
              </a:rPr>
              <a:t>Fierté pour une vie associative riche et un réseau familial multiple et diversifié</a:t>
            </a:r>
          </a:p>
          <a:p>
            <a:pPr algn="l">
              <a:lnSpc>
                <a:spcPts val="3220"/>
              </a:lnSpc>
            </a:pPr>
          </a:p>
          <a:p>
            <a:pPr algn="l" marL="496571" indent="-248285" lvl="1">
              <a:lnSpc>
                <a:spcPts val="3220"/>
              </a:lnSpc>
              <a:buFont typeface="Arial"/>
              <a:buChar char="•"/>
            </a:pPr>
            <a:r>
              <a:rPr lang="en-US" b="true" sz="2300">
                <a:solidFill>
                  <a:srgbClr val="001A73"/>
                </a:solidFill>
                <a:latin typeface="Calibri (MS) Bold"/>
                <a:ea typeface="Calibri (MS) Bold"/>
                <a:cs typeface="Calibri (MS) Bold"/>
                <a:sym typeface="Calibri (MS) Bold"/>
              </a:rPr>
              <a:t>Notre réseau d’associations familiales reste un atout majeur.</a:t>
            </a:r>
          </a:p>
          <a:p>
            <a:pPr algn="just">
              <a:lnSpc>
                <a:spcPts val="3220"/>
              </a:lnSpc>
            </a:pPr>
            <a:r>
              <a:rPr lang="en-US" sz="2300">
                <a:solidFill>
                  <a:srgbClr val="001A73"/>
                </a:solidFill>
                <a:latin typeface="Calibri (MS)"/>
                <a:ea typeface="Calibri (MS)"/>
                <a:cs typeface="Calibri (MS)"/>
                <a:sym typeface="Calibri (MS)"/>
              </a:rPr>
              <a:t>Nous avons poursuivi le travail de proximité avec les associations adhérentes : rencontres, échanges, soutien, valorisation de leurs actions. La diversité de nos adhérents reflète la richesse du tissu familial du département.</a:t>
            </a:r>
          </a:p>
          <a:p>
            <a:pPr algn="l">
              <a:lnSpc>
                <a:spcPts val="3220"/>
              </a:lnSpc>
            </a:pPr>
            <a:r>
              <a:rPr lang="en-US" sz="2300">
                <a:solidFill>
                  <a:srgbClr val="001A73"/>
                </a:solidFill>
                <a:latin typeface="Calibri (MS)"/>
                <a:ea typeface="Calibri (MS)"/>
                <a:cs typeface="Calibri (MS)"/>
                <a:sym typeface="Calibri (MS)"/>
              </a:rPr>
              <a:t>Nous devons continuer à renforcer cette dynamique, car</a:t>
            </a:r>
            <a:r>
              <a:rPr lang="en-US" sz="2300" b="true">
                <a:solidFill>
                  <a:srgbClr val="001A73"/>
                </a:solidFill>
                <a:latin typeface="Calibri (MS) Bold"/>
                <a:ea typeface="Calibri (MS) Bold"/>
                <a:cs typeface="Calibri (MS) Bold"/>
                <a:sym typeface="Calibri (MS) Bold"/>
              </a:rPr>
              <a:t> l’Udaf n’existe que par et pour les familles et leurs associations.</a:t>
            </a:r>
          </a:p>
        </p:txBody>
      </p:sp>
      <p:sp>
        <p:nvSpPr>
          <p:cNvPr name="TextBox 8" id="8"/>
          <p:cNvSpPr txBox="true"/>
          <p:nvPr/>
        </p:nvSpPr>
        <p:spPr>
          <a:xfrm rot="0">
            <a:off x="17145000" y="409575"/>
            <a:ext cx="96573" cy="295308"/>
          </a:xfrm>
          <a:prstGeom prst="rect">
            <a:avLst/>
          </a:prstGeom>
        </p:spPr>
        <p:txBody>
          <a:bodyPr anchor="t" rtlCol="false" tIns="0" lIns="0" bIns="0" rIns="0" wrap="none">
            <a:spAutoFit/>
          </a:bodyPr>
          <a:lstStyle/>
          <a:p>
            <a:pPr algn="ctr">
              <a:lnSpc>
                <a:spcPts val="2100"/>
              </a:lnSpc>
              <a:spcBef>
                <a:spcPct val="0"/>
              </a:spcBef>
            </a:pPr>
            <a:r>
              <a:rPr lang="en-US" sz="1500">
                <a:solidFill>
                  <a:srgbClr val="001A73"/>
                </a:solidFill>
                <a:latin typeface="Calibri (MS)"/>
                <a:ea typeface="Calibri (MS)"/>
                <a:cs typeface="Calibri (MS)"/>
                <a:sym typeface="Calibri (MS)"/>
              </a:rPr>
              <a:t>5</a:t>
            </a:r>
          </a:p>
        </p:txBody>
      </p:sp>
      <p:sp>
        <p:nvSpPr>
          <p:cNvPr name="TextBox 9" id="9"/>
          <p:cNvSpPr txBox="true"/>
          <p:nvPr/>
        </p:nvSpPr>
        <p:spPr>
          <a:xfrm rot="-5400000">
            <a:off x="-3427261" y="5196041"/>
            <a:ext cx="9972981" cy="533400"/>
          </a:xfrm>
          <a:prstGeom prst="rect">
            <a:avLst/>
          </a:prstGeom>
        </p:spPr>
        <p:txBody>
          <a:bodyPr anchor="t" rtlCol="false" tIns="0" lIns="0" bIns="0" rIns="0">
            <a:spAutoFit/>
          </a:bodyPr>
          <a:lstStyle/>
          <a:p>
            <a:pPr algn="r">
              <a:lnSpc>
                <a:spcPts val="4200"/>
              </a:lnSpc>
            </a:pPr>
            <a:r>
              <a:rPr lang="en-US" b="true" sz="3000" spc="93">
                <a:solidFill>
                  <a:srgbClr val="33D4FF"/>
                </a:solidFill>
                <a:latin typeface="Arial Bold"/>
                <a:ea typeface="Arial Bold"/>
                <a:cs typeface="Arial Bold"/>
                <a:sym typeface="Arial Bold"/>
              </a:rPr>
              <a:t>RAPPORT MORAL </a:t>
            </a:r>
          </a:p>
        </p:txBody>
      </p:sp>
      <p:grpSp>
        <p:nvGrpSpPr>
          <p:cNvPr name="Group 10" id="10"/>
          <p:cNvGrpSpPr>
            <a:grpSpLocks noChangeAspect="true"/>
          </p:cNvGrpSpPr>
          <p:nvPr/>
        </p:nvGrpSpPr>
        <p:grpSpPr>
          <a:xfrm rot="0">
            <a:off x="15510074" y="590550"/>
            <a:ext cx="1634926" cy="1978389"/>
            <a:chOff x="0" y="0"/>
            <a:chExt cx="1940560" cy="2348230"/>
          </a:xfrm>
        </p:grpSpPr>
        <p:sp>
          <p:nvSpPr>
            <p:cNvPr name="Freeform 11" id="11"/>
            <p:cNvSpPr/>
            <p:nvPr/>
          </p:nvSpPr>
          <p:spPr>
            <a:xfrm flipH="false" flipV="false" rot="0">
              <a:off x="31371" y="36818"/>
              <a:ext cx="1877819" cy="2275863"/>
            </a:xfrm>
            <a:custGeom>
              <a:avLst/>
              <a:gdLst/>
              <a:ahLst/>
              <a:cxnLst/>
              <a:rect r="r" b="b" t="t" l="l"/>
              <a:pathLst>
                <a:path h="2275863" w="1877819">
                  <a:moveTo>
                    <a:pt x="938909" y="12"/>
                  </a:moveTo>
                  <a:cubicBezTo>
                    <a:pt x="603970" y="-1812"/>
                    <a:pt x="293831" y="214675"/>
                    <a:pt x="125927" y="567498"/>
                  </a:cubicBezTo>
                  <a:cubicBezTo>
                    <a:pt x="-41976" y="920321"/>
                    <a:pt x="-41976" y="1355543"/>
                    <a:pt x="125927" y="1708366"/>
                  </a:cubicBezTo>
                  <a:cubicBezTo>
                    <a:pt x="293831" y="2061189"/>
                    <a:pt x="603970" y="2277675"/>
                    <a:pt x="938909" y="2275852"/>
                  </a:cubicBezTo>
                  <a:cubicBezTo>
                    <a:pt x="1273848" y="2277675"/>
                    <a:pt x="1583987" y="2061189"/>
                    <a:pt x="1751891" y="1708366"/>
                  </a:cubicBezTo>
                  <a:cubicBezTo>
                    <a:pt x="1919794" y="1355543"/>
                    <a:pt x="1919794" y="920321"/>
                    <a:pt x="1751891" y="567498"/>
                  </a:cubicBezTo>
                  <a:cubicBezTo>
                    <a:pt x="1583987" y="214675"/>
                    <a:pt x="1273848" y="-1812"/>
                    <a:pt x="938909" y="12"/>
                  </a:cubicBezTo>
                  <a:close/>
                </a:path>
              </a:pathLst>
            </a:custGeom>
            <a:blipFill>
              <a:blip r:embed="rId8"/>
              <a:stretch>
                <a:fillRect l="223" t="-8519" r="223" b="-42187"/>
              </a:stretch>
            </a:blipFill>
          </p:spPr>
        </p:sp>
        <p:sp>
          <p:nvSpPr>
            <p:cNvPr name="Freeform 12" id="12"/>
            <p:cNvSpPr/>
            <p:nvPr/>
          </p:nvSpPr>
          <p:spPr>
            <a:xfrm flipH="false" flipV="false" rot="0">
              <a:off x="0" y="0"/>
              <a:ext cx="1940560" cy="2348230"/>
            </a:xfrm>
            <a:custGeom>
              <a:avLst/>
              <a:gdLst/>
              <a:ahLst/>
              <a:cxnLst/>
              <a:rect r="r" b="b" t="t" l="l"/>
              <a:pathLst>
                <a:path h="2348230" w="1940560">
                  <a:moveTo>
                    <a:pt x="970280" y="2348230"/>
                  </a:moveTo>
                  <a:cubicBezTo>
                    <a:pt x="435610" y="2348230"/>
                    <a:pt x="0" y="1822450"/>
                    <a:pt x="0" y="1174750"/>
                  </a:cubicBezTo>
                  <a:cubicBezTo>
                    <a:pt x="0" y="527050"/>
                    <a:pt x="435610" y="0"/>
                    <a:pt x="970280" y="0"/>
                  </a:cubicBezTo>
                  <a:cubicBezTo>
                    <a:pt x="1504950" y="0"/>
                    <a:pt x="1940560" y="527050"/>
                    <a:pt x="1940560" y="1174750"/>
                  </a:cubicBezTo>
                  <a:cubicBezTo>
                    <a:pt x="1940560" y="1822450"/>
                    <a:pt x="1504950" y="2348230"/>
                    <a:pt x="970280" y="2348230"/>
                  </a:cubicBezTo>
                  <a:close/>
                  <a:moveTo>
                    <a:pt x="970280" y="72390"/>
                  </a:moveTo>
                  <a:cubicBezTo>
                    <a:pt x="474980" y="72390"/>
                    <a:pt x="72390" y="566420"/>
                    <a:pt x="72390" y="1174750"/>
                  </a:cubicBezTo>
                  <a:cubicBezTo>
                    <a:pt x="72390" y="1783080"/>
                    <a:pt x="474980" y="2277110"/>
                    <a:pt x="970280" y="2277110"/>
                  </a:cubicBezTo>
                  <a:cubicBezTo>
                    <a:pt x="1465580" y="2277110"/>
                    <a:pt x="1868170" y="1783080"/>
                    <a:pt x="1868170" y="1174750"/>
                  </a:cubicBezTo>
                  <a:cubicBezTo>
                    <a:pt x="1868170" y="566420"/>
                    <a:pt x="1465580" y="72390"/>
                    <a:pt x="970280" y="72390"/>
                  </a:cubicBezTo>
                  <a:close/>
                </a:path>
              </a:pathLst>
            </a:custGeom>
            <a:solidFill>
              <a:srgbClr val="33D4FF"/>
            </a:solidFill>
          </p:spPr>
        </p:sp>
      </p:gr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892215">
            <a:off x="13585877" y="-2210862"/>
            <a:ext cx="6081379" cy="4820875"/>
          </a:xfrm>
          <a:custGeom>
            <a:avLst/>
            <a:gdLst/>
            <a:ahLst/>
            <a:cxnLst/>
            <a:rect r="r" b="b" t="t" l="l"/>
            <a:pathLst>
              <a:path h="4820875" w="6081379">
                <a:moveTo>
                  <a:pt x="0" y="0"/>
                </a:moveTo>
                <a:lnTo>
                  <a:pt x="6081379" y="0"/>
                </a:lnTo>
                <a:lnTo>
                  <a:pt x="6081379" y="4820875"/>
                </a:lnTo>
                <a:lnTo>
                  <a:pt x="0" y="4820875"/>
                </a:lnTo>
                <a:lnTo>
                  <a:pt x="0" y="0"/>
                </a:lnTo>
                <a:close/>
              </a:path>
            </a:pathLst>
          </a:custGeom>
          <a:blipFill>
            <a:blip r:embed="rId2">
              <a:alphaModFix amt="30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2857500" y="2857500"/>
            <a:ext cx="11430000" cy="11706704"/>
          </a:xfrm>
          <a:custGeom>
            <a:avLst/>
            <a:gdLst/>
            <a:ahLst/>
            <a:cxnLst/>
            <a:rect r="r" b="b" t="t" l="l"/>
            <a:pathLst>
              <a:path h="11706704" w="11430000">
                <a:moveTo>
                  <a:pt x="0" y="0"/>
                </a:moveTo>
                <a:lnTo>
                  <a:pt x="11430000" y="0"/>
                </a:lnTo>
                <a:lnTo>
                  <a:pt x="11430000" y="11706704"/>
                </a:lnTo>
                <a:lnTo>
                  <a:pt x="0" y="11706704"/>
                </a:lnTo>
                <a:lnTo>
                  <a:pt x="0" y="0"/>
                </a:lnTo>
                <a:close/>
              </a:path>
            </a:pathLst>
          </a:custGeom>
          <a:blipFill>
            <a:blip r:embed="rId4">
              <a:alphaModFix amt="30000"/>
              <a:extLst>
                <a:ext uri="{96DAC541-7B7A-43D3-8B79-37D633B846F1}">
                  <asvg:svgBlip xmlns:asvg="http://schemas.microsoft.com/office/drawing/2016/SVG/main" r:embed="rId5"/>
                </a:ext>
              </a:extLst>
            </a:blip>
            <a:stretch>
              <a:fillRect l="0" t="0" r="0" b="0"/>
            </a:stretch>
          </a:blipFill>
        </p:spPr>
      </p:sp>
      <p:sp>
        <p:nvSpPr>
          <p:cNvPr name="AutoShape 4" id="4"/>
          <p:cNvSpPr/>
          <p:nvPr/>
        </p:nvSpPr>
        <p:spPr>
          <a:xfrm>
            <a:off x="2191159" y="476250"/>
            <a:ext cx="0" cy="4286250"/>
          </a:xfrm>
          <a:prstGeom prst="line">
            <a:avLst/>
          </a:prstGeom>
          <a:ln cap="flat" w="57150">
            <a:solidFill>
              <a:srgbClr val="33D4FF"/>
            </a:solidFill>
            <a:prstDash val="solid"/>
            <a:headEnd type="diamond" len="lg" w="lg"/>
            <a:tailEnd type="diamond" len="lg" w="lg"/>
          </a:ln>
        </p:spPr>
      </p:sp>
      <p:sp>
        <p:nvSpPr>
          <p:cNvPr name="Freeform 5" id="5"/>
          <p:cNvSpPr/>
          <p:nvPr/>
        </p:nvSpPr>
        <p:spPr>
          <a:xfrm flipH="false" flipV="false" rot="0">
            <a:off x="16231227" y="8536063"/>
            <a:ext cx="1905000" cy="1520536"/>
          </a:xfrm>
          <a:custGeom>
            <a:avLst/>
            <a:gdLst/>
            <a:ahLst/>
            <a:cxnLst/>
            <a:rect r="r" b="b" t="t" l="l"/>
            <a:pathLst>
              <a:path h="1520536" w="1905000">
                <a:moveTo>
                  <a:pt x="0" y="0"/>
                </a:moveTo>
                <a:lnTo>
                  <a:pt x="1905000" y="0"/>
                </a:lnTo>
                <a:lnTo>
                  <a:pt x="1905000" y="1520537"/>
                </a:lnTo>
                <a:lnTo>
                  <a:pt x="0" y="152053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6" id="6"/>
          <p:cNvGrpSpPr>
            <a:grpSpLocks noChangeAspect="true"/>
          </p:cNvGrpSpPr>
          <p:nvPr/>
        </p:nvGrpSpPr>
        <p:grpSpPr>
          <a:xfrm rot="0">
            <a:off x="15510074" y="590550"/>
            <a:ext cx="1634926" cy="1978389"/>
            <a:chOff x="0" y="0"/>
            <a:chExt cx="1940560" cy="2348230"/>
          </a:xfrm>
        </p:grpSpPr>
        <p:sp>
          <p:nvSpPr>
            <p:cNvPr name="Freeform 7" id="7"/>
            <p:cNvSpPr/>
            <p:nvPr/>
          </p:nvSpPr>
          <p:spPr>
            <a:xfrm flipH="false" flipV="false" rot="0">
              <a:off x="31371" y="36818"/>
              <a:ext cx="1877819" cy="2275863"/>
            </a:xfrm>
            <a:custGeom>
              <a:avLst/>
              <a:gdLst/>
              <a:ahLst/>
              <a:cxnLst/>
              <a:rect r="r" b="b" t="t" l="l"/>
              <a:pathLst>
                <a:path h="2275863" w="1877819">
                  <a:moveTo>
                    <a:pt x="938909" y="12"/>
                  </a:moveTo>
                  <a:cubicBezTo>
                    <a:pt x="603970" y="-1812"/>
                    <a:pt x="293831" y="214675"/>
                    <a:pt x="125927" y="567498"/>
                  </a:cubicBezTo>
                  <a:cubicBezTo>
                    <a:pt x="-41976" y="920321"/>
                    <a:pt x="-41976" y="1355543"/>
                    <a:pt x="125927" y="1708366"/>
                  </a:cubicBezTo>
                  <a:cubicBezTo>
                    <a:pt x="293831" y="2061189"/>
                    <a:pt x="603970" y="2277675"/>
                    <a:pt x="938909" y="2275852"/>
                  </a:cubicBezTo>
                  <a:cubicBezTo>
                    <a:pt x="1273848" y="2277675"/>
                    <a:pt x="1583987" y="2061189"/>
                    <a:pt x="1751891" y="1708366"/>
                  </a:cubicBezTo>
                  <a:cubicBezTo>
                    <a:pt x="1919794" y="1355543"/>
                    <a:pt x="1919794" y="920321"/>
                    <a:pt x="1751891" y="567498"/>
                  </a:cubicBezTo>
                  <a:cubicBezTo>
                    <a:pt x="1583987" y="214675"/>
                    <a:pt x="1273848" y="-1812"/>
                    <a:pt x="938909" y="12"/>
                  </a:cubicBezTo>
                  <a:close/>
                </a:path>
              </a:pathLst>
            </a:custGeom>
            <a:blipFill>
              <a:blip r:embed="rId8"/>
              <a:stretch>
                <a:fillRect l="223" t="-8519" r="223" b="-42187"/>
              </a:stretch>
            </a:blipFill>
          </p:spPr>
        </p:sp>
        <p:sp>
          <p:nvSpPr>
            <p:cNvPr name="Freeform 8" id="8"/>
            <p:cNvSpPr/>
            <p:nvPr/>
          </p:nvSpPr>
          <p:spPr>
            <a:xfrm flipH="false" flipV="false" rot="0">
              <a:off x="0" y="0"/>
              <a:ext cx="1940560" cy="2348230"/>
            </a:xfrm>
            <a:custGeom>
              <a:avLst/>
              <a:gdLst/>
              <a:ahLst/>
              <a:cxnLst/>
              <a:rect r="r" b="b" t="t" l="l"/>
              <a:pathLst>
                <a:path h="2348230" w="1940560">
                  <a:moveTo>
                    <a:pt x="970280" y="2348230"/>
                  </a:moveTo>
                  <a:cubicBezTo>
                    <a:pt x="435610" y="2348230"/>
                    <a:pt x="0" y="1822450"/>
                    <a:pt x="0" y="1174750"/>
                  </a:cubicBezTo>
                  <a:cubicBezTo>
                    <a:pt x="0" y="527050"/>
                    <a:pt x="435610" y="0"/>
                    <a:pt x="970280" y="0"/>
                  </a:cubicBezTo>
                  <a:cubicBezTo>
                    <a:pt x="1504950" y="0"/>
                    <a:pt x="1940560" y="527050"/>
                    <a:pt x="1940560" y="1174750"/>
                  </a:cubicBezTo>
                  <a:cubicBezTo>
                    <a:pt x="1940560" y="1822450"/>
                    <a:pt x="1504950" y="2348230"/>
                    <a:pt x="970280" y="2348230"/>
                  </a:cubicBezTo>
                  <a:close/>
                  <a:moveTo>
                    <a:pt x="970280" y="72390"/>
                  </a:moveTo>
                  <a:cubicBezTo>
                    <a:pt x="474980" y="72390"/>
                    <a:pt x="72390" y="566420"/>
                    <a:pt x="72390" y="1174750"/>
                  </a:cubicBezTo>
                  <a:cubicBezTo>
                    <a:pt x="72390" y="1783080"/>
                    <a:pt x="474980" y="2277110"/>
                    <a:pt x="970280" y="2277110"/>
                  </a:cubicBezTo>
                  <a:cubicBezTo>
                    <a:pt x="1465580" y="2277110"/>
                    <a:pt x="1868170" y="1783080"/>
                    <a:pt x="1868170" y="1174750"/>
                  </a:cubicBezTo>
                  <a:cubicBezTo>
                    <a:pt x="1868170" y="566420"/>
                    <a:pt x="1465580" y="72390"/>
                    <a:pt x="970280" y="72390"/>
                  </a:cubicBezTo>
                  <a:close/>
                </a:path>
              </a:pathLst>
            </a:custGeom>
            <a:solidFill>
              <a:srgbClr val="33D4FF"/>
            </a:solidFill>
          </p:spPr>
        </p:sp>
      </p:grpSp>
      <p:sp>
        <p:nvSpPr>
          <p:cNvPr name="Freeform 9" id="9"/>
          <p:cNvSpPr/>
          <p:nvPr/>
        </p:nvSpPr>
        <p:spPr>
          <a:xfrm flipH="false" flipV="false" rot="0">
            <a:off x="7626654" y="5486332"/>
            <a:ext cx="7620000" cy="3810000"/>
          </a:xfrm>
          <a:custGeom>
            <a:avLst/>
            <a:gdLst/>
            <a:ahLst/>
            <a:cxnLst/>
            <a:rect r="r" b="b" t="t" l="l"/>
            <a:pathLst>
              <a:path h="3810000" w="7620000">
                <a:moveTo>
                  <a:pt x="0" y="0"/>
                </a:moveTo>
                <a:lnTo>
                  <a:pt x="7620000" y="0"/>
                </a:lnTo>
                <a:lnTo>
                  <a:pt x="7620000" y="3810000"/>
                </a:lnTo>
                <a:lnTo>
                  <a:pt x="0" y="3810000"/>
                </a:lnTo>
                <a:lnTo>
                  <a:pt x="0" y="0"/>
                </a:lnTo>
                <a:close/>
              </a:path>
            </a:pathLst>
          </a:custGeom>
          <a:blipFill>
            <a:blip r:embed="rId9"/>
            <a:stretch>
              <a:fillRect l="0" t="0" r="0" b="0"/>
            </a:stretch>
          </a:blipFill>
        </p:spPr>
      </p:sp>
      <p:sp>
        <p:nvSpPr>
          <p:cNvPr name="TextBox 10" id="10"/>
          <p:cNvSpPr txBox="true"/>
          <p:nvPr/>
        </p:nvSpPr>
        <p:spPr>
          <a:xfrm rot="-5400000">
            <a:off x="-4192724" y="5021400"/>
            <a:ext cx="9972981" cy="882683"/>
          </a:xfrm>
          <a:prstGeom prst="rect">
            <a:avLst/>
          </a:prstGeom>
        </p:spPr>
        <p:txBody>
          <a:bodyPr anchor="t" rtlCol="false" tIns="0" lIns="0" bIns="0" rIns="0">
            <a:spAutoFit/>
          </a:bodyPr>
          <a:lstStyle/>
          <a:p>
            <a:pPr algn="r">
              <a:lnSpc>
                <a:spcPts val="7000"/>
              </a:lnSpc>
            </a:pPr>
            <a:r>
              <a:rPr lang="en-US" b="true" sz="5000" spc="155">
                <a:solidFill>
                  <a:srgbClr val="001A73"/>
                </a:solidFill>
                <a:latin typeface="Arial Bold"/>
                <a:ea typeface="Arial Bold"/>
                <a:cs typeface="Arial Bold"/>
                <a:sym typeface="Arial Bold"/>
              </a:rPr>
              <a:t>MOT DE LA PRESIDENTE</a:t>
            </a:r>
          </a:p>
        </p:txBody>
      </p:sp>
      <p:sp>
        <p:nvSpPr>
          <p:cNvPr name="TextBox 11" id="11"/>
          <p:cNvSpPr txBox="true"/>
          <p:nvPr/>
        </p:nvSpPr>
        <p:spPr>
          <a:xfrm rot="0">
            <a:off x="2483154" y="1022985"/>
            <a:ext cx="12763500" cy="3828415"/>
          </a:xfrm>
          <a:prstGeom prst="rect">
            <a:avLst/>
          </a:prstGeom>
        </p:spPr>
        <p:txBody>
          <a:bodyPr anchor="t" rtlCol="false" tIns="0" lIns="0" bIns="0" rIns="0">
            <a:spAutoFit/>
          </a:bodyPr>
          <a:lstStyle/>
          <a:p>
            <a:pPr algn="l">
              <a:lnSpc>
                <a:spcPts val="4200"/>
              </a:lnSpc>
            </a:pPr>
            <a:r>
              <a:rPr lang="en-US" sz="3000" b="true">
                <a:solidFill>
                  <a:srgbClr val="001A73"/>
                </a:solidFill>
                <a:latin typeface="Calibri (MS) Bold"/>
                <a:ea typeface="Calibri (MS) Bold"/>
                <a:cs typeface="Calibri (MS) Bold"/>
                <a:sym typeface="Calibri (MS) Bold"/>
              </a:rPr>
              <a:t>Fierté pour une gouvernance et un fonctionnement interne consensuels</a:t>
            </a:r>
          </a:p>
          <a:p>
            <a:pPr algn="l">
              <a:lnSpc>
                <a:spcPts val="3499"/>
              </a:lnSpc>
            </a:pPr>
          </a:p>
          <a:p>
            <a:pPr algn="l" marL="496571" indent="-248285" lvl="1">
              <a:lnSpc>
                <a:spcPts val="3220"/>
              </a:lnSpc>
              <a:buFont typeface="Arial"/>
              <a:buChar char="•"/>
            </a:pPr>
            <a:r>
              <a:rPr lang="en-US" b="true" sz="2300">
                <a:solidFill>
                  <a:srgbClr val="001A73"/>
                </a:solidFill>
                <a:latin typeface="Calibri (MS) Bold"/>
                <a:ea typeface="Calibri (MS) Bold"/>
                <a:cs typeface="Calibri (MS) Bold"/>
                <a:sym typeface="Calibri (MS) Bold"/>
              </a:rPr>
              <a:t>Le Conseil d’administration a poursuivi ses travaux avec sérieux et implication. </a:t>
            </a:r>
          </a:p>
          <a:p>
            <a:pPr algn="just">
              <a:lnSpc>
                <a:spcPts val="3220"/>
              </a:lnSpc>
            </a:pPr>
            <a:r>
              <a:rPr lang="en-US" sz="2300">
                <a:solidFill>
                  <a:srgbClr val="001A73"/>
                </a:solidFill>
                <a:latin typeface="Calibri (MS)"/>
                <a:ea typeface="Calibri (MS)"/>
                <a:cs typeface="Calibri (MS)"/>
                <a:sym typeface="Calibri (MS)"/>
              </a:rPr>
              <a:t>Nous avons engagé des réflexions sur la modernisation de notre organisation, l’amélioration de nos outils, la qualité de nos services et la consolidation de nos partenariats.</a:t>
            </a:r>
          </a:p>
          <a:p>
            <a:pPr algn="l">
              <a:lnSpc>
                <a:spcPts val="3220"/>
              </a:lnSpc>
            </a:pPr>
          </a:p>
          <a:p>
            <a:pPr algn="l" marL="496571" indent="-248285" lvl="1">
              <a:lnSpc>
                <a:spcPts val="3220"/>
              </a:lnSpc>
              <a:buFont typeface="Arial"/>
              <a:buChar char="•"/>
            </a:pPr>
            <a:r>
              <a:rPr lang="en-US" b="true" sz="2300">
                <a:solidFill>
                  <a:srgbClr val="001A73"/>
                </a:solidFill>
                <a:latin typeface="Calibri (MS) Bold"/>
                <a:ea typeface="Calibri (MS) Bold"/>
                <a:cs typeface="Calibri (MS) Bold"/>
                <a:sym typeface="Calibri (MS) Bold"/>
              </a:rPr>
              <a:t>L’Udaf 64 a également dû faire face à des défis internes : </a:t>
            </a:r>
          </a:p>
          <a:p>
            <a:pPr algn="just">
              <a:lnSpc>
                <a:spcPts val="3220"/>
              </a:lnSpc>
            </a:pPr>
            <a:r>
              <a:rPr lang="en-US" sz="2300">
                <a:solidFill>
                  <a:srgbClr val="001A73"/>
                </a:solidFill>
                <a:latin typeface="Calibri (MS)"/>
                <a:ea typeface="Calibri (MS)"/>
                <a:cs typeface="Calibri (MS)"/>
                <a:sym typeface="Calibri (MS)"/>
              </a:rPr>
              <a:t>recrutement, charge de travail, adaptation permanente aux besoins du terrain malgré un contexte budgétaire compliqué. Malgré cela, l’engagement collectif est resté solide.</a:t>
            </a:r>
          </a:p>
        </p:txBody>
      </p:sp>
      <p:sp>
        <p:nvSpPr>
          <p:cNvPr name="TextBox 12" id="12"/>
          <p:cNvSpPr txBox="true"/>
          <p:nvPr/>
        </p:nvSpPr>
        <p:spPr>
          <a:xfrm rot="0">
            <a:off x="17145000" y="409575"/>
            <a:ext cx="96573" cy="295308"/>
          </a:xfrm>
          <a:prstGeom prst="rect">
            <a:avLst/>
          </a:prstGeom>
        </p:spPr>
        <p:txBody>
          <a:bodyPr anchor="t" rtlCol="false" tIns="0" lIns="0" bIns="0" rIns="0" wrap="none">
            <a:spAutoFit/>
          </a:bodyPr>
          <a:lstStyle/>
          <a:p>
            <a:pPr algn="ctr">
              <a:lnSpc>
                <a:spcPts val="2100"/>
              </a:lnSpc>
              <a:spcBef>
                <a:spcPct val="0"/>
              </a:spcBef>
            </a:pPr>
            <a:r>
              <a:rPr lang="en-US" sz="1500">
                <a:solidFill>
                  <a:srgbClr val="001A73"/>
                </a:solidFill>
                <a:latin typeface="Calibri (MS)"/>
                <a:ea typeface="Calibri (MS)"/>
                <a:cs typeface="Calibri (MS)"/>
                <a:sym typeface="Calibri (MS)"/>
              </a:rPr>
              <a:t>6</a:t>
            </a:r>
          </a:p>
        </p:txBody>
      </p:sp>
      <p:sp>
        <p:nvSpPr>
          <p:cNvPr name="TextBox 13" id="13"/>
          <p:cNvSpPr txBox="true"/>
          <p:nvPr/>
        </p:nvSpPr>
        <p:spPr>
          <a:xfrm rot="-5400000">
            <a:off x="-3427261" y="5196041"/>
            <a:ext cx="9972981" cy="533400"/>
          </a:xfrm>
          <a:prstGeom prst="rect">
            <a:avLst/>
          </a:prstGeom>
        </p:spPr>
        <p:txBody>
          <a:bodyPr anchor="t" rtlCol="false" tIns="0" lIns="0" bIns="0" rIns="0">
            <a:spAutoFit/>
          </a:bodyPr>
          <a:lstStyle/>
          <a:p>
            <a:pPr algn="r">
              <a:lnSpc>
                <a:spcPts val="4200"/>
              </a:lnSpc>
            </a:pPr>
            <a:r>
              <a:rPr lang="en-US" b="true" sz="3000" spc="93">
                <a:solidFill>
                  <a:srgbClr val="33D4FF"/>
                </a:solidFill>
                <a:latin typeface="Arial Bold"/>
                <a:ea typeface="Arial Bold"/>
                <a:cs typeface="Arial Bold"/>
                <a:sym typeface="Arial Bold"/>
              </a:rPr>
              <a:t>RAPPORT MORAL </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892215">
            <a:off x="13585877" y="-2210862"/>
            <a:ext cx="6081379" cy="4820875"/>
          </a:xfrm>
          <a:custGeom>
            <a:avLst/>
            <a:gdLst/>
            <a:ahLst/>
            <a:cxnLst/>
            <a:rect r="r" b="b" t="t" l="l"/>
            <a:pathLst>
              <a:path h="4820875" w="6081379">
                <a:moveTo>
                  <a:pt x="0" y="0"/>
                </a:moveTo>
                <a:lnTo>
                  <a:pt x="6081379" y="0"/>
                </a:lnTo>
                <a:lnTo>
                  <a:pt x="6081379" y="4820875"/>
                </a:lnTo>
                <a:lnTo>
                  <a:pt x="0" y="4820875"/>
                </a:lnTo>
                <a:lnTo>
                  <a:pt x="0" y="0"/>
                </a:lnTo>
                <a:close/>
              </a:path>
            </a:pathLst>
          </a:custGeom>
          <a:blipFill>
            <a:blip r:embed="rId2">
              <a:alphaModFix amt="30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2857500" y="2857500"/>
            <a:ext cx="11430000" cy="11706704"/>
          </a:xfrm>
          <a:custGeom>
            <a:avLst/>
            <a:gdLst/>
            <a:ahLst/>
            <a:cxnLst/>
            <a:rect r="r" b="b" t="t" l="l"/>
            <a:pathLst>
              <a:path h="11706704" w="11430000">
                <a:moveTo>
                  <a:pt x="0" y="0"/>
                </a:moveTo>
                <a:lnTo>
                  <a:pt x="11430000" y="0"/>
                </a:lnTo>
                <a:lnTo>
                  <a:pt x="11430000" y="11706704"/>
                </a:lnTo>
                <a:lnTo>
                  <a:pt x="0" y="11706704"/>
                </a:lnTo>
                <a:lnTo>
                  <a:pt x="0" y="0"/>
                </a:lnTo>
                <a:close/>
              </a:path>
            </a:pathLst>
          </a:custGeom>
          <a:blipFill>
            <a:blip r:embed="rId4">
              <a:alphaModFix amt="30000"/>
              <a:extLst>
                <a:ext uri="{96DAC541-7B7A-43D3-8B79-37D633B846F1}">
                  <asvg:svgBlip xmlns:asvg="http://schemas.microsoft.com/office/drawing/2016/SVG/main" r:embed="rId5"/>
                </a:ext>
              </a:extLst>
            </a:blip>
            <a:stretch>
              <a:fillRect l="0" t="0" r="0" b="0"/>
            </a:stretch>
          </a:blipFill>
        </p:spPr>
      </p:sp>
      <p:sp>
        <p:nvSpPr>
          <p:cNvPr name="AutoShape 4" id="4"/>
          <p:cNvSpPr/>
          <p:nvPr/>
        </p:nvSpPr>
        <p:spPr>
          <a:xfrm>
            <a:off x="2191159" y="476250"/>
            <a:ext cx="0" cy="4286250"/>
          </a:xfrm>
          <a:prstGeom prst="line">
            <a:avLst/>
          </a:prstGeom>
          <a:ln cap="flat" w="57150">
            <a:solidFill>
              <a:srgbClr val="33D4FF"/>
            </a:solidFill>
            <a:prstDash val="solid"/>
            <a:headEnd type="diamond" len="lg" w="lg"/>
            <a:tailEnd type="diamond" len="lg" w="lg"/>
          </a:ln>
        </p:spPr>
      </p:sp>
      <p:sp>
        <p:nvSpPr>
          <p:cNvPr name="Freeform 5" id="5"/>
          <p:cNvSpPr/>
          <p:nvPr/>
        </p:nvSpPr>
        <p:spPr>
          <a:xfrm flipH="false" flipV="false" rot="0">
            <a:off x="16231227" y="8536063"/>
            <a:ext cx="1905000" cy="1520536"/>
          </a:xfrm>
          <a:custGeom>
            <a:avLst/>
            <a:gdLst/>
            <a:ahLst/>
            <a:cxnLst/>
            <a:rect r="r" b="b" t="t" l="l"/>
            <a:pathLst>
              <a:path h="1520536" w="1905000">
                <a:moveTo>
                  <a:pt x="0" y="0"/>
                </a:moveTo>
                <a:lnTo>
                  <a:pt x="1905000" y="0"/>
                </a:lnTo>
                <a:lnTo>
                  <a:pt x="1905000" y="1520537"/>
                </a:lnTo>
                <a:lnTo>
                  <a:pt x="0" y="152053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6" id="6"/>
          <p:cNvSpPr txBox="true"/>
          <p:nvPr/>
        </p:nvSpPr>
        <p:spPr>
          <a:xfrm rot="-5400000">
            <a:off x="-4192724" y="5021400"/>
            <a:ext cx="9972981" cy="882683"/>
          </a:xfrm>
          <a:prstGeom prst="rect">
            <a:avLst/>
          </a:prstGeom>
        </p:spPr>
        <p:txBody>
          <a:bodyPr anchor="t" rtlCol="false" tIns="0" lIns="0" bIns="0" rIns="0">
            <a:spAutoFit/>
          </a:bodyPr>
          <a:lstStyle/>
          <a:p>
            <a:pPr algn="r">
              <a:lnSpc>
                <a:spcPts val="7000"/>
              </a:lnSpc>
            </a:pPr>
            <a:r>
              <a:rPr lang="en-US" b="true" sz="5000" spc="155">
                <a:solidFill>
                  <a:srgbClr val="001A73"/>
                </a:solidFill>
                <a:latin typeface="Arial Bold"/>
                <a:ea typeface="Arial Bold"/>
                <a:cs typeface="Arial Bold"/>
                <a:sym typeface="Arial Bold"/>
              </a:rPr>
              <a:t>MOT DE LA PRESIDENTE</a:t>
            </a:r>
          </a:p>
        </p:txBody>
      </p:sp>
      <p:sp>
        <p:nvSpPr>
          <p:cNvPr name="TextBox 7" id="7"/>
          <p:cNvSpPr txBox="true"/>
          <p:nvPr/>
        </p:nvSpPr>
        <p:spPr>
          <a:xfrm rot="0">
            <a:off x="2483154" y="352425"/>
            <a:ext cx="12763500" cy="6190615"/>
          </a:xfrm>
          <a:prstGeom prst="rect">
            <a:avLst/>
          </a:prstGeom>
        </p:spPr>
        <p:txBody>
          <a:bodyPr anchor="t" rtlCol="false" tIns="0" lIns="0" bIns="0" rIns="0">
            <a:spAutoFit/>
          </a:bodyPr>
          <a:lstStyle/>
          <a:p>
            <a:pPr algn="l">
              <a:lnSpc>
                <a:spcPts val="4200"/>
              </a:lnSpc>
            </a:pPr>
            <a:r>
              <a:rPr lang="en-US" sz="3000" b="true">
                <a:solidFill>
                  <a:srgbClr val="001A73"/>
                </a:solidFill>
                <a:latin typeface="Calibri (MS) Bold"/>
                <a:ea typeface="Calibri (MS) Bold"/>
                <a:cs typeface="Calibri (MS) Bold"/>
                <a:sym typeface="Calibri (MS) Bold"/>
              </a:rPr>
              <a:t>Gravité et responsabilité au regard d’un contexte difficile et dégradé</a:t>
            </a:r>
          </a:p>
          <a:p>
            <a:pPr algn="l">
              <a:lnSpc>
                <a:spcPts val="3220"/>
              </a:lnSpc>
            </a:pPr>
          </a:p>
          <a:p>
            <a:pPr algn="l" marL="496571" indent="-248285" lvl="1">
              <a:lnSpc>
                <a:spcPts val="3220"/>
              </a:lnSpc>
              <a:buFont typeface="Arial"/>
              <a:buChar char="•"/>
            </a:pPr>
            <a:r>
              <a:rPr lang="en-US" b="true" sz="2300">
                <a:solidFill>
                  <a:srgbClr val="001A73"/>
                </a:solidFill>
                <a:latin typeface="Calibri (MS) Bold"/>
                <a:ea typeface="Calibri (MS) Bold"/>
                <a:cs typeface="Calibri (MS) Bold"/>
                <a:sym typeface="Calibri (MS) Bold"/>
              </a:rPr>
              <a:t>L’Udaf 64 a démontré sa solidité, sa pertinence et son utilité sociale. </a:t>
            </a:r>
          </a:p>
          <a:p>
            <a:pPr algn="just">
              <a:lnSpc>
                <a:spcPts val="3220"/>
              </a:lnSpc>
            </a:pPr>
            <a:r>
              <a:rPr lang="en-US" sz="2300">
                <a:solidFill>
                  <a:srgbClr val="001A73"/>
                </a:solidFill>
                <a:latin typeface="Calibri (MS)"/>
                <a:ea typeface="Calibri (MS)"/>
                <a:cs typeface="Calibri (MS)"/>
                <a:sym typeface="Calibri (MS)"/>
              </a:rPr>
              <a:t>Nous avons tenu notre place, parfois dans l’urgence, toujours avec conviction et je remercie chacun pour sa contribution à cette mission d’intérêt général.</a:t>
            </a:r>
          </a:p>
          <a:p>
            <a:pPr algn="l">
              <a:lnSpc>
                <a:spcPts val="3220"/>
              </a:lnSpc>
            </a:pPr>
          </a:p>
          <a:p>
            <a:pPr algn="l" marL="496571" indent="-248285" lvl="1">
              <a:lnSpc>
                <a:spcPts val="3220"/>
              </a:lnSpc>
              <a:buFont typeface="Arial"/>
              <a:buChar char="•"/>
            </a:pPr>
            <a:r>
              <a:rPr lang="en-US" b="true" sz="2300">
                <a:solidFill>
                  <a:srgbClr val="001A73"/>
                </a:solidFill>
                <a:latin typeface="Calibri (MS) Bold"/>
                <a:ea typeface="Calibri (MS) Bold"/>
                <a:cs typeface="Calibri (MS) Bold"/>
                <a:sym typeface="Calibri (MS) Bold"/>
              </a:rPr>
              <a:t>Cependant, le contexte géopolitique, et socio politique durcit les conditions de vie, de travail et de développement du milieu associatif et comme certaines de nos associations nous en sommes victimes.</a:t>
            </a:r>
          </a:p>
          <a:p>
            <a:pPr algn="just">
              <a:lnSpc>
                <a:spcPts val="3220"/>
              </a:lnSpc>
            </a:pPr>
            <a:r>
              <a:rPr lang="en-US" sz="2300">
                <a:solidFill>
                  <a:srgbClr val="001A73"/>
                </a:solidFill>
                <a:latin typeface="Calibri (MS)"/>
                <a:ea typeface="Calibri (MS)"/>
                <a:cs typeface="Calibri (MS)"/>
                <a:sym typeface="Calibri (MS)"/>
              </a:rPr>
              <a:t>Agir pour les familles cela a un coût et les financements se font de plus en plus rares, ce qui met nos structures en danger et, vous le verrez dans notre rapport financier, l’Udaf des Pyrénées-Atlantiques n’y coupe pas.</a:t>
            </a:r>
          </a:p>
          <a:p>
            <a:pPr algn="l">
              <a:lnSpc>
                <a:spcPts val="3220"/>
              </a:lnSpc>
            </a:pPr>
          </a:p>
          <a:p>
            <a:pPr algn="l" marL="496571" indent="-248285" lvl="1">
              <a:lnSpc>
                <a:spcPts val="3220"/>
              </a:lnSpc>
              <a:buFont typeface="Arial"/>
              <a:buChar char="•"/>
            </a:pPr>
            <a:r>
              <a:rPr lang="en-US" sz="2300">
                <a:solidFill>
                  <a:srgbClr val="001A73"/>
                </a:solidFill>
                <a:latin typeface="Calibri (MS)"/>
                <a:ea typeface="Calibri (MS)"/>
                <a:cs typeface="Calibri (MS)"/>
                <a:sym typeface="Calibri (MS)"/>
              </a:rPr>
              <a:t>Au regard de ces conditions d’exercice dégradées, il nous faut garder un regard lucide et résister en inventant des solutions nouvelles telles que la mutualisation de moyens.</a:t>
            </a:r>
          </a:p>
        </p:txBody>
      </p:sp>
      <p:sp>
        <p:nvSpPr>
          <p:cNvPr name="TextBox 8" id="8"/>
          <p:cNvSpPr txBox="true"/>
          <p:nvPr/>
        </p:nvSpPr>
        <p:spPr>
          <a:xfrm rot="0">
            <a:off x="17145000" y="409575"/>
            <a:ext cx="96573" cy="295308"/>
          </a:xfrm>
          <a:prstGeom prst="rect">
            <a:avLst/>
          </a:prstGeom>
        </p:spPr>
        <p:txBody>
          <a:bodyPr anchor="t" rtlCol="false" tIns="0" lIns="0" bIns="0" rIns="0" wrap="none">
            <a:spAutoFit/>
          </a:bodyPr>
          <a:lstStyle/>
          <a:p>
            <a:pPr algn="ctr">
              <a:lnSpc>
                <a:spcPts val="2100"/>
              </a:lnSpc>
              <a:spcBef>
                <a:spcPct val="0"/>
              </a:spcBef>
            </a:pPr>
            <a:r>
              <a:rPr lang="en-US" sz="1500">
                <a:solidFill>
                  <a:srgbClr val="001A73"/>
                </a:solidFill>
                <a:latin typeface="Calibri (MS)"/>
                <a:ea typeface="Calibri (MS)"/>
                <a:cs typeface="Calibri (MS)"/>
                <a:sym typeface="Calibri (MS)"/>
              </a:rPr>
              <a:t>7</a:t>
            </a:r>
          </a:p>
        </p:txBody>
      </p:sp>
      <p:sp>
        <p:nvSpPr>
          <p:cNvPr name="TextBox 9" id="9"/>
          <p:cNvSpPr txBox="true"/>
          <p:nvPr/>
        </p:nvSpPr>
        <p:spPr>
          <a:xfrm rot="-5400000">
            <a:off x="-3427261" y="5196041"/>
            <a:ext cx="9972981" cy="533400"/>
          </a:xfrm>
          <a:prstGeom prst="rect">
            <a:avLst/>
          </a:prstGeom>
        </p:spPr>
        <p:txBody>
          <a:bodyPr anchor="t" rtlCol="false" tIns="0" lIns="0" bIns="0" rIns="0">
            <a:spAutoFit/>
          </a:bodyPr>
          <a:lstStyle/>
          <a:p>
            <a:pPr algn="r">
              <a:lnSpc>
                <a:spcPts val="4200"/>
              </a:lnSpc>
            </a:pPr>
            <a:r>
              <a:rPr lang="en-US" b="true" sz="3000" spc="93">
                <a:solidFill>
                  <a:srgbClr val="33D4FF"/>
                </a:solidFill>
                <a:latin typeface="Arial Bold"/>
                <a:ea typeface="Arial Bold"/>
                <a:cs typeface="Arial Bold"/>
                <a:sym typeface="Arial Bold"/>
              </a:rPr>
              <a:t>RAPPORT MORAL </a:t>
            </a:r>
          </a:p>
        </p:txBody>
      </p:sp>
      <p:grpSp>
        <p:nvGrpSpPr>
          <p:cNvPr name="Group 10" id="10"/>
          <p:cNvGrpSpPr>
            <a:grpSpLocks noChangeAspect="true"/>
          </p:cNvGrpSpPr>
          <p:nvPr/>
        </p:nvGrpSpPr>
        <p:grpSpPr>
          <a:xfrm rot="0">
            <a:off x="15510074" y="590550"/>
            <a:ext cx="1634926" cy="1978389"/>
            <a:chOff x="0" y="0"/>
            <a:chExt cx="1940560" cy="2348230"/>
          </a:xfrm>
        </p:grpSpPr>
        <p:sp>
          <p:nvSpPr>
            <p:cNvPr name="Freeform 11" id="11"/>
            <p:cNvSpPr/>
            <p:nvPr/>
          </p:nvSpPr>
          <p:spPr>
            <a:xfrm flipH="false" flipV="false" rot="0">
              <a:off x="31371" y="36818"/>
              <a:ext cx="1877819" cy="2275863"/>
            </a:xfrm>
            <a:custGeom>
              <a:avLst/>
              <a:gdLst/>
              <a:ahLst/>
              <a:cxnLst/>
              <a:rect r="r" b="b" t="t" l="l"/>
              <a:pathLst>
                <a:path h="2275863" w="1877819">
                  <a:moveTo>
                    <a:pt x="938909" y="12"/>
                  </a:moveTo>
                  <a:cubicBezTo>
                    <a:pt x="603970" y="-1812"/>
                    <a:pt x="293831" y="214675"/>
                    <a:pt x="125927" y="567498"/>
                  </a:cubicBezTo>
                  <a:cubicBezTo>
                    <a:pt x="-41976" y="920321"/>
                    <a:pt x="-41976" y="1355543"/>
                    <a:pt x="125927" y="1708366"/>
                  </a:cubicBezTo>
                  <a:cubicBezTo>
                    <a:pt x="293831" y="2061189"/>
                    <a:pt x="603970" y="2277675"/>
                    <a:pt x="938909" y="2275852"/>
                  </a:cubicBezTo>
                  <a:cubicBezTo>
                    <a:pt x="1273848" y="2277675"/>
                    <a:pt x="1583987" y="2061189"/>
                    <a:pt x="1751891" y="1708366"/>
                  </a:cubicBezTo>
                  <a:cubicBezTo>
                    <a:pt x="1919794" y="1355543"/>
                    <a:pt x="1919794" y="920321"/>
                    <a:pt x="1751891" y="567498"/>
                  </a:cubicBezTo>
                  <a:cubicBezTo>
                    <a:pt x="1583987" y="214675"/>
                    <a:pt x="1273848" y="-1812"/>
                    <a:pt x="938909" y="12"/>
                  </a:cubicBezTo>
                  <a:close/>
                </a:path>
              </a:pathLst>
            </a:custGeom>
            <a:blipFill>
              <a:blip r:embed="rId8"/>
              <a:stretch>
                <a:fillRect l="223" t="-8519" r="223" b="-42187"/>
              </a:stretch>
            </a:blipFill>
          </p:spPr>
        </p:sp>
        <p:sp>
          <p:nvSpPr>
            <p:cNvPr name="Freeform 12" id="12"/>
            <p:cNvSpPr/>
            <p:nvPr/>
          </p:nvSpPr>
          <p:spPr>
            <a:xfrm flipH="false" flipV="false" rot="0">
              <a:off x="0" y="0"/>
              <a:ext cx="1940560" cy="2348230"/>
            </a:xfrm>
            <a:custGeom>
              <a:avLst/>
              <a:gdLst/>
              <a:ahLst/>
              <a:cxnLst/>
              <a:rect r="r" b="b" t="t" l="l"/>
              <a:pathLst>
                <a:path h="2348230" w="1940560">
                  <a:moveTo>
                    <a:pt x="970280" y="2348230"/>
                  </a:moveTo>
                  <a:cubicBezTo>
                    <a:pt x="435610" y="2348230"/>
                    <a:pt x="0" y="1822450"/>
                    <a:pt x="0" y="1174750"/>
                  </a:cubicBezTo>
                  <a:cubicBezTo>
                    <a:pt x="0" y="527050"/>
                    <a:pt x="435610" y="0"/>
                    <a:pt x="970280" y="0"/>
                  </a:cubicBezTo>
                  <a:cubicBezTo>
                    <a:pt x="1504950" y="0"/>
                    <a:pt x="1940560" y="527050"/>
                    <a:pt x="1940560" y="1174750"/>
                  </a:cubicBezTo>
                  <a:cubicBezTo>
                    <a:pt x="1940560" y="1822450"/>
                    <a:pt x="1504950" y="2348230"/>
                    <a:pt x="970280" y="2348230"/>
                  </a:cubicBezTo>
                  <a:close/>
                  <a:moveTo>
                    <a:pt x="970280" y="72390"/>
                  </a:moveTo>
                  <a:cubicBezTo>
                    <a:pt x="474980" y="72390"/>
                    <a:pt x="72390" y="566420"/>
                    <a:pt x="72390" y="1174750"/>
                  </a:cubicBezTo>
                  <a:cubicBezTo>
                    <a:pt x="72390" y="1783080"/>
                    <a:pt x="474980" y="2277110"/>
                    <a:pt x="970280" y="2277110"/>
                  </a:cubicBezTo>
                  <a:cubicBezTo>
                    <a:pt x="1465580" y="2277110"/>
                    <a:pt x="1868170" y="1783080"/>
                    <a:pt x="1868170" y="1174750"/>
                  </a:cubicBezTo>
                  <a:cubicBezTo>
                    <a:pt x="1868170" y="566420"/>
                    <a:pt x="1465580" y="72390"/>
                    <a:pt x="970280" y="72390"/>
                  </a:cubicBezTo>
                  <a:close/>
                </a:path>
              </a:pathLst>
            </a:custGeom>
            <a:solidFill>
              <a:srgbClr val="33D4FF"/>
            </a:solidFill>
          </p:spPr>
        </p:sp>
      </p:gr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2857500" y="2857500"/>
            <a:ext cx="11430000" cy="11706704"/>
          </a:xfrm>
          <a:custGeom>
            <a:avLst/>
            <a:gdLst/>
            <a:ahLst/>
            <a:cxnLst/>
            <a:rect r="r" b="b" t="t" l="l"/>
            <a:pathLst>
              <a:path h="11706704" w="11430000">
                <a:moveTo>
                  <a:pt x="0" y="0"/>
                </a:moveTo>
                <a:lnTo>
                  <a:pt x="11430000" y="0"/>
                </a:lnTo>
                <a:lnTo>
                  <a:pt x="11430000" y="11706704"/>
                </a:lnTo>
                <a:lnTo>
                  <a:pt x="0" y="11706704"/>
                </a:lnTo>
                <a:lnTo>
                  <a:pt x="0" y="0"/>
                </a:lnTo>
                <a:close/>
              </a:path>
            </a:pathLst>
          </a:custGeom>
          <a:blipFill>
            <a:blip r:embed="rId2">
              <a:alphaModFix amt="30000"/>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5400000">
            <a:off x="-4192724" y="5021400"/>
            <a:ext cx="9972981" cy="882683"/>
          </a:xfrm>
          <a:prstGeom prst="rect">
            <a:avLst/>
          </a:prstGeom>
        </p:spPr>
        <p:txBody>
          <a:bodyPr anchor="t" rtlCol="false" tIns="0" lIns="0" bIns="0" rIns="0">
            <a:spAutoFit/>
          </a:bodyPr>
          <a:lstStyle/>
          <a:p>
            <a:pPr algn="r">
              <a:lnSpc>
                <a:spcPts val="7000"/>
              </a:lnSpc>
            </a:pPr>
            <a:r>
              <a:rPr lang="en-US" b="true" sz="5000" spc="155">
                <a:solidFill>
                  <a:srgbClr val="001A73"/>
                </a:solidFill>
                <a:latin typeface="Arial Bold"/>
                <a:ea typeface="Arial Bold"/>
                <a:cs typeface="Arial Bold"/>
                <a:sym typeface="Arial Bold"/>
              </a:rPr>
              <a:t>MOT DE LA PRESIDENTE</a:t>
            </a:r>
          </a:p>
        </p:txBody>
      </p:sp>
      <p:sp>
        <p:nvSpPr>
          <p:cNvPr name="TextBox 4" id="4"/>
          <p:cNvSpPr txBox="true"/>
          <p:nvPr/>
        </p:nvSpPr>
        <p:spPr>
          <a:xfrm rot="0">
            <a:off x="2553109" y="352425"/>
            <a:ext cx="11253806" cy="1043305"/>
          </a:xfrm>
          <a:prstGeom prst="rect">
            <a:avLst/>
          </a:prstGeom>
        </p:spPr>
        <p:txBody>
          <a:bodyPr anchor="t" rtlCol="false" tIns="0" lIns="0" bIns="0" rIns="0">
            <a:spAutoFit/>
          </a:bodyPr>
          <a:lstStyle/>
          <a:p>
            <a:pPr algn="l">
              <a:lnSpc>
                <a:spcPts val="3919"/>
              </a:lnSpc>
            </a:pPr>
            <a:r>
              <a:rPr lang="en-US" sz="2799">
                <a:solidFill>
                  <a:srgbClr val="001A73"/>
                </a:solidFill>
                <a:latin typeface="Calibri (MS)"/>
                <a:ea typeface="Calibri (MS)"/>
                <a:cs typeface="Calibri (MS)"/>
                <a:sym typeface="Calibri (MS)"/>
              </a:rPr>
              <a:t>Dans ce contexte difficile, nous devons continuer à affirmer notre identité et nos valeurs e</a:t>
            </a:r>
            <a:r>
              <a:rPr lang="en-US" sz="2799">
                <a:solidFill>
                  <a:srgbClr val="001A73"/>
                </a:solidFill>
                <a:latin typeface="Calibri (MS)"/>
                <a:ea typeface="Calibri (MS)"/>
                <a:cs typeface="Calibri (MS)"/>
                <a:sym typeface="Calibri (MS)"/>
              </a:rPr>
              <a:t>t renforcer notre rôle de porte-parole des familles.</a:t>
            </a:r>
          </a:p>
        </p:txBody>
      </p:sp>
      <p:sp>
        <p:nvSpPr>
          <p:cNvPr name="TextBox 5" id="5"/>
          <p:cNvSpPr txBox="true"/>
          <p:nvPr/>
        </p:nvSpPr>
        <p:spPr>
          <a:xfrm rot="-5400000">
            <a:off x="-3427261" y="5196041"/>
            <a:ext cx="9972981" cy="533400"/>
          </a:xfrm>
          <a:prstGeom prst="rect">
            <a:avLst/>
          </a:prstGeom>
        </p:spPr>
        <p:txBody>
          <a:bodyPr anchor="t" rtlCol="false" tIns="0" lIns="0" bIns="0" rIns="0">
            <a:spAutoFit/>
          </a:bodyPr>
          <a:lstStyle/>
          <a:p>
            <a:pPr algn="r">
              <a:lnSpc>
                <a:spcPts val="4200"/>
              </a:lnSpc>
            </a:pPr>
            <a:r>
              <a:rPr lang="en-US" b="true" sz="3000" spc="93">
                <a:solidFill>
                  <a:srgbClr val="33D4FF"/>
                </a:solidFill>
                <a:latin typeface="Arial Bold"/>
                <a:ea typeface="Arial Bold"/>
                <a:cs typeface="Arial Bold"/>
                <a:sym typeface="Arial Bold"/>
              </a:rPr>
              <a:t>RAPPORT D’ORIENTATION</a:t>
            </a:r>
          </a:p>
        </p:txBody>
      </p:sp>
      <p:sp>
        <p:nvSpPr>
          <p:cNvPr name="Freeform 6" id="6"/>
          <p:cNvSpPr/>
          <p:nvPr/>
        </p:nvSpPr>
        <p:spPr>
          <a:xfrm flipH="false" flipV="false" rot="-5892215">
            <a:off x="13585877" y="-2210862"/>
            <a:ext cx="6081379" cy="4820875"/>
          </a:xfrm>
          <a:custGeom>
            <a:avLst/>
            <a:gdLst/>
            <a:ahLst/>
            <a:cxnLst/>
            <a:rect r="r" b="b" t="t" l="l"/>
            <a:pathLst>
              <a:path h="4820875" w="6081379">
                <a:moveTo>
                  <a:pt x="0" y="0"/>
                </a:moveTo>
                <a:lnTo>
                  <a:pt x="6081379" y="0"/>
                </a:lnTo>
                <a:lnTo>
                  <a:pt x="6081379" y="4820875"/>
                </a:lnTo>
                <a:lnTo>
                  <a:pt x="0" y="4820875"/>
                </a:lnTo>
                <a:lnTo>
                  <a:pt x="0" y="0"/>
                </a:lnTo>
                <a:close/>
              </a:path>
            </a:pathLst>
          </a:custGeom>
          <a:blipFill>
            <a:blip r:embed="rId4">
              <a:alphaModFix amt="30000"/>
              <a:extLst>
                <a:ext uri="{96DAC541-7B7A-43D3-8B79-37D633B846F1}">
                  <asvg:svgBlip xmlns:asvg="http://schemas.microsoft.com/office/drawing/2016/SVG/main" r:embed="rId5"/>
                </a:ext>
              </a:extLst>
            </a:blip>
            <a:stretch>
              <a:fillRect l="0" t="0" r="0" b="0"/>
            </a:stretch>
          </a:blipFill>
        </p:spPr>
      </p:sp>
      <p:sp>
        <p:nvSpPr>
          <p:cNvPr name="TextBox 7" id="7"/>
          <p:cNvSpPr txBox="true"/>
          <p:nvPr/>
        </p:nvSpPr>
        <p:spPr>
          <a:xfrm rot="0">
            <a:off x="17145000" y="409575"/>
            <a:ext cx="96573" cy="295308"/>
          </a:xfrm>
          <a:prstGeom prst="rect">
            <a:avLst/>
          </a:prstGeom>
        </p:spPr>
        <p:txBody>
          <a:bodyPr anchor="t" rtlCol="false" tIns="0" lIns="0" bIns="0" rIns="0" wrap="none">
            <a:spAutoFit/>
          </a:bodyPr>
          <a:lstStyle/>
          <a:p>
            <a:pPr algn="ctr">
              <a:lnSpc>
                <a:spcPts val="2100"/>
              </a:lnSpc>
              <a:spcBef>
                <a:spcPct val="0"/>
              </a:spcBef>
            </a:pPr>
            <a:r>
              <a:rPr lang="en-US" sz="1500">
                <a:solidFill>
                  <a:srgbClr val="001A73"/>
                </a:solidFill>
                <a:latin typeface="Calibri (MS)"/>
                <a:ea typeface="Calibri (MS)"/>
                <a:cs typeface="Calibri (MS)"/>
                <a:sym typeface="Calibri (MS)"/>
              </a:rPr>
              <a:t>8</a:t>
            </a:r>
          </a:p>
        </p:txBody>
      </p:sp>
      <p:sp>
        <p:nvSpPr>
          <p:cNvPr name="AutoShape 8" id="8"/>
          <p:cNvSpPr/>
          <p:nvPr/>
        </p:nvSpPr>
        <p:spPr>
          <a:xfrm>
            <a:off x="2191159" y="476250"/>
            <a:ext cx="0" cy="4286250"/>
          </a:xfrm>
          <a:prstGeom prst="line">
            <a:avLst/>
          </a:prstGeom>
          <a:ln cap="flat" w="57150">
            <a:solidFill>
              <a:srgbClr val="33D4FF"/>
            </a:solidFill>
            <a:prstDash val="solid"/>
            <a:headEnd type="diamond" len="lg" w="lg"/>
            <a:tailEnd type="diamond" len="lg" w="lg"/>
          </a:ln>
        </p:spPr>
      </p:sp>
      <p:sp>
        <p:nvSpPr>
          <p:cNvPr name="Freeform 9" id="9"/>
          <p:cNvSpPr/>
          <p:nvPr/>
        </p:nvSpPr>
        <p:spPr>
          <a:xfrm flipH="false" flipV="false" rot="0">
            <a:off x="16231227" y="8536063"/>
            <a:ext cx="1905000" cy="1520536"/>
          </a:xfrm>
          <a:custGeom>
            <a:avLst/>
            <a:gdLst/>
            <a:ahLst/>
            <a:cxnLst/>
            <a:rect r="r" b="b" t="t" l="l"/>
            <a:pathLst>
              <a:path h="1520536" w="1905000">
                <a:moveTo>
                  <a:pt x="0" y="0"/>
                </a:moveTo>
                <a:lnTo>
                  <a:pt x="1905000" y="0"/>
                </a:lnTo>
                <a:lnTo>
                  <a:pt x="1905000" y="1520537"/>
                </a:lnTo>
                <a:lnTo>
                  <a:pt x="0" y="152053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10" id="10"/>
          <p:cNvGrpSpPr/>
          <p:nvPr/>
        </p:nvGrpSpPr>
        <p:grpSpPr>
          <a:xfrm rot="0">
            <a:off x="4290582" y="2171272"/>
            <a:ext cx="11219492" cy="6582937"/>
            <a:chOff x="0" y="0"/>
            <a:chExt cx="14959323" cy="8777249"/>
          </a:xfrm>
        </p:grpSpPr>
        <p:sp>
          <p:nvSpPr>
            <p:cNvPr name="AutoShape 11" id="11"/>
            <p:cNvSpPr/>
            <p:nvPr/>
          </p:nvSpPr>
          <p:spPr>
            <a:xfrm>
              <a:off x="8660485" y="4032035"/>
              <a:ext cx="1331413" cy="1331413"/>
            </a:xfrm>
            <a:prstGeom prst="line">
              <a:avLst/>
            </a:prstGeom>
            <a:ln cap="rnd" w="50800">
              <a:solidFill>
                <a:srgbClr val="001A73"/>
              </a:solidFill>
              <a:prstDash val="solid"/>
              <a:headEnd type="none" len="sm" w="sm"/>
              <a:tailEnd type="none" len="sm" w="sm"/>
            </a:ln>
          </p:spPr>
        </p:sp>
        <p:sp>
          <p:nvSpPr>
            <p:cNvPr name="AutoShape 12" id="12"/>
            <p:cNvSpPr/>
            <p:nvPr/>
          </p:nvSpPr>
          <p:spPr>
            <a:xfrm flipV="true">
              <a:off x="4700605" y="4051103"/>
              <a:ext cx="1289509" cy="1372037"/>
            </a:xfrm>
            <a:prstGeom prst="line">
              <a:avLst/>
            </a:prstGeom>
            <a:ln cap="rnd" w="50800">
              <a:solidFill>
                <a:srgbClr val="001A73"/>
              </a:solidFill>
              <a:prstDash val="solid"/>
              <a:headEnd type="none" len="sm" w="sm"/>
              <a:tailEnd type="none" len="sm" w="sm"/>
            </a:ln>
          </p:spPr>
        </p:sp>
        <p:sp>
          <p:nvSpPr>
            <p:cNvPr name="AutoShape 13" id="13"/>
            <p:cNvSpPr/>
            <p:nvPr/>
          </p:nvSpPr>
          <p:spPr>
            <a:xfrm flipH="true">
              <a:off x="2037496" y="4846429"/>
              <a:ext cx="3096511" cy="3096511"/>
            </a:xfrm>
            <a:prstGeom prst="line">
              <a:avLst/>
            </a:prstGeom>
            <a:ln cap="rnd" w="1981200">
              <a:solidFill>
                <a:srgbClr val="3B57E5"/>
              </a:solidFill>
              <a:prstDash val="solid"/>
              <a:headEnd type="none" len="sm" w="sm"/>
              <a:tailEnd type="none" len="sm" w="sm"/>
            </a:ln>
          </p:spPr>
        </p:sp>
        <p:sp>
          <p:nvSpPr>
            <p:cNvPr name="AutoShape 14" id="14"/>
            <p:cNvSpPr/>
            <p:nvPr/>
          </p:nvSpPr>
          <p:spPr>
            <a:xfrm>
              <a:off x="4159983" y="3052380"/>
              <a:ext cx="1989937" cy="0"/>
            </a:xfrm>
            <a:prstGeom prst="line">
              <a:avLst/>
            </a:prstGeom>
            <a:ln cap="rnd" w="50800">
              <a:solidFill>
                <a:srgbClr val="001A73"/>
              </a:solidFill>
              <a:prstDash val="solid"/>
              <a:headEnd type="none" len="sm" w="sm"/>
              <a:tailEnd type="none" len="sm" w="sm"/>
            </a:ln>
          </p:spPr>
        </p:sp>
        <p:sp>
          <p:nvSpPr>
            <p:cNvPr name="AutoShape 15" id="15"/>
            <p:cNvSpPr/>
            <p:nvPr/>
          </p:nvSpPr>
          <p:spPr>
            <a:xfrm flipH="true">
              <a:off x="0" y="3028028"/>
              <a:ext cx="4379128" cy="0"/>
            </a:xfrm>
            <a:prstGeom prst="line">
              <a:avLst/>
            </a:prstGeom>
            <a:ln cap="rnd" w="1981200">
              <a:solidFill>
                <a:srgbClr val="FE4229"/>
              </a:solidFill>
              <a:prstDash val="solid"/>
              <a:headEnd type="none" len="sm" w="sm"/>
              <a:tailEnd type="none" len="sm" w="sm"/>
            </a:ln>
          </p:spPr>
        </p:sp>
        <p:sp>
          <p:nvSpPr>
            <p:cNvPr name="AutoShape 16" id="16"/>
            <p:cNvSpPr/>
            <p:nvPr/>
          </p:nvSpPr>
          <p:spPr>
            <a:xfrm>
              <a:off x="9735195" y="4980279"/>
              <a:ext cx="3096511" cy="3096511"/>
            </a:xfrm>
            <a:prstGeom prst="line">
              <a:avLst/>
            </a:prstGeom>
            <a:ln cap="rnd" w="1981200">
              <a:solidFill>
                <a:srgbClr val="963CBD"/>
              </a:solidFill>
              <a:prstDash val="solid"/>
              <a:headEnd type="none" len="sm" w="sm"/>
              <a:tailEnd type="none" len="sm" w="sm"/>
            </a:ln>
          </p:spPr>
        </p:sp>
        <p:sp>
          <p:nvSpPr>
            <p:cNvPr name="AutoShape 17" id="17"/>
            <p:cNvSpPr/>
            <p:nvPr/>
          </p:nvSpPr>
          <p:spPr>
            <a:xfrm>
              <a:off x="8951464" y="3052380"/>
              <a:ext cx="4432942" cy="0"/>
            </a:xfrm>
            <a:prstGeom prst="line">
              <a:avLst/>
            </a:prstGeom>
            <a:ln cap="rnd" w="50800">
              <a:solidFill>
                <a:srgbClr val="001A73"/>
              </a:solidFill>
              <a:prstDash val="solid"/>
              <a:headEnd type="none" len="sm" w="sm"/>
              <a:tailEnd type="none" len="sm" w="sm"/>
            </a:ln>
          </p:spPr>
        </p:sp>
        <p:sp>
          <p:nvSpPr>
            <p:cNvPr name="AutoShape 18" id="18"/>
            <p:cNvSpPr/>
            <p:nvPr/>
          </p:nvSpPr>
          <p:spPr>
            <a:xfrm>
              <a:off x="10580195" y="3028028"/>
              <a:ext cx="4379128" cy="0"/>
            </a:xfrm>
            <a:prstGeom prst="line">
              <a:avLst/>
            </a:prstGeom>
            <a:ln cap="rnd" w="1981200">
              <a:solidFill>
                <a:srgbClr val="D60033"/>
              </a:solidFill>
              <a:prstDash val="solid"/>
              <a:headEnd type="none" len="sm" w="sm"/>
              <a:tailEnd type="none" len="sm" w="sm"/>
            </a:ln>
          </p:spPr>
        </p:sp>
        <p:grpSp>
          <p:nvGrpSpPr>
            <p:cNvPr name="Group 19" id="19"/>
            <p:cNvGrpSpPr/>
            <p:nvPr/>
          </p:nvGrpSpPr>
          <p:grpSpPr>
            <a:xfrm rot="0">
              <a:off x="5111101" y="0"/>
              <a:ext cx="4737121" cy="4737121"/>
              <a:chOff x="0" y="0"/>
              <a:chExt cx="6350000" cy="6350000"/>
            </a:xfrm>
          </p:grpSpPr>
          <p:sp>
            <p:nvSpPr>
              <p:cNvPr name="Freeform 20" id="20"/>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C600"/>
              </a:solidFill>
            </p:spPr>
          </p:sp>
        </p:grpSp>
        <p:grpSp>
          <p:nvGrpSpPr>
            <p:cNvPr name="Group 21" id="21"/>
            <p:cNvGrpSpPr>
              <a:grpSpLocks noChangeAspect="true"/>
            </p:cNvGrpSpPr>
            <p:nvPr/>
          </p:nvGrpSpPr>
          <p:grpSpPr>
            <a:xfrm rot="0">
              <a:off x="5436989" y="325888"/>
              <a:ext cx="4085346" cy="4085346"/>
              <a:chOff x="0" y="0"/>
              <a:chExt cx="6355080" cy="6355080"/>
            </a:xfrm>
          </p:grpSpPr>
          <p:sp>
            <p:nvSpPr>
              <p:cNvPr name="Freeform 22" id="22"/>
              <p:cNvSpPr/>
              <p:nvPr/>
            </p:nvSpPr>
            <p:spPr>
              <a:xfrm flipH="false" flipV="false" rot="0">
                <a:off x="0" y="0"/>
                <a:ext cx="6355080" cy="6355080"/>
              </a:xfrm>
              <a:custGeom>
                <a:avLst/>
                <a:gdLst/>
                <a:ahLst/>
                <a:cxnLst/>
                <a:rect r="r" b="b" t="t" l="l"/>
                <a:pathLst>
                  <a:path h="6355080" w="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FFDD53"/>
              </a:solidFill>
            </p:spPr>
          </p:sp>
        </p:grpSp>
        <p:sp>
          <p:nvSpPr>
            <p:cNvPr name="Freeform 23" id="23"/>
            <p:cNvSpPr/>
            <p:nvPr/>
          </p:nvSpPr>
          <p:spPr>
            <a:xfrm flipH="false" flipV="false" rot="0">
              <a:off x="5561571" y="438568"/>
              <a:ext cx="3836182" cy="2406332"/>
            </a:xfrm>
            <a:custGeom>
              <a:avLst/>
              <a:gdLst/>
              <a:ahLst/>
              <a:cxnLst/>
              <a:rect r="r" b="b" t="t" l="l"/>
              <a:pathLst>
                <a:path h="2406332" w="3836182">
                  <a:moveTo>
                    <a:pt x="0" y="0"/>
                  </a:moveTo>
                  <a:lnTo>
                    <a:pt x="3836182" y="0"/>
                  </a:lnTo>
                  <a:lnTo>
                    <a:pt x="3836182" y="2406332"/>
                  </a:lnTo>
                  <a:lnTo>
                    <a:pt x="0" y="2406332"/>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24" id="24"/>
            <p:cNvSpPr txBox="true"/>
            <p:nvPr/>
          </p:nvSpPr>
          <p:spPr>
            <a:xfrm rot="0">
              <a:off x="5661722" y="2670051"/>
              <a:ext cx="3635880" cy="1478614"/>
            </a:xfrm>
            <a:prstGeom prst="rect">
              <a:avLst/>
            </a:prstGeom>
          </p:spPr>
          <p:txBody>
            <a:bodyPr anchor="t" rtlCol="false" tIns="0" lIns="0" bIns="0" rIns="0">
              <a:spAutoFit/>
            </a:bodyPr>
            <a:lstStyle/>
            <a:p>
              <a:pPr algn="ctr">
                <a:lnSpc>
                  <a:spcPts val="2032"/>
                </a:lnSpc>
              </a:pPr>
              <a:r>
                <a:rPr lang="en-US" b="true" sz="2032">
                  <a:solidFill>
                    <a:srgbClr val="001A73"/>
                  </a:solidFill>
                  <a:latin typeface="Cerebri Bold"/>
                  <a:ea typeface="Cerebri Bold"/>
                  <a:cs typeface="Cerebri Bold"/>
                  <a:sym typeface="Cerebri Bold"/>
                </a:rPr>
                <a:t>DOIT CONTINUER À ÊTRE :</a:t>
              </a:r>
            </a:p>
          </p:txBody>
        </p:sp>
        <p:sp>
          <p:nvSpPr>
            <p:cNvPr name="TextBox 25" id="25"/>
            <p:cNvSpPr txBox="true"/>
            <p:nvPr/>
          </p:nvSpPr>
          <p:spPr>
            <a:xfrm rot="0">
              <a:off x="11130922" y="2602027"/>
              <a:ext cx="3639969" cy="823428"/>
            </a:xfrm>
            <a:prstGeom prst="rect">
              <a:avLst/>
            </a:prstGeom>
          </p:spPr>
          <p:txBody>
            <a:bodyPr anchor="t" rtlCol="false" tIns="0" lIns="0" bIns="0" rIns="0">
              <a:spAutoFit/>
            </a:bodyPr>
            <a:lstStyle/>
            <a:p>
              <a:pPr algn="l">
                <a:lnSpc>
                  <a:spcPts val="2577"/>
                </a:lnSpc>
              </a:pPr>
              <a:r>
                <a:rPr lang="en-US" b="true" sz="1840">
                  <a:solidFill>
                    <a:srgbClr val="FFFFFF"/>
                  </a:solidFill>
                  <a:latin typeface="Open Sans Bold"/>
                  <a:ea typeface="Open Sans Bold"/>
                  <a:cs typeface="Open Sans Bold"/>
                  <a:sym typeface="Open Sans Bold"/>
                </a:rPr>
                <a:t>UN DÉFENSEUR DES DROITS DES FAM</a:t>
              </a:r>
              <a:r>
                <a:rPr lang="en-US" b="true" sz="1840">
                  <a:solidFill>
                    <a:srgbClr val="FFFFFF"/>
                  </a:solidFill>
                  <a:latin typeface="Open Sans Bold"/>
                  <a:ea typeface="Open Sans Bold"/>
                  <a:cs typeface="Open Sans Bold"/>
                  <a:sym typeface="Open Sans Bold"/>
                </a:rPr>
                <a:t>ILLES</a:t>
              </a:r>
            </a:p>
          </p:txBody>
        </p:sp>
        <p:sp>
          <p:nvSpPr>
            <p:cNvPr name="TextBox 26" id="26"/>
            <p:cNvSpPr txBox="true"/>
            <p:nvPr/>
          </p:nvSpPr>
          <p:spPr>
            <a:xfrm rot="2700000">
              <a:off x="9454331" y="6166660"/>
              <a:ext cx="3639438" cy="823428"/>
            </a:xfrm>
            <a:prstGeom prst="rect">
              <a:avLst/>
            </a:prstGeom>
          </p:spPr>
          <p:txBody>
            <a:bodyPr anchor="t" rtlCol="false" tIns="0" lIns="0" bIns="0" rIns="0">
              <a:spAutoFit/>
            </a:bodyPr>
            <a:lstStyle/>
            <a:p>
              <a:pPr algn="l">
                <a:lnSpc>
                  <a:spcPts val="2577"/>
                </a:lnSpc>
              </a:pPr>
              <a:r>
                <a:rPr lang="en-US" b="true" sz="1840">
                  <a:solidFill>
                    <a:srgbClr val="FFFFFF"/>
                  </a:solidFill>
                  <a:latin typeface="Open Sans Bold"/>
                  <a:ea typeface="Open Sans Bold"/>
                  <a:cs typeface="Open Sans Bold"/>
                  <a:sym typeface="Open Sans Bold"/>
                </a:rPr>
                <a:t>UN LIEU DE D</a:t>
              </a:r>
              <a:r>
                <a:rPr lang="en-US" b="true" sz="1840">
                  <a:solidFill>
                    <a:srgbClr val="FFFFFF"/>
                  </a:solidFill>
                  <a:latin typeface="Open Sans Bold"/>
                  <a:ea typeface="Open Sans Bold"/>
                  <a:cs typeface="Open Sans Bold"/>
                  <a:sym typeface="Open Sans Bold"/>
                </a:rPr>
                <a:t>IALOGUE ET DE COHÉSION</a:t>
              </a:r>
            </a:p>
          </p:txBody>
        </p:sp>
        <p:sp>
          <p:nvSpPr>
            <p:cNvPr name="TextBox 27" id="27"/>
            <p:cNvSpPr txBox="true"/>
            <p:nvPr/>
          </p:nvSpPr>
          <p:spPr>
            <a:xfrm rot="-2700000">
              <a:off x="1615379" y="6249999"/>
              <a:ext cx="3697626" cy="394831"/>
            </a:xfrm>
            <a:prstGeom prst="rect">
              <a:avLst/>
            </a:prstGeom>
          </p:spPr>
          <p:txBody>
            <a:bodyPr anchor="t" rtlCol="false" tIns="0" lIns="0" bIns="0" rIns="0">
              <a:spAutoFit/>
            </a:bodyPr>
            <a:lstStyle/>
            <a:p>
              <a:pPr algn="r">
                <a:lnSpc>
                  <a:spcPts val="2577"/>
                </a:lnSpc>
              </a:pPr>
              <a:r>
                <a:rPr lang="en-US" b="true" sz="1840">
                  <a:solidFill>
                    <a:srgbClr val="FFFFFF"/>
                  </a:solidFill>
                  <a:latin typeface="Open Sans Bold"/>
                  <a:ea typeface="Open Sans Bold"/>
                  <a:cs typeface="Open Sans Bold"/>
                  <a:sym typeface="Open Sans Bold"/>
                </a:rPr>
                <a:t>UN PAR</a:t>
              </a:r>
              <a:r>
                <a:rPr lang="en-US" b="true" sz="1840">
                  <a:solidFill>
                    <a:srgbClr val="FFFFFF"/>
                  </a:solidFill>
                  <a:latin typeface="Open Sans Bold"/>
                  <a:ea typeface="Open Sans Bold"/>
                  <a:cs typeface="Open Sans Bold"/>
                  <a:sym typeface="Open Sans Bold"/>
                </a:rPr>
                <a:t>TENAIRE FIABLE</a:t>
              </a:r>
            </a:p>
          </p:txBody>
        </p:sp>
        <p:sp>
          <p:nvSpPr>
            <p:cNvPr name="TextBox 28" id="28"/>
            <p:cNvSpPr txBox="true"/>
            <p:nvPr/>
          </p:nvSpPr>
          <p:spPr>
            <a:xfrm rot="0">
              <a:off x="461244" y="2816325"/>
              <a:ext cx="3152503" cy="394831"/>
            </a:xfrm>
            <a:prstGeom prst="rect">
              <a:avLst/>
            </a:prstGeom>
          </p:spPr>
          <p:txBody>
            <a:bodyPr anchor="t" rtlCol="false" tIns="0" lIns="0" bIns="0" rIns="0">
              <a:spAutoFit/>
            </a:bodyPr>
            <a:lstStyle/>
            <a:p>
              <a:pPr algn="r">
                <a:lnSpc>
                  <a:spcPts val="2577"/>
                </a:lnSpc>
              </a:pPr>
              <a:r>
                <a:rPr lang="en-US" b="true" sz="1840">
                  <a:solidFill>
                    <a:srgbClr val="FFFFFF"/>
                  </a:solidFill>
                  <a:latin typeface="Open Sans Bold"/>
                  <a:ea typeface="Open Sans Bold"/>
                  <a:cs typeface="Open Sans Bold"/>
                  <a:sym typeface="Open Sans Bold"/>
                </a:rPr>
                <a:t>UN AC</a:t>
              </a:r>
              <a:r>
                <a:rPr lang="en-US" b="true" sz="1840">
                  <a:solidFill>
                    <a:srgbClr val="FFFFFF"/>
                  </a:solidFill>
                  <a:latin typeface="Open Sans Bold"/>
                  <a:ea typeface="Open Sans Bold"/>
                  <a:cs typeface="Open Sans Bold"/>
                  <a:sym typeface="Open Sans Bold"/>
                </a:rPr>
                <a:t>TEUR ENGAGÉ</a:t>
              </a:r>
            </a:p>
          </p:txBody>
        </p:sp>
      </p:grpSp>
      <p:grpSp>
        <p:nvGrpSpPr>
          <p:cNvPr name="Group 29" id="29"/>
          <p:cNvGrpSpPr>
            <a:grpSpLocks noChangeAspect="true"/>
          </p:cNvGrpSpPr>
          <p:nvPr/>
        </p:nvGrpSpPr>
        <p:grpSpPr>
          <a:xfrm rot="0">
            <a:off x="15510074" y="590550"/>
            <a:ext cx="1634926" cy="1978389"/>
            <a:chOff x="0" y="0"/>
            <a:chExt cx="1940560" cy="2348230"/>
          </a:xfrm>
        </p:grpSpPr>
        <p:sp>
          <p:nvSpPr>
            <p:cNvPr name="Freeform 30" id="30"/>
            <p:cNvSpPr/>
            <p:nvPr/>
          </p:nvSpPr>
          <p:spPr>
            <a:xfrm flipH="false" flipV="false" rot="0">
              <a:off x="31371" y="36818"/>
              <a:ext cx="1877819" cy="2275863"/>
            </a:xfrm>
            <a:custGeom>
              <a:avLst/>
              <a:gdLst/>
              <a:ahLst/>
              <a:cxnLst/>
              <a:rect r="r" b="b" t="t" l="l"/>
              <a:pathLst>
                <a:path h="2275863" w="1877819">
                  <a:moveTo>
                    <a:pt x="938909" y="12"/>
                  </a:moveTo>
                  <a:cubicBezTo>
                    <a:pt x="603970" y="-1812"/>
                    <a:pt x="293831" y="214675"/>
                    <a:pt x="125927" y="567498"/>
                  </a:cubicBezTo>
                  <a:cubicBezTo>
                    <a:pt x="-41976" y="920321"/>
                    <a:pt x="-41976" y="1355543"/>
                    <a:pt x="125927" y="1708366"/>
                  </a:cubicBezTo>
                  <a:cubicBezTo>
                    <a:pt x="293831" y="2061189"/>
                    <a:pt x="603970" y="2277675"/>
                    <a:pt x="938909" y="2275852"/>
                  </a:cubicBezTo>
                  <a:cubicBezTo>
                    <a:pt x="1273848" y="2277675"/>
                    <a:pt x="1583987" y="2061189"/>
                    <a:pt x="1751891" y="1708366"/>
                  </a:cubicBezTo>
                  <a:cubicBezTo>
                    <a:pt x="1919794" y="1355543"/>
                    <a:pt x="1919794" y="920321"/>
                    <a:pt x="1751891" y="567498"/>
                  </a:cubicBezTo>
                  <a:cubicBezTo>
                    <a:pt x="1583987" y="214675"/>
                    <a:pt x="1273848" y="-1812"/>
                    <a:pt x="938909" y="12"/>
                  </a:cubicBezTo>
                  <a:close/>
                </a:path>
              </a:pathLst>
            </a:custGeom>
            <a:blipFill>
              <a:blip r:embed="rId10"/>
              <a:stretch>
                <a:fillRect l="223" t="-8519" r="223" b="-42187"/>
              </a:stretch>
            </a:blipFill>
          </p:spPr>
        </p:sp>
        <p:sp>
          <p:nvSpPr>
            <p:cNvPr name="Freeform 31" id="31"/>
            <p:cNvSpPr/>
            <p:nvPr/>
          </p:nvSpPr>
          <p:spPr>
            <a:xfrm flipH="false" flipV="false" rot="0">
              <a:off x="0" y="0"/>
              <a:ext cx="1940560" cy="2348230"/>
            </a:xfrm>
            <a:custGeom>
              <a:avLst/>
              <a:gdLst/>
              <a:ahLst/>
              <a:cxnLst/>
              <a:rect r="r" b="b" t="t" l="l"/>
              <a:pathLst>
                <a:path h="2348230" w="1940560">
                  <a:moveTo>
                    <a:pt x="970280" y="2348230"/>
                  </a:moveTo>
                  <a:cubicBezTo>
                    <a:pt x="435610" y="2348230"/>
                    <a:pt x="0" y="1822450"/>
                    <a:pt x="0" y="1174750"/>
                  </a:cubicBezTo>
                  <a:cubicBezTo>
                    <a:pt x="0" y="527050"/>
                    <a:pt x="435610" y="0"/>
                    <a:pt x="970280" y="0"/>
                  </a:cubicBezTo>
                  <a:cubicBezTo>
                    <a:pt x="1504950" y="0"/>
                    <a:pt x="1940560" y="527050"/>
                    <a:pt x="1940560" y="1174750"/>
                  </a:cubicBezTo>
                  <a:cubicBezTo>
                    <a:pt x="1940560" y="1822450"/>
                    <a:pt x="1504950" y="2348230"/>
                    <a:pt x="970280" y="2348230"/>
                  </a:cubicBezTo>
                  <a:close/>
                  <a:moveTo>
                    <a:pt x="970280" y="72390"/>
                  </a:moveTo>
                  <a:cubicBezTo>
                    <a:pt x="474980" y="72390"/>
                    <a:pt x="72390" y="566420"/>
                    <a:pt x="72390" y="1174750"/>
                  </a:cubicBezTo>
                  <a:cubicBezTo>
                    <a:pt x="72390" y="1783080"/>
                    <a:pt x="474980" y="2277110"/>
                    <a:pt x="970280" y="2277110"/>
                  </a:cubicBezTo>
                  <a:cubicBezTo>
                    <a:pt x="1465580" y="2277110"/>
                    <a:pt x="1868170" y="1783080"/>
                    <a:pt x="1868170" y="1174750"/>
                  </a:cubicBezTo>
                  <a:cubicBezTo>
                    <a:pt x="1868170" y="566420"/>
                    <a:pt x="1465580" y="72390"/>
                    <a:pt x="970280" y="72390"/>
                  </a:cubicBezTo>
                  <a:close/>
                </a:path>
              </a:pathLst>
            </a:custGeom>
            <a:solidFill>
              <a:srgbClr val="33D4FF"/>
            </a:solidFill>
          </p:spPr>
        </p:sp>
      </p:gr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6231227" y="8536063"/>
            <a:ext cx="1905000" cy="1520536"/>
          </a:xfrm>
          <a:custGeom>
            <a:avLst/>
            <a:gdLst/>
            <a:ahLst/>
            <a:cxnLst/>
            <a:rect r="r" b="b" t="t" l="l"/>
            <a:pathLst>
              <a:path h="1520536" w="1905000">
                <a:moveTo>
                  <a:pt x="0" y="0"/>
                </a:moveTo>
                <a:lnTo>
                  <a:pt x="1905000" y="0"/>
                </a:lnTo>
                <a:lnTo>
                  <a:pt x="1905000" y="1520537"/>
                </a:lnTo>
                <a:lnTo>
                  <a:pt x="0" y="152053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17145000" y="409575"/>
            <a:ext cx="96573" cy="295308"/>
          </a:xfrm>
          <a:prstGeom prst="rect">
            <a:avLst/>
          </a:prstGeom>
        </p:spPr>
        <p:txBody>
          <a:bodyPr anchor="t" rtlCol="false" tIns="0" lIns="0" bIns="0" rIns="0" wrap="none">
            <a:spAutoFit/>
          </a:bodyPr>
          <a:lstStyle/>
          <a:p>
            <a:pPr algn="ctr">
              <a:lnSpc>
                <a:spcPts val="2100"/>
              </a:lnSpc>
              <a:spcBef>
                <a:spcPct val="0"/>
              </a:spcBef>
            </a:pPr>
            <a:r>
              <a:rPr lang="en-US" sz="1500">
                <a:solidFill>
                  <a:srgbClr val="001A73"/>
                </a:solidFill>
                <a:latin typeface="Calibri (MS)"/>
                <a:ea typeface="Calibri (MS)"/>
                <a:cs typeface="Calibri (MS)"/>
                <a:sym typeface="Calibri (MS)"/>
              </a:rPr>
              <a:t>9</a:t>
            </a:r>
          </a:p>
        </p:txBody>
      </p:sp>
      <p:sp>
        <p:nvSpPr>
          <p:cNvPr name="Freeform 4" id="4"/>
          <p:cNvSpPr/>
          <p:nvPr/>
        </p:nvSpPr>
        <p:spPr>
          <a:xfrm flipH="false" flipV="false" rot="0">
            <a:off x="-2857500" y="2857500"/>
            <a:ext cx="11430000" cy="11706704"/>
          </a:xfrm>
          <a:custGeom>
            <a:avLst/>
            <a:gdLst/>
            <a:ahLst/>
            <a:cxnLst/>
            <a:rect r="r" b="b" t="t" l="l"/>
            <a:pathLst>
              <a:path h="11706704" w="11430000">
                <a:moveTo>
                  <a:pt x="0" y="0"/>
                </a:moveTo>
                <a:lnTo>
                  <a:pt x="11430000" y="0"/>
                </a:lnTo>
                <a:lnTo>
                  <a:pt x="11430000" y="11706704"/>
                </a:lnTo>
                <a:lnTo>
                  <a:pt x="0" y="11706704"/>
                </a:lnTo>
                <a:lnTo>
                  <a:pt x="0" y="0"/>
                </a:lnTo>
                <a:close/>
              </a:path>
            </a:pathLst>
          </a:custGeom>
          <a:blipFill>
            <a:blip r:embed="rId4">
              <a:alphaModFix amt="30000"/>
              <a:extLst>
                <a:ext uri="{96DAC541-7B7A-43D3-8B79-37D633B846F1}">
                  <asvg:svgBlip xmlns:asvg="http://schemas.microsoft.com/office/drawing/2016/SVG/main" r:embed="rId5"/>
                </a:ext>
              </a:extLst>
            </a:blip>
            <a:stretch>
              <a:fillRect l="0" t="0" r="0" b="0"/>
            </a:stretch>
          </a:blipFill>
        </p:spPr>
      </p:sp>
      <p:sp>
        <p:nvSpPr>
          <p:cNvPr name="TextBox 5" id="5"/>
          <p:cNvSpPr txBox="true"/>
          <p:nvPr/>
        </p:nvSpPr>
        <p:spPr>
          <a:xfrm rot="-5400000">
            <a:off x="-4192724" y="5021400"/>
            <a:ext cx="9972981" cy="882683"/>
          </a:xfrm>
          <a:prstGeom prst="rect">
            <a:avLst/>
          </a:prstGeom>
        </p:spPr>
        <p:txBody>
          <a:bodyPr anchor="t" rtlCol="false" tIns="0" lIns="0" bIns="0" rIns="0">
            <a:spAutoFit/>
          </a:bodyPr>
          <a:lstStyle/>
          <a:p>
            <a:pPr algn="r">
              <a:lnSpc>
                <a:spcPts val="7000"/>
              </a:lnSpc>
            </a:pPr>
            <a:r>
              <a:rPr lang="en-US" b="true" sz="5000" spc="155">
                <a:solidFill>
                  <a:srgbClr val="001A73"/>
                </a:solidFill>
                <a:latin typeface="Arial Bold"/>
                <a:ea typeface="Arial Bold"/>
                <a:cs typeface="Arial Bold"/>
                <a:sym typeface="Arial Bold"/>
              </a:rPr>
              <a:t>MOT DE LA PRESIDENTE</a:t>
            </a:r>
          </a:p>
        </p:txBody>
      </p:sp>
      <p:sp>
        <p:nvSpPr>
          <p:cNvPr name="TextBox 6" id="6"/>
          <p:cNvSpPr txBox="true"/>
          <p:nvPr/>
        </p:nvSpPr>
        <p:spPr>
          <a:xfrm rot="-5400000">
            <a:off x="-3427261" y="5196041"/>
            <a:ext cx="9972981" cy="533400"/>
          </a:xfrm>
          <a:prstGeom prst="rect">
            <a:avLst/>
          </a:prstGeom>
        </p:spPr>
        <p:txBody>
          <a:bodyPr anchor="t" rtlCol="false" tIns="0" lIns="0" bIns="0" rIns="0">
            <a:spAutoFit/>
          </a:bodyPr>
          <a:lstStyle/>
          <a:p>
            <a:pPr algn="r">
              <a:lnSpc>
                <a:spcPts val="4200"/>
              </a:lnSpc>
            </a:pPr>
            <a:r>
              <a:rPr lang="en-US" b="true" sz="3000" spc="93">
                <a:solidFill>
                  <a:srgbClr val="33D4FF"/>
                </a:solidFill>
                <a:latin typeface="Arial Bold"/>
                <a:ea typeface="Arial Bold"/>
                <a:cs typeface="Arial Bold"/>
                <a:sym typeface="Arial Bold"/>
              </a:rPr>
              <a:t>RAPPORT D’ORIENTATION</a:t>
            </a:r>
          </a:p>
        </p:txBody>
      </p:sp>
      <p:sp>
        <p:nvSpPr>
          <p:cNvPr name="Freeform 7" id="7"/>
          <p:cNvSpPr/>
          <p:nvPr/>
        </p:nvSpPr>
        <p:spPr>
          <a:xfrm flipH="false" flipV="false" rot="-5892215">
            <a:off x="13585877" y="-2210862"/>
            <a:ext cx="6081379" cy="4820875"/>
          </a:xfrm>
          <a:custGeom>
            <a:avLst/>
            <a:gdLst/>
            <a:ahLst/>
            <a:cxnLst/>
            <a:rect r="r" b="b" t="t" l="l"/>
            <a:pathLst>
              <a:path h="4820875" w="6081379">
                <a:moveTo>
                  <a:pt x="0" y="0"/>
                </a:moveTo>
                <a:lnTo>
                  <a:pt x="6081379" y="0"/>
                </a:lnTo>
                <a:lnTo>
                  <a:pt x="6081379" y="4820875"/>
                </a:lnTo>
                <a:lnTo>
                  <a:pt x="0" y="4820875"/>
                </a:lnTo>
                <a:lnTo>
                  <a:pt x="0" y="0"/>
                </a:lnTo>
                <a:close/>
              </a:path>
            </a:pathLst>
          </a:custGeom>
          <a:blipFill>
            <a:blip r:embed="rId6">
              <a:alphaModFix amt="30000"/>
              <a:extLst>
                <a:ext uri="{96DAC541-7B7A-43D3-8B79-37D633B846F1}">
                  <asvg:svgBlip xmlns:asvg="http://schemas.microsoft.com/office/drawing/2016/SVG/main" r:embed="rId7"/>
                </a:ext>
              </a:extLst>
            </a:blip>
            <a:stretch>
              <a:fillRect l="0" t="0" r="0" b="0"/>
            </a:stretch>
          </a:blipFill>
        </p:spPr>
      </p:sp>
      <p:sp>
        <p:nvSpPr>
          <p:cNvPr name="AutoShape 8" id="8"/>
          <p:cNvSpPr/>
          <p:nvPr/>
        </p:nvSpPr>
        <p:spPr>
          <a:xfrm>
            <a:off x="2191159" y="476250"/>
            <a:ext cx="0" cy="4286250"/>
          </a:xfrm>
          <a:prstGeom prst="line">
            <a:avLst/>
          </a:prstGeom>
          <a:ln cap="flat" w="57150">
            <a:solidFill>
              <a:srgbClr val="33D4FF"/>
            </a:solidFill>
            <a:prstDash val="solid"/>
            <a:headEnd type="diamond" len="lg" w="lg"/>
            <a:tailEnd type="diamond" len="lg" w="lg"/>
          </a:ln>
        </p:spPr>
      </p:sp>
      <p:grpSp>
        <p:nvGrpSpPr>
          <p:cNvPr name="Group 9" id="9"/>
          <p:cNvGrpSpPr/>
          <p:nvPr/>
        </p:nvGrpSpPr>
        <p:grpSpPr>
          <a:xfrm rot="0">
            <a:off x="2669401" y="476250"/>
            <a:ext cx="12949197" cy="9499170"/>
            <a:chOff x="0" y="0"/>
            <a:chExt cx="17265596" cy="12665559"/>
          </a:xfrm>
        </p:grpSpPr>
        <p:sp>
          <p:nvSpPr>
            <p:cNvPr name="TextBox 10" id="10"/>
            <p:cNvSpPr txBox="true"/>
            <p:nvPr/>
          </p:nvSpPr>
          <p:spPr>
            <a:xfrm rot="0">
              <a:off x="146485" y="-114300"/>
              <a:ext cx="15556630" cy="711201"/>
            </a:xfrm>
            <a:prstGeom prst="rect">
              <a:avLst/>
            </a:prstGeom>
          </p:spPr>
          <p:txBody>
            <a:bodyPr anchor="t" rtlCol="false" tIns="0" lIns="0" bIns="0" rIns="0">
              <a:spAutoFit/>
            </a:bodyPr>
            <a:lstStyle/>
            <a:p>
              <a:pPr algn="l">
                <a:lnSpc>
                  <a:spcPts val="4199"/>
                </a:lnSpc>
              </a:pPr>
              <a:r>
                <a:rPr lang="en-US" sz="2999" b="true">
                  <a:solidFill>
                    <a:srgbClr val="001A73"/>
                  </a:solidFill>
                  <a:latin typeface="Calibri (MS) Bold"/>
                  <a:ea typeface="Calibri (MS) Bold"/>
                  <a:cs typeface="Calibri (MS) Bold"/>
                  <a:sym typeface="Calibri (MS) Bold"/>
                </a:rPr>
                <a:t>Priorités pour</a:t>
              </a:r>
              <a:r>
                <a:rPr lang="en-US" sz="2999" b="true">
                  <a:solidFill>
                    <a:srgbClr val="001A73"/>
                  </a:solidFill>
                  <a:latin typeface="Calibri (MS) Bold"/>
                  <a:ea typeface="Calibri (MS) Bold"/>
                  <a:cs typeface="Calibri (MS) Bold"/>
                  <a:sym typeface="Calibri (MS) Bold"/>
                </a:rPr>
                <a:t> l’année à venir</a:t>
              </a:r>
            </a:p>
          </p:txBody>
        </p:sp>
        <p:grpSp>
          <p:nvGrpSpPr>
            <p:cNvPr name="Group 11" id="11"/>
            <p:cNvGrpSpPr/>
            <p:nvPr/>
          </p:nvGrpSpPr>
          <p:grpSpPr>
            <a:xfrm rot="0">
              <a:off x="0" y="765458"/>
              <a:ext cx="4267200" cy="3105846"/>
              <a:chOff x="0" y="0"/>
              <a:chExt cx="842904" cy="613500"/>
            </a:xfrm>
          </p:grpSpPr>
          <p:sp>
            <p:nvSpPr>
              <p:cNvPr name="Freeform 12" id="12"/>
              <p:cNvSpPr/>
              <p:nvPr/>
            </p:nvSpPr>
            <p:spPr>
              <a:xfrm flipH="false" flipV="false" rot="0">
                <a:off x="0" y="0"/>
                <a:ext cx="842904" cy="613500"/>
              </a:xfrm>
              <a:custGeom>
                <a:avLst/>
                <a:gdLst/>
                <a:ahLst/>
                <a:cxnLst/>
                <a:rect r="r" b="b" t="t" l="l"/>
                <a:pathLst>
                  <a:path h="613500" w="842904">
                    <a:moveTo>
                      <a:pt x="38705" y="0"/>
                    </a:moveTo>
                    <a:lnTo>
                      <a:pt x="804199" y="0"/>
                    </a:lnTo>
                    <a:cubicBezTo>
                      <a:pt x="814464" y="0"/>
                      <a:pt x="824309" y="4078"/>
                      <a:pt x="831567" y="11336"/>
                    </a:cubicBezTo>
                    <a:cubicBezTo>
                      <a:pt x="838826" y="18595"/>
                      <a:pt x="842904" y="28440"/>
                      <a:pt x="842904" y="38705"/>
                    </a:cubicBezTo>
                    <a:lnTo>
                      <a:pt x="842904" y="574796"/>
                    </a:lnTo>
                    <a:cubicBezTo>
                      <a:pt x="842904" y="596172"/>
                      <a:pt x="825575" y="613500"/>
                      <a:pt x="804199" y="613500"/>
                    </a:cubicBezTo>
                    <a:lnTo>
                      <a:pt x="38705" y="613500"/>
                    </a:lnTo>
                    <a:cubicBezTo>
                      <a:pt x="17329" y="613500"/>
                      <a:pt x="0" y="596172"/>
                      <a:pt x="0" y="574796"/>
                    </a:cubicBezTo>
                    <a:lnTo>
                      <a:pt x="0" y="38705"/>
                    </a:lnTo>
                    <a:cubicBezTo>
                      <a:pt x="0" y="17329"/>
                      <a:pt x="17329" y="0"/>
                      <a:pt x="38705" y="0"/>
                    </a:cubicBezTo>
                    <a:close/>
                  </a:path>
                </a:pathLst>
              </a:custGeom>
              <a:solidFill>
                <a:srgbClr val="963CBD"/>
              </a:solidFill>
            </p:spPr>
          </p:sp>
          <p:sp>
            <p:nvSpPr>
              <p:cNvPr name="TextBox 13" id="13"/>
              <p:cNvSpPr txBox="true"/>
              <p:nvPr/>
            </p:nvSpPr>
            <p:spPr>
              <a:xfrm>
                <a:off x="0" y="-76200"/>
                <a:ext cx="842904" cy="689700"/>
              </a:xfrm>
              <a:prstGeom prst="rect">
                <a:avLst/>
              </a:prstGeom>
            </p:spPr>
            <p:txBody>
              <a:bodyPr anchor="ctr" rtlCol="false" tIns="50800" lIns="50800" bIns="50800" rIns="50800"/>
              <a:lstStyle/>
              <a:p>
                <a:pPr algn="l">
                  <a:lnSpc>
                    <a:spcPts val="2659"/>
                  </a:lnSpc>
                  <a:spcBef>
                    <a:spcPct val="0"/>
                  </a:spcBef>
                </a:pPr>
              </a:p>
            </p:txBody>
          </p:sp>
        </p:grpSp>
        <p:grpSp>
          <p:nvGrpSpPr>
            <p:cNvPr name="Group 14" id="14"/>
            <p:cNvGrpSpPr/>
            <p:nvPr/>
          </p:nvGrpSpPr>
          <p:grpSpPr>
            <a:xfrm rot="0">
              <a:off x="5791200" y="765458"/>
              <a:ext cx="4267200" cy="3105846"/>
              <a:chOff x="0" y="0"/>
              <a:chExt cx="842904" cy="613500"/>
            </a:xfrm>
          </p:grpSpPr>
          <p:sp>
            <p:nvSpPr>
              <p:cNvPr name="Freeform 15" id="15"/>
              <p:cNvSpPr/>
              <p:nvPr/>
            </p:nvSpPr>
            <p:spPr>
              <a:xfrm flipH="false" flipV="false" rot="0">
                <a:off x="0" y="0"/>
                <a:ext cx="842904" cy="613500"/>
              </a:xfrm>
              <a:custGeom>
                <a:avLst/>
                <a:gdLst/>
                <a:ahLst/>
                <a:cxnLst/>
                <a:rect r="r" b="b" t="t" l="l"/>
                <a:pathLst>
                  <a:path h="613500" w="842904">
                    <a:moveTo>
                      <a:pt x="38705" y="0"/>
                    </a:moveTo>
                    <a:lnTo>
                      <a:pt x="804199" y="0"/>
                    </a:lnTo>
                    <a:cubicBezTo>
                      <a:pt x="814464" y="0"/>
                      <a:pt x="824309" y="4078"/>
                      <a:pt x="831567" y="11336"/>
                    </a:cubicBezTo>
                    <a:cubicBezTo>
                      <a:pt x="838826" y="18595"/>
                      <a:pt x="842904" y="28440"/>
                      <a:pt x="842904" y="38705"/>
                    </a:cubicBezTo>
                    <a:lnTo>
                      <a:pt x="842904" y="574796"/>
                    </a:lnTo>
                    <a:cubicBezTo>
                      <a:pt x="842904" y="596172"/>
                      <a:pt x="825575" y="613500"/>
                      <a:pt x="804199" y="613500"/>
                    </a:cubicBezTo>
                    <a:lnTo>
                      <a:pt x="38705" y="613500"/>
                    </a:lnTo>
                    <a:cubicBezTo>
                      <a:pt x="17329" y="613500"/>
                      <a:pt x="0" y="596172"/>
                      <a:pt x="0" y="574796"/>
                    </a:cubicBezTo>
                    <a:lnTo>
                      <a:pt x="0" y="38705"/>
                    </a:lnTo>
                    <a:cubicBezTo>
                      <a:pt x="0" y="17329"/>
                      <a:pt x="17329" y="0"/>
                      <a:pt x="38705" y="0"/>
                    </a:cubicBezTo>
                    <a:close/>
                  </a:path>
                </a:pathLst>
              </a:custGeom>
              <a:solidFill>
                <a:srgbClr val="3B57E5"/>
              </a:solidFill>
            </p:spPr>
          </p:sp>
          <p:sp>
            <p:nvSpPr>
              <p:cNvPr name="TextBox 16" id="16"/>
              <p:cNvSpPr txBox="true"/>
              <p:nvPr/>
            </p:nvSpPr>
            <p:spPr>
              <a:xfrm>
                <a:off x="0" y="-76200"/>
                <a:ext cx="842904" cy="689700"/>
              </a:xfrm>
              <a:prstGeom prst="rect">
                <a:avLst/>
              </a:prstGeom>
            </p:spPr>
            <p:txBody>
              <a:bodyPr anchor="ctr" rtlCol="false" tIns="50800" lIns="50800" bIns="50800" rIns="50800"/>
              <a:lstStyle/>
              <a:p>
                <a:pPr algn="l">
                  <a:lnSpc>
                    <a:spcPts val="2659"/>
                  </a:lnSpc>
                  <a:spcBef>
                    <a:spcPct val="0"/>
                  </a:spcBef>
                </a:pPr>
              </a:p>
            </p:txBody>
          </p:sp>
        </p:grpSp>
        <p:grpSp>
          <p:nvGrpSpPr>
            <p:cNvPr name="Group 17" id="17"/>
            <p:cNvGrpSpPr/>
            <p:nvPr/>
          </p:nvGrpSpPr>
          <p:grpSpPr>
            <a:xfrm rot="0">
              <a:off x="0" y="3454823"/>
              <a:ext cx="4267200" cy="416482"/>
              <a:chOff x="0" y="0"/>
              <a:chExt cx="842904" cy="82268"/>
            </a:xfrm>
          </p:grpSpPr>
          <p:sp>
            <p:nvSpPr>
              <p:cNvPr name="Freeform 18" id="18"/>
              <p:cNvSpPr/>
              <p:nvPr/>
            </p:nvSpPr>
            <p:spPr>
              <a:xfrm flipH="false" flipV="false" rot="0">
                <a:off x="0" y="0"/>
                <a:ext cx="842904" cy="82268"/>
              </a:xfrm>
              <a:custGeom>
                <a:avLst/>
                <a:gdLst/>
                <a:ahLst/>
                <a:cxnLst/>
                <a:rect r="r" b="b" t="t" l="l"/>
                <a:pathLst>
                  <a:path h="82268" w="842904">
                    <a:moveTo>
                      <a:pt x="41134" y="0"/>
                    </a:moveTo>
                    <a:lnTo>
                      <a:pt x="801770" y="0"/>
                    </a:lnTo>
                    <a:cubicBezTo>
                      <a:pt x="812679" y="0"/>
                      <a:pt x="823142" y="4334"/>
                      <a:pt x="830856" y="12048"/>
                    </a:cubicBezTo>
                    <a:cubicBezTo>
                      <a:pt x="838570" y="19762"/>
                      <a:pt x="842904" y="30225"/>
                      <a:pt x="842904" y="41134"/>
                    </a:cubicBezTo>
                    <a:lnTo>
                      <a:pt x="842904" y="41134"/>
                    </a:lnTo>
                    <a:cubicBezTo>
                      <a:pt x="842904" y="52043"/>
                      <a:pt x="838570" y="62506"/>
                      <a:pt x="830856" y="70220"/>
                    </a:cubicBezTo>
                    <a:cubicBezTo>
                      <a:pt x="823142" y="77934"/>
                      <a:pt x="812679" y="82268"/>
                      <a:pt x="801770" y="82268"/>
                    </a:cubicBezTo>
                    <a:lnTo>
                      <a:pt x="41134" y="82268"/>
                    </a:lnTo>
                    <a:cubicBezTo>
                      <a:pt x="30225" y="82268"/>
                      <a:pt x="19762" y="77934"/>
                      <a:pt x="12048" y="70220"/>
                    </a:cubicBezTo>
                    <a:cubicBezTo>
                      <a:pt x="4334" y="62506"/>
                      <a:pt x="0" y="52043"/>
                      <a:pt x="0" y="41134"/>
                    </a:cubicBezTo>
                    <a:lnTo>
                      <a:pt x="0" y="41134"/>
                    </a:lnTo>
                    <a:cubicBezTo>
                      <a:pt x="0" y="30225"/>
                      <a:pt x="4334" y="19762"/>
                      <a:pt x="12048" y="12048"/>
                    </a:cubicBezTo>
                    <a:cubicBezTo>
                      <a:pt x="19762" y="4334"/>
                      <a:pt x="30225" y="0"/>
                      <a:pt x="41134" y="0"/>
                    </a:cubicBezTo>
                    <a:close/>
                  </a:path>
                </a:pathLst>
              </a:custGeom>
              <a:solidFill>
                <a:srgbClr val="000000">
                  <a:alpha val="38824"/>
                </a:srgbClr>
              </a:solidFill>
            </p:spPr>
          </p:sp>
          <p:sp>
            <p:nvSpPr>
              <p:cNvPr name="TextBox 19" id="19"/>
              <p:cNvSpPr txBox="true"/>
              <p:nvPr/>
            </p:nvSpPr>
            <p:spPr>
              <a:xfrm>
                <a:off x="0" y="-76200"/>
                <a:ext cx="842904" cy="158468"/>
              </a:xfrm>
              <a:prstGeom prst="rect">
                <a:avLst/>
              </a:prstGeom>
            </p:spPr>
            <p:txBody>
              <a:bodyPr anchor="ctr" rtlCol="false" tIns="50800" lIns="50800" bIns="50800" rIns="50800"/>
              <a:lstStyle/>
              <a:p>
                <a:pPr algn="l">
                  <a:lnSpc>
                    <a:spcPts val="2659"/>
                  </a:lnSpc>
                  <a:spcBef>
                    <a:spcPct val="0"/>
                  </a:spcBef>
                </a:pPr>
              </a:p>
            </p:txBody>
          </p:sp>
        </p:grpSp>
        <p:grpSp>
          <p:nvGrpSpPr>
            <p:cNvPr name="Group 20" id="20"/>
            <p:cNvGrpSpPr/>
            <p:nvPr/>
          </p:nvGrpSpPr>
          <p:grpSpPr>
            <a:xfrm rot="0">
              <a:off x="5791200" y="3454823"/>
              <a:ext cx="4267200" cy="416482"/>
              <a:chOff x="0" y="0"/>
              <a:chExt cx="842904" cy="82268"/>
            </a:xfrm>
          </p:grpSpPr>
          <p:sp>
            <p:nvSpPr>
              <p:cNvPr name="Freeform 21" id="21"/>
              <p:cNvSpPr/>
              <p:nvPr/>
            </p:nvSpPr>
            <p:spPr>
              <a:xfrm flipH="false" flipV="false" rot="0">
                <a:off x="0" y="0"/>
                <a:ext cx="842904" cy="82268"/>
              </a:xfrm>
              <a:custGeom>
                <a:avLst/>
                <a:gdLst/>
                <a:ahLst/>
                <a:cxnLst/>
                <a:rect r="r" b="b" t="t" l="l"/>
                <a:pathLst>
                  <a:path h="82268" w="842904">
                    <a:moveTo>
                      <a:pt x="41134" y="0"/>
                    </a:moveTo>
                    <a:lnTo>
                      <a:pt x="801770" y="0"/>
                    </a:lnTo>
                    <a:cubicBezTo>
                      <a:pt x="812679" y="0"/>
                      <a:pt x="823142" y="4334"/>
                      <a:pt x="830856" y="12048"/>
                    </a:cubicBezTo>
                    <a:cubicBezTo>
                      <a:pt x="838570" y="19762"/>
                      <a:pt x="842904" y="30225"/>
                      <a:pt x="842904" y="41134"/>
                    </a:cubicBezTo>
                    <a:lnTo>
                      <a:pt x="842904" y="41134"/>
                    </a:lnTo>
                    <a:cubicBezTo>
                      <a:pt x="842904" y="52043"/>
                      <a:pt x="838570" y="62506"/>
                      <a:pt x="830856" y="70220"/>
                    </a:cubicBezTo>
                    <a:cubicBezTo>
                      <a:pt x="823142" y="77934"/>
                      <a:pt x="812679" y="82268"/>
                      <a:pt x="801770" y="82268"/>
                    </a:cubicBezTo>
                    <a:lnTo>
                      <a:pt x="41134" y="82268"/>
                    </a:lnTo>
                    <a:cubicBezTo>
                      <a:pt x="30225" y="82268"/>
                      <a:pt x="19762" y="77934"/>
                      <a:pt x="12048" y="70220"/>
                    </a:cubicBezTo>
                    <a:cubicBezTo>
                      <a:pt x="4334" y="62506"/>
                      <a:pt x="0" y="52043"/>
                      <a:pt x="0" y="41134"/>
                    </a:cubicBezTo>
                    <a:lnTo>
                      <a:pt x="0" y="41134"/>
                    </a:lnTo>
                    <a:cubicBezTo>
                      <a:pt x="0" y="30225"/>
                      <a:pt x="4334" y="19762"/>
                      <a:pt x="12048" y="12048"/>
                    </a:cubicBezTo>
                    <a:cubicBezTo>
                      <a:pt x="19762" y="4334"/>
                      <a:pt x="30225" y="0"/>
                      <a:pt x="41134" y="0"/>
                    </a:cubicBezTo>
                    <a:close/>
                  </a:path>
                </a:pathLst>
              </a:custGeom>
              <a:solidFill>
                <a:srgbClr val="000000">
                  <a:alpha val="38824"/>
                </a:srgbClr>
              </a:solidFill>
            </p:spPr>
          </p:sp>
          <p:sp>
            <p:nvSpPr>
              <p:cNvPr name="TextBox 22" id="22"/>
              <p:cNvSpPr txBox="true"/>
              <p:nvPr/>
            </p:nvSpPr>
            <p:spPr>
              <a:xfrm>
                <a:off x="0" y="-76200"/>
                <a:ext cx="842904" cy="158468"/>
              </a:xfrm>
              <a:prstGeom prst="rect">
                <a:avLst/>
              </a:prstGeom>
            </p:spPr>
            <p:txBody>
              <a:bodyPr anchor="ctr" rtlCol="false" tIns="50800" lIns="50800" bIns="50800" rIns="50800"/>
              <a:lstStyle/>
              <a:p>
                <a:pPr algn="l">
                  <a:lnSpc>
                    <a:spcPts val="2659"/>
                  </a:lnSpc>
                  <a:spcBef>
                    <a:spcPct val="0"/>
                  </a:spcBef>
                </a:pPr>
              </a:p>
            </p:txBody>
          </p:sp>
        </p:grpSp>
        <p:grpSp>
          <p:nvGrpSpPr>
            <p:cNvPr name="Group 23" id="23"/>
            <p:cNvGrpSpPr/>
            <p:nvPr/>
          </p:nvGrpSpPr>
          <p:grpSpPr>
            <a:xfrm rot="0">
              <a:off x="406400" y="3454823"/>
              <a:ext cx="3454400" cy="602076"/>
              <a:chOff x="0" y="0"/>
              <a:chExt cx="682351" cy="118929"/>
            </a:xfrm>
          </p:grpSpPr>
          <p:sp>
            <p:nvSpPr>
              <p:cNvPr name="Freeform 24" id="24"/>
              <p:cNvSpPr/>
              <p:nvPr/>
            </p:nvSpPr>
            <p:spPr>
              <a:xfrm flipH="false" flipV="false" rot="0">
                <a:off x="0" y="0"/>
                <a:ext cx="682351" cy="118929"/>
              </a:xfrm>
              <a:custGeom>
                <a:avLst/>
                <a:gdLst/>
                <a:ahLst/>
                <a:cxnLst/>
                <a:rect r="r" b="b" t="t" l="l"/>
                <a:pathLst>
                  <a:path h="118929" w="682351">
                    <a:moveTo>
                      <a:pt x="0" y="0"/>
                    </a:moveTo>
                    <a:lnTo>
                      <a:pt x="682351" y="0"/>
                    </a:lnTo>
                    <a:lnTo>
                      <a:pt x="682351" y="118929"/>
                    </a:lnTo>
                    <a:lnTo>
                      <a:pt x="0" y="118929"/>
                    </a:lnTo>
                    <a:close/>
                  </a:path>
                </a:pathLst>
              </a:custGeom>
              <a:solidFill>
                <a:srgbClr val="FFFFFF"/>
              </a:solidFill>
            </p:spPr>
          </p:sp>
          <p:sp>
            <p:nvSpPr>
              <p:cNvPr name="TextBox 25" id="25"/>
              <p:cNvSpPr txBox="true"/>
              <p:nvPr/>
            </p:nvSpPr>
            <p:spPr>
              <a:xfrm>
                <a:off x="0" y="-76200"/>
                <a:ext cx="682351" cy="195129"/>
              </a:xfrm>
              <a:prstGeom prst="rect">
                <a:avLst/>
              </a:prstGeom>
            </p:spPr>
            <p:txBody>
              <a:bodyPr anchor="ctr" rtlCol="false" tIns="50800" lIns="50800" bIns="50800" rIns="50800"/>
              <a:lstStyle/>
              <a:p>
                <a:pPr algn="l">
                  <a:lnSpc>
                    <a:spcPts val="2659"/>
                  </a:lnSpc>
                  <a:spcBef>
                    <a:spcPct val="0"/>
                  </a:spcBef>
                </a:pPr>
              </a:p>
            </p:txBody>
          </p:sp>
        </p:grpSp>
        <p:grpSp>
          <p:nvGrpSpPr>
            <p:cNvPr name="Group 26" id="26"/>
            <p:cNvGrpSpPr/>
            <p:nvPr/>
          </p:nvGrpSpPr>
          <p:grpSpPr>
            <a:xfrm rot="0">
              <a:off x="6197600" y="3454823"/>
              <a:ext cx="3454400" cy="602076"/>
              <a:chOff x="0" y="0"/>
              <a:chExt cx="682351" cy="118929"/>
            </a:xfrm>
          </p:grpSpPr>
          <p:sp>
            <p:nvSpPr>
              <p:cNvPr name="Freeform 27" id="27"/>
              <p:cNvSpPr/>
              <p:nvPr/>
            </p:nvSpPr>
            <p:spPr>
              <a:xfrm flipH="false" flipV="false" rot="0">
                <a:off x="0" y="0"/>
                <a:ext cx="682351" cy="118929"/>
              </a:xfrm>
              <a:custGeom>
                <a:avLst/>
                <a:gdLst/>
                <a:ahLst/>
                <a:cxnLst/>
                <a:rect r="r" b="b" t="t" l="l"/>
                <a:pathLst>
                  <a:path h="118929" w="682351">
                    <a:moveTo>
                      <a:pt x="0" y="0"/>
                    </a:moveTo>
                    <a:lnTo>
                      <a:pt x="682351" y="0"/>
                    </a:lnTo>
                    <a:lnTo>
                      <a:pt x="682351" y="118929"/>
                    </a:lnTo>
                    <a:lnTo>
                      <a:pt x="0" y="118929"/>
                    </a:lnTo>
                    <a:close/>
                  </a:path>
                </a:pathLst>
              </a:custGeom>
              <a:solidFill>
                <a:srgbClr val="FFFFFF"/>
              </a:solidFill>
            </p:spPr>
          </p:sp>
          <p:sp>
            <p:nvSpPr>
              <p:cNvPr name="TextBox 28" id="28"/>
              <p:cNvSpPr txBox="true"/>
              <p:nvPr/>
            </p:nvSpPr>
            <p:spPr>
              <a:xfrm>
                <a:off x="0" y="-76200"/>
                <a:ext cx="682351" cy="195129"/>
              </a:xfrm>
              <a:prstGeom prst="rect">
                <a:avLst/>
              </a:prstGeom>
            </p:spPr>
            <p:txBody>
              <a:bodyPr anchor="ctr" rtlCol="false" tIns="50800" lIns="50800" bIns="50800" rIns="50800"/>
              <a:lstStyle/>
              <a:p>
                <a:pPr algn="l">
                  <a:lnSpc>
                    <a:spcPts val="2659"/>
                  </a:lnSpc>
                  <a:spcBef>
                    <a:spcPct val="0"/>
                  </a:spcBef>
                </a:pPr>
              </a:p>
            </p:txBody>
          </p:sp>
        </p:grpSp>
        <p:sp>
          <p:nvSpPr>
            <p:cNvPr name="TextBox 29" id="29"/>
            <p:cNvSpPr txBox="true"/>
            <p:nvPr/>
          </p:nvSpPr>
          <p:spPr>
            <a:xfrm rot="0">
              <a:off x="0" y="1537419"/>
              <a:ext cx="4267200" cy="1418166"/>
            </a:xfrm>
            <a:prstGeom prst="rect">
              <a:avLst/>
            </a:prstGeom>
          </p:spPr>
          <p:txBody>
            <a:bodyPr anchor="t" rtlCol="false" tIns="0" lIns="0" bIns="0" rIns="0">
              <a:spAutoFit/>
            </a:bodyPr>
            <a:lstStyle/>
            <a:p>
              <a:pPr algn="ctr">
                <a:lnSpc>
                  <a:spcPts val="2800"/>
                </a:lnSpc>
              </a:pPr>
              <a:r>
                <a:rPr lang="en-US" b="true" sz="2000">
                  <a:solidFill>
                    <a:srgbClr val="FFFFFF"/>
                  </a:solidFill>
                  <a:latin typeface="Calibri (MS) Bold"/>
                  <a:ea typeface="Calibri (MS) Bold"/>
                  <a:cs typeface="Calibri (MS) Bold"/>
                  <a:sym typeface="Calibri (MS) Bold"/>
                </a:rPr>
                <a:t>Renforcer </a:t>
              </a:r>
            </a:p>
            <a:p>
              <a:pPr algn="ctr">
                <a:lnSpc>
                  <a:spcPts val="2800"/>
                </a:lnSpc>
              </a:pPr>
              <a:r>
                <a:rPr lang="en-US" b="true" sz="2000">
                  <a:solidFill>
                    <a:srgbClr val="FFFFFF"/>
                  </a:solidFill>
                  <a:latin typeface="Calibri (MS) Bold"/>
                  <a:ea typeface="Calibri (MS) Bold"/>
                  <a:cs typeface="Calibri (MS) Bold"/>
                  <a:sym typeface="Calibri (MS) Bold"/>
                </a:rPr>
                <a:t>la représentation </a:t>
              </a:r>
            </a:p>
            <a:p>
              <a:pPr algn="ctr">
                <a:lnSpc>
                  <a:spcPts val="2800"/>
                </a:lnSpc>
              </a:pPr>
              <a:r>
                <a:rPr lang="en-US" b="true" sz="2000">
                  <a:solidFill>
                    <a:srgbClr val="FFFFFF"/>
                  </a:solidFill>
                  <a:latin typeface="Calibri (MS) Bold"/>
                  <a:ea typeface="Calibri (MS) Bold"/>
                  <a:cs typeface="Calibri (MS) Bold"/>
                  <a:sym typeface="Calibri (MS) Bold"/>
                </a:rPr>
                <a:t>des familles</a:t>
              </a:r>
            </a:p>
          </p:txBody>
        </p:sp>
        <p:sp>
          <p:nvSpPr>
            <p:cNvPr name="TextBox 30" id="30"/>
            <p:cNvSpPr txBox="true"/>
            <p:nvPr/>
          </p:nvSpPr>
          <p:spPr>
            <a:xfrm rot="0">
              <a:off x="6197600" y="1537419"/>
              <a:ext cx="3454400" cy="1418166"/>
            </a:xfrm>
            <a:prstGeom prst="rect">
              <a:avLst/>
            </a:prstGeom>
          </p:spPr>
          <p:txBody>
            <a:bodyPr anchor="t" rtlCol="false" tIns="0" lIns="0" bIns="0" rIns="0">
              <a:spAutoFit/>
            </a:bodyPr>
            <a:lstStyle/>
            <a:p>
              <a:pPr algn="ctr">
                <a:lnSpc>
                  <a:spcPts val="2800"/>
                </a:lnSpc>
              </a:pPr>
              <a:r>
                <a:rPr lang="en-US" b="true" sz="2000">
                  <a:solidFill>
                    <a:srgbClr val="FFFFFF"/>
                  </a:solidFill>
                  <a:latin typeface="Calibri (MS) Bold"/>
                  <a:ea typeface="Calibri (MS) Bold"/>
                  <a:cs typeface="Calibri (MS) Bold"/>
                  <a:sym typeface="Calibri (MS) Bold"/>
                </a:rPr>
                <a:t>Consolider </a:t>
              </a:r>
            </a:p>
            <a:p>
              <a:pPr algn="ctr" marL="0" indent="0" lvl="0">
                <a:lnSpc>
                  <a:spcPts val="2800"/>
                </a:lnSpc>
              </a:pPr>
              <a:r>
                <a:rPr lang="en-US" b="true" sz="2000">
                  <a:solidFill>
                    <a:srgbClr val="FFFFFF"/>
                  </a:solidFill>
                  <a:latin typeface="Calibri (MS) Bold"/>
                  <a:ea typeface="Calibri (MS) Bold"/>
                  <a:cs typeface="Calibri (MS) Bold"/>
                  <a:sym typeface="Calibri (MS) Bold"/>
                </a:rPr>
                <a:t>et modern</a:t>
              </a:r>
              <a:r>
                <a:rPr lang="en-US" b="true" sz="2000">
                  <a:solidFill>
                    <a:srgbClr val="FFFFFF"/>
                  </a:solidFill>
                  <a:latin typeface="Calibri (MS) Bold"/>
                  <a:ea typeface="Calibri (MS) Bold"/>
                  <a:cs typeface="Calibri (MS) Bold"/>
                  <a:sym typeface="Calibri (MS) Bold"/>
                </a:rPr>
                <a:t>iser </a:t>
              </a:r>
            </a:p>
            <a:p>
              <a:pPr algn="ctr">
                <a:lnSpc>
                  <a:spcPts val="2800"/>
                </a:lnSpc>
              </a:pPr>
              <a:r>
                <a:rPr lang="en-US" b="true" sz="2000">
                  <a:solidFill>
                    <a:srgbClr val="FFFFFF"/>
                  </a:solidFill>
                  <a:latin typeface="Calibri (MS) Bold"/>
                  <a:ea typeface="Calibri (MS) Bold"/>
                  <a:cs typeface="Calibri (MS) Bold"/>
                  <a:sym typeface="Calibri (MS) Bold"/>
                </a:rPr>
                <a:t>nos services</a:t>
              </a:r>
            </a:p>
          </p:txBody>
        </p:sp>
        <p:sp>
          <p:nvSpPr>
            <p:cNvPr name="TextBox 31" id="31"/>
            <p:cNvSpPr txBox="true"/>
            <p:nvPr/>
          </p:nvSpPr>
          <p:spPr>
            <a:xfrm rot="0">
              <a:off x="0" y="3950296"/>
              <a:ext cx="4267200" cy="1844463"/>
            </a:xfrm>
            <a:prstGeom prst="rect">
              <a:avLst/>
            </a:prstGeom>
          </p:spPr>
          <p:txBody>
            <a:bodyPr anchor="t" rtlCol="false" tIns="0" lIns="0" bIns="0" rIns="0">
              <a:spAutoFit/>
            </a:bodyPr>
            <a:lstStyle/>
            <a:p>
              <a:pPr algn="l" marL="345444" indent="-172722" lvl="1">
                <a:lnSpc>
                  <a:spcPts val="2240"/>
                </a:lnSpc>
                <a:buFont typeface="Arial"/>
                <a:buChar char="•"/>
              </a:pPr>
              <a:r>
                <a:rPr lang="en-US" sz="1600">
                  <a:solidFill>
                    <a:srgbClr val="001A73"/>
                  </a:solidFill>
                  <a:latin typeface="Calibri (MS)"/>
                  <a:ea typeface="Calibri (MS)"/>
                  <a:cs typeface="Calibri (MS)"/>
                  <a:sym typeface="Calibri (MS)"/>
                </a:rPr>
                <a:t>Porter la parole des familles dans toutes les instances.</a:t>
              </a:r>
            </a:p>
            <a:p>
              <a:pPr algn="l" marL="345444" indent="-172722" lvl="1">
                <a:lnSpc>
                  <a:spcPts val="2240"/>
                </a:lnSpc>
                <a:buFont typeface="Arial"/>
                <a:buChar char="•"/>
              </a:pPr>
              <a:r>
                <a:rPr lang="en-US" sz="1600">
                  <a:solidFill>
                    <a:srgbClr val="001A73"/>
                  </a:solidFill>
                  <a:latin typeface="Calibri (MS)"/>
                  <a:ea typeface="Calibri (MS)"/>
                  <a:cs typeface="Calibri (MS)"/>
                  <a:sym typeface="Calibri (MS)"/>
                </a:rPr>
                <a:t>Défendre leurs droits et leurs besoins, notamment face aux crises économiques et sociales.</a:t>
              </a:r>
            </a:p>
          </p:txBody>
        </p:sp>
        <p:sp>
          <p:nvSpPr>
            <p:cNvPr name="TextBox 32" id="32"/>
            <p:cNvSpPr txBox="true"/>
            <p:nvPr/>
          </p:nvSpPr>
          <p:spPr>
            <a:xfrm rot="0">
              <a:off x="5791200" y="3814155"/>
              <a:ext cx="4475967" cy="2212763"/>
            </a:xfrm>
            <a:prstGeom prst="rect">
              <a:avLst/>
            </a:prstGeom>
          </p:spPr>
          <p:txBody>
            <a:bodyPr anchor="t" rtlCol="false" tIns="0" lIns="0" bIns="0" rIns="0">
              <a:spAutoFit/>
            </a:bodyPr>
            <a:lstStyle/>
            <a:p>
              <a:pPr algn="l" marL="345444" indent="-172722" lvl="1">
                <a:lnSpc>
                  <a:spcPts val="2240"/>
                </a:lnSpc>
                <a:buFont typeface="Arial"/>
                <a:buChar char="•"/>
              </a:pPr>
              <a:r>
                <a:rPr lang="en-US" sz="1600">
                  <a:solidFill>
                    <a:srgbClr val="001A73"/>
                  </a:solidFill>
                  <a:latin typeface="Calibri (MS)"/>
                  <a:ea typeface="Calibri (MS)"/>
                  <a:cs typeface="Calibri (MS)"/>
                  <a:sym typeface="Calibri (MS)"/>
                </a:rPr>
                <a:t>Améliorer la qualité et l’accessibilité de nos accompagnements.</a:t>
              </a:r>
            </a:p>
            <a:p>
              <a:pPr algn="l" marL="345444" indent="-172722" lvl="1">
                <a:lnSpc>
                  <a:spcPts val="2240"/>
                </a:lnSpc>
                <a:buFont typeface="Arial"/>
                <a:buChar char="•"/>
              </a:pPr>
              <a:r>
                <a:rPr lang="en-US" sz="1600">
                  <a:solidFill>
                    <a:srgbClr val="001A73"/>
                  </a:solidFill>
                  <a:latin typeface="Calibri (MS)"/>
                  <a:ea typeface="Calibri (MS)"/>
                  <a:cs typeface="Calibri (MS)"/>
                  <a:sym typeface="Calibri (MS)"/>
                </a:rPr>
                <a:t>Poursuivre la transformation numérique.</a:t>
              </a:r>
            </a:p>
            <a:p>
              <a:pPr algn="l" marL="345444" indent="-172722" lvl="1">
                <a:lnSpc>
                  <a:spcPts val="2240"/>
                </a:lnSpc>
                <a:buFont typeface="Arial"/>
                <a:buChar char="•"/>
              </a:pPr>
              <a:r>
                <a:rPr lang="en-US" sz="1600">
                  <a:solidFill>
                    <a:srgbClr val="001A73"/>
                  </a:solidFill>
                  <a:latin typeface="Calibri (MS)"/>
                  <a:ea typeface="Calibri (MS)"/>
                  <a:cs typeface="Calibri (MS)"/>
                  <a:sym typeface="Calibri (MS)"/>
                </a:rPr>
                <a:t>Soutenir les équipes dans leurs missions.</a:t>
              </a:r>
            </a:p>
          </p:txBody>
        </p:sp>
        <p:grpSp>
          <p:nvGrpSpPr>
            <p:cNvPr name="Group 33" id="33"/>
            <p:cNvGrpSpPr/>
            <p:nvPr/>
          </p:nvGrpSpPr>
          <p:grpSpPr>
            <a:xfrm rot="0">
              <a:off x="11582400" y="765458"/>
              <a:ext cx="4267200" cy="3105846"/>
              <a:chOff x="0" y="0"/>
              <a:chExt cx="842904" cy="613500"/>
            </a:xfrm>
          </p:grpSpPr>
          <p:sp>
            <p:nvSpPr>
              <p:cNvPr name="Freeform 34" id="34"/>
              <p:cNvSpPr/>
              <p:nvPr/>
            </p:nvSpPr>
            <p:spPr>
              <a:xfrm flipH="false" flipV="false" rot="0">
                <a:off x="0" y="0"/>
                <a:ext cx="842904" cy="613500"/>
              </a:xfrm>
              <a:custGeom>
                <a:avLst/>
                <a:gdLst/>
                <a:ahLst/>
                <a:cxnLst/>
                <a:rect r="r" b="b" t="t" l="l"/>
                <a:pathLst>
                  <a:path h="613500" w="842904">
                    <a:moveTo>
                      <a:pt x="38705" y="0"/>
                    </a:moveTo>
                    <a:lnTo>
                      <a:pt x="804199" y="0"/>
                    </a:lnTo>
                    <a:cubicBezTo>
                      <a:pt x="814464" y="0"/>
                      <a:pt x="824309" y="4078"/>
                      <a:pt x="831567" y="11336"/>
                    </a:cubicBezTo>
                    <a:cubicBezTo>
                      <a:pt x="838826" y="18595"/>
                      <a:pt x="842904" y="28440"/>
                      <a:pt x="842904" y="38705"/>
                    </a:cubicBezTo>
                    <a:lnTo>
                      <a:pt x="842904" y="574796"/>
                    </a:lnTo>
                    <a:cubicBezTo>
                      <a:pt x="842904" y="596172"/>
                      <a:pt x="825575" y="613500"/>
                      <a:pt x="804199" y="613500"/>
                    </a:cubicBezTo>
                    <a:lnTo>
                      <a:pt x="38705" y="613500"/>
                    </a:lnTo>
                    <a:cubicBezTo>
                      <a:pt x="17329" y="613500"/>
                      <a:pt x="0" y="596172"/>
                      <a:pt x="0" y="574796"/>
                    </a:cubicBezTo>
                    <a:lnTo>
                      <a:pt x="0" y="38705"/>
                    </a:lnTo>
                    <a:cubicBezTo>
                      <a:pt x="0" y="17329"/>
                      <a:pt x="17329" y="0"/>
                      <a:pt x="38705" y="0"/>
                    </a:cubicBezTo>
                    <a:close/>
                  </a:path>
                </a:pathLst>
              </a:custGeom>
              <a:solidFill>
                <a:srgbClr val="00BF6F"/>
              </a:solidFill>
            </p:spPr>
          </p:sp>
          <p:sp>
            <p:nvSpPr>
              <p:cNvPr name="TextBox 35" id="35"/>
              <p:cNvSpPr txBox="true"/>
              <p:nvPr/>
            </p:nvSpPr>
            <p:spPr>
              <a:xfrm>
                <a:off x="0" y="-76200"/>
                <a:ext cx="842904" cy="689700"/>
              </a:xfrm>
              <a:prstGeom prst="rect">
                <a:avLst/>
              </a:prstGeom>
            </p:spPr>
            <p:txBody>
              <a:bodyPr anchor="ctr" rtlCol="false" tIns="50800" lIns="50800" bIns="50800" rIns="50800"/>
              <a:lstStyle/>
              <a:p>
                <a:pPr algn="l">
                  <a:lnSpc>
                    <a:spcPts val="2659"/>
                  </a:lnSpc>
                  <a:spcBef>
                    <a:spcPct val="0"/>
                  </a:spcBef>
                </a:pPr>
              </a:p>
            </p:txBody>
          </p:sp>
        </p:grpSp>
        <p:grpSp>
          <p:nvGrpSpPr>
            <p:cNvPr name="Group 36" id="36"/>
            <p:cNvGrpSpPr/>
            <p:nvPr/>
          </p:nvGrpSpPr>
          <p:grpSpPr>
            <a:xfrm rot="0">
              <a:off x="11582400" y="3454823"/>
              <a:ext cx="4267200" cy="416482"/>
              <a:chOff x="0" y="0"/>
              <a:chExt cx="842904" cy="82268"/>
            </a:xfrm>
          </p:grpSpPr>
          <p:sp>
            <p:nvSpPr>
              <p:cNvPr name="Freeform 37" id="37"/>
              <p:cNvSpPr/>
              <p:nvPr/>
            </p:nvSpPr>
            <p:spPr>
              <a:xfrm flipH="false" flipV="false" rot="0">
                <a:off x="0" y="0"/>
                <a:ext cx="842904" cy="82268"/>
              </a:xfrm>
              <a:custGeom>
                <a:avLst/>
                <a:gdLst/>
                <a:ahLst/>
                <a:cxnLst/>
                <a:rect r="r" b="b" t="t" l="l"/>
                <a:pathLst>
                  <a:path h="82268" w="842904">
                    <a:moveTo>
                      <a:pt x="41134" y="0"/>
                    </a:moveTo>
                    <a:lnTo>
                      <a:pt x="801770" y="0"/>
                    </a:lnTo>
                    <a:cubicBezTo>
                      <a:pt x="812679" y="0"/>
                      <a:pt x="823142" y="4334"/>
                      <a:pt x="830856" y="12048"/>
                    </a:cubicBezTo>
                    <a:cubicBezTo>
                      <a:pt x="838570" y="19762"/>
                      <a:pt x="842904" y="30225"/>
                      <a:pt x="842904" y="41134"/>
                    </a:cubicBezTo>
                    <a:lnTo>
                      <a:pt x="842904" y="41134"/>
                    </a:lnTo>
                    <a:cubicBezTo>
                      <a:pt x="842904" y="52043"/>
                      <a:pt x="838570" y="62506"/>
                      <a:pt x="830856" y="70220"/>
                    </a:cubicBezTo>
                    <a:cubicBezTo>
                      <a:pt x="823142" y="77934"/>
                      <a:pt x="812679" y="82268"/>
                      <a:pt x="801770" y="82268"/>
                    </a:cubicBezTo>
                    <a:lnTo>
                      <a:pt x="41134" y="82268"/>
                    </a:lnTo>
                    <a:cubicBezTo>
                      <a:pt x="30225" y="82268"/>
                      <a:pt x="19762" y="77934"/>
                      <a:pt x="12048" y="70220"/>
                    </a:cubicBezTo>
                    <a:cubicBezTo>
                      <a:pt x="4334" y="62506"/>
                      <a:pt x="0" y="52043"/>
                      <a:pt x="0" y="41134"/>
                    </a:cubicBezTo>
                    <a:lnTo>
                      <a:pt x="0" y="41134"/>
                    </a:lnTo>
                    <a:cubicBezTo>
                      <a:pt x="0" y="30225"/>
                      <a:pt x="4334" y="19762"/>
                      <a:pt x="12048" y="12048"/>
                    </a:cubicBezTo>
                    <a:cubicBezTo>
                      <a:pt x="19762" y="4334"/>
                      <a:pt x="30225" y="0"/>
                      <a:pt x="41134" y="0"/>
                    </a:cubicBezTo>
                    <a:close/>
                  </a:path>
                </a:pathLst>
              </a:custGeom>
              <a:solidFill>
                <a:srgbClr val="000000">
                  <a:alpha val="38824"/>
                </a:srgbClr>
              </a:solidFill>
            </p:spPr>
          </p:sp>
          <p:sp>
            <p:nvSpPr>
              <p:cNvPr name="TextBox 38" id="38"/>
              <p:cNvSpPr txBox="true"/>
              <p:nvPr/>
            </p:nvSpPr>
            <p:spPr>
              <a:xfrm>
                <a:off x="0" y="-76200"/>
                <a:ext cx="842904" cy="158468"/>
              </a:xfrm>
              <a:prstGeom prst="rect">
                <a:avLst/>
              </a:prstGeom>
            </p:spPr>
            <p:txBody>
              <a:bodyPr anchor="ctr" rtlCol="false" tIns="50800" lIns="50800" bIns="50800" rIns="50800"/>
              <a:lstStyle/>
              <a:p>
                <a:pPr algn="l">
                  <a:lnSpc>
                    <a:spcPts val="2659"/>
                  </a:lnSpc>
                  <a:spcBef>
                    <a:spcPct val="0"/>
                  </a:spcBef>
                </a:pPr>
              </a:p>
            </p:txBody>
          </p:sp>
        </p:grpSp>
        <p:grpSp>
          <p:nvGrpSpPr>
            <p:cNvPr name="Group 39" id="39"/>
            <p:cNvGrpSpPr/>
            <p:nvPr/>
          </p:nvGrpSpPr>
          <p:grpSpPr>
            <a:xfrm rot="0">
              <a:off x="11988800" y="3454823"/>
              <a:ext cx="3454400" cy="602076"/>
              <a:chOff x="0" y="0"/>
              <a:chExt cx="682351" cy="118929"/>
            </a:xfrm>
          </p:grpSpPr>
          <p:sp>
            <p:nvSpPr>
              <p:cNvPr name="Freeform 40" id="40"/>
              <p:cNvSpPr/>
              <p:nvPr/>
            </p:nvSpPr>
            <p:spPr>
              <a:xfrm flipH="false" flipV="false" rot="0">
                <a:off x="0" y="0"/>
                <a:ext cx="682351" cy="118929"/>
              </a:xfrm>
              <a:custGeom>
                <a:avLst/>
                <a:gdLst/>
                <a:ahLst/>
                <a:cxnLst/>
                <a:rect r="r" b="b" t="t" l="l"/>
                <a:pathLst>
                  <a:path h="118929" w="682351">
                    <a:moveTo>
                      <a:pt x="0" y="0"/>
                    </a:moveTo>
                    <a:lnTo>
                      <a:pt x="682351" y="0"/>
                    </a:lnTo>
                    <a:lnTo>
                      <a:pt x="682351" y="118929"/>
                    </a:lnTo>
                    <a:lnTo>
                      <a:pt x="0" y="118929"/>
                    </a:lnTo>
                    <a:close/>
                  </a:path>
                </a:pathLst>
              </a:custGeom>
              <a:solidFill>
                <a:srgbClr val="FFFFFF"/>
              </a:solidFill>
            </p:spPr>
          </p:sp>
          <p:sp>
            <p:nvSpPr>
              <p:cNvPr name="TextBox 41" id="41"/>
              <p:cNvSpPr txBox="true"/>
              <p:nvPr/>
            </p:nvSpPr>
            <p:spPr>
              <a:xfrm>
                <a:off x="0" y="-76200"/>
                <a:ext cx="682351" cy="195129"/>
              </a:xfrm>
              <a:prstGeom prst="rect">
                <a:avLst/>
              </a:prstGeom>
            </p:spPr>
            <p:txBody>
              <a:bodyPr anchor="ctr" rtlCol="false" tIns="50800" lIns="50800" bIns="50800" rIns="50800"/>
              <a:lstStyle/>
              <a:p>
                <a:pPr algn="l">
                  <a:lnSpc>
                    <a:spcPts val="2659"/>
                  </a:lnSpc>
                  <a:spcBef>
                    <a:spcPct val="0"/>
                  </a:spcBef>
                </a:pPr>
              </a:p>
            </p:txBody>
          </p:sp>
        </p:grpSp>
        <p:sp>
          <p:nvSpPr>
            <p:cNvPr name="TextBox 42" id="42"/>
            <p:cNvSpPr txBox="true"/>
            <p:nvPr/>
          </p:nvSpPr>
          <p:spPr>
            <a:xfrm rot="0">
              <a:off x="11988800" y="1806148"/>
              <a:ext cx="3454400" cy="948266"/>
            </a:xfrm>
            <a:prstGeom prst="rect">
              <a:avLst/>
            </a:prstGeom>
          </p:spPr>
          <p:txBody>
            <a:bodyPr anchor="t" rtlCol="false" tIns="0" lIns="0" bIns="0" rIns="0">
              <a:spAutoFit/>
            </a:bodyPr>
            <a:lstStyle/>
            <a:p>
              <a:pPr algn="ctr">
                <a:lnSpc>
                  <a:spcPts val="2800"/>
                </a:lnSpc>
              </a:pPr>
              <a:r>
                <a:rPr lang="en-US" b="true" sz="2000">
                  <a:solidFill>
                    <a:srgbClr val="FFFFFF"/>
                  </a:solidFill>
                  <a:latin typeface="Calibri (MS) Bold"/>
                  <a:ea typeface="Calibri (MS) Bold"/>
                  <a:cs typeface="Calibri (MS) Bold"/>
                  <a:sym typeface="Calibri (MS) Bold"/>
                </a:rPr>
                <a:t>Rét</a:t>
              </a:r>
              <a:r>
                <a:rPr lang="en-US" b="true" sz="2000">
                  <a:solidFill>
                    <a:srgbClr val="FFFFFF"/>
                  </a:solidFill>
                  <a:latin typeface="Calibri (MS) Bold"/>
                  <a:ea typeface="Calibri (MS) Bold"/>
                  <a:cs typeface="Calibri (MS) Bold"/>
                  <a:sym typeface="Calibri (MS) Bold"/>
                </a:rPr>
                <a:t>ablir nos équilibres financiers</a:t>
              </a:r>
            </a:p>
          </p:txBody>
        </p:sp>
        <p:sp>
          <p:nvSpPr>
            <p:cNvPr name="TextBox 43" id="43"/>
            <p:cNvSpPr txBox="true"/>
            <p:nvPr/>
          </p:nvSpPr>
          <p:spPr>
            <a:xfrm rot="0">
              <a:off x="11582400" y="3814155"/>
              <a:ext cx="4413337" cy="2212763"/>
            </a:xfrm>
            <a:prstGeom prst="rect">
              <a:avLst/>
            </a:prstGeom>
          </p:spPr>
          <p:txBody>
            <a:bodyPr anchor="t" rtlCol="false" tIns="0" lIns="0" bIns="0" rIns="0">
              <a:spAutoFit/>
            </a:bodyPr>
            <a:lstStyle/>
            <a:p>
              <a:pPr algn="l" marL="345444" indent="-172722" lvl="1">
                <a:lnSpc>
                  <a:spcPts val="2240"/>
                </a:lnSpc>
                <a:buFont typeface="Arial"/>
                <a:buChar char="•"/>
              </a:pPr>
              <a:r>
                <a:rPr lang="en-US" sz="1600">
                  <a:solidFill>
                    <a:srgbClr val="001A73"/>
                  </a:solidFill>
                  <a:latin typeface="Calibri (MS)"/>
                  <a:ea typeface="Calibri (MS)"/>
                  <a:cs typeface="Calibri (MS)"/>
                  <a:sym typeface="Calibri (MS)"/>
                </a:rPr>
                <a:t>Nous soumettre collectivement à une gestion encore plus rigoureuse</a:t>
              </a:r>
            </a:p>
            <a:p>
              <a:pPr algn="l" marL="345444" indent="-172722" lvl="1">
                <a:lnSpc>
                  <a:spcPts val="2240"/>
                </a:lnSpc>
                <a:buFont typeface="Arial"/>
                <a:buChar char="•"/>
              </a:pPr>
              <a:r>
                <a:rPr lang="en-US" sz="1600">
                  <a:solidFill>
                    <a:srgbClr val="001A73"/>
                  </a:solidFill>
                  <a:latin typeface="Calibri (MS)"/>
                  <a:ea typeface="Calibri (MS)"/>
                  <a:cs typeface="Calibri (MS)"/>
                  <a:sym typeface="Calibri (MS)"/>
                </a:rPr>
                <a:t>Mettre une fois de plus nos bénévoles à contribution.</a:t>
              </a:r>
            </a:p>
            <a:p>
              <a:pPr algn="l" marL="345444" indent="-172722" lvl="1">
                <a:lnSpc>
                  <a:spcPts val="2240"/>
                </a:lnSpc>
                <a:buFont typeface="Arial"/>
                <a:buChar char="•"/>
              </a:pPr>
              <a:r>
                <a:rPr lang="en-US" sz="1600">
                  <a:solidFill>
                    <a:srgbClr val="001A73"/>
                  </a:solidFill>
                  <a:latin typeface="Calibri (MS)"/>
                  <a:ea typeface="Calibri (MS)"/>
                  <a:cs typeface="Calibri (MS)"/>
                  <a:sym typeface="Calibri (MS)"/>
                </a:rPr>
                <a:t>Trouver des solutions avec le soutien de l’Unaf</a:t>
              </a:r>
            </a:p>
          </p:txBody>
        </p:sp>
        <p:grpSp>
          <p:nvGrpSpPr>
            <p:cNvPr name="Group 44" id="44"/>
            <p:cNvGrpSpPr/>
            <p:nvPr/>
          </p:nvGrpSpPr>
          <p:grpSpPr>
            <a:xfrm rot="0">
              <a:off x="0" y="6667501"/>
              <a:ext cx="4267200" cy="3105846"/>
              <a:chOff x="0" y="0"/>
              <a:chExt cx="842904" cy="613500"/>
            </a:xfrm>
          </p:grpSpPr>
          <p:sp>
            <p:nvSpPr>
              <p:cNvPr name="Freeform 45" id="45"/>
              <p:cNvSpPr/>
              <p:nvPr/>
            </p:nvSpPr>
            <p:spPr>
              <a:xfrm flipH="false" flipV="false" rot="0">
                <a:off x="0" y="0"/>
                <a:ext cx="842904" cy="613500"/>
              </a:xfrm>
              <a:custGeom>
                <a:avLst/>
                <a:gdLst/>
                <a:ahLst/>
                <a:cxnLst/>
                <a:rect r="r" b="b" t="t" l="l"/>
                <a:pathLst>
                  <a:path h="613500" w="842904">
                    <a:moveTo>
                      <a:pt x="38705" y="0"/>
                    </a:moveTo>
                    <a:lnTo>
                      <a:pt x="804199" y="0"/>
                    </a:lnTo>
                    <a:cubicBezTo>
                      <a:pt x="814464" y="0"/>
                      <a:pt x="824309" y="4078"/>
                      <a:pt x="831567" y="11336"/>
                    </a:cubicBezTo>
                    <a:cubicBezTo>
                      <a:pt x="838826" y="18595"/>
                      <a:pt x="842904" y="28440"/>
                      <a:pt x="842904" y="38705"/>
                    </a:cubicBezTo>
                    <a:lnTo>
                      <a:pt x="842904" y="574796"/>
                    </a:lnTo>
                    <a:cubicBezTo>
                      <a:pt x="842904" y="596172"/>
                      <a:pt x="825575" y="613500"/>
                      <a:pt x="804199" y="613500"/>
                    </a:cubicBezTo>
                    <a:lnTo>
                      <a:pt x="38705" y="613500"/>
                    </a:lnTo>
                    <a:cubicBezTo>
                      <a:pt x="17329" y="613500"/>
                      <a:pt x="0" y="596172"/>
                      <a:pt x="0" y="574796"/>
                    </a:cubicBezTo>
                    <a:lnTo>
                      <a:pt x="0" y="38705"/>
                    </a:lnTo>
                    <a:cubicBezTo>
                      <a:pt x="0" y="17329"/>
                      <a:pt x="17329" y="0"/>
                      <a:pt x="38705" y="0"/>
                    </a:cubicBezTo>
                    <a:close/>
                  </a:path>
                </a:pathLst>
              </a:custGeom>
              <a:solidFill>
                <a:srgbClr val="D60033"/>
              </a:solidFill>
            </p:spPr>
          </p:sp>
          <p:sp>
            <p:nvSpPr>
              <p:cNvPr name="TextBox 46" id="46"/>
              <p:cNvSpPr txBox="true"/>
              <p:nvPr/>
            </p:nvSpPr>
            <p:spPr>
              <a:xfrm>
                <a:off x="0" y="-76200"/>
                <a:ext cx="842904" cy="689700"/>
              </a:xfrm>
              <a:prstGeom prst="rect">
                <a:avLst/>
              </a:prstGeom>
            </p:spPr>
            <p:txBody>
              <a:bodyPr anchor="ctr" rtlCol="false" tIns="50800" lIns="50800" bIns="50800" rIns="50800"/>
              <a:lstStyle/>
              <a:p>
                <a:pPr algn="l">
                  <a:lnSpc>
                    <a:spcPts val="2659"/>
                  </a:lnSpc>
                  <a:spcBef>
                    <a:spcPct val="0"/>
                  </a:spcBef>
                </a:pPr>
              </a:p>
            </p:txBody>
          </p:sp>
        </p:grpSp>
        <p:grpSp>
          <p:nvGrpSpPr>
            <p:cNvPr name="Group 47" id="47"/>
            <p:cNvGrpSpPr/>
            <p:nvPr/>
          </p:nvGrpSpPr>
          <p:grpSpPr>
            <a:xfrm rot="0">
              <a:off x="5791200" y="6667501"/>
              <a:ext cx="4267200" cy="3105846"/>
              <a:chOff x="0" y="0"/>
              <a:chExt cx="842904" cy="613500"/>
            </a:xfrm>
          </p:grpSpPr>
          <p:sp>
            <p:nvSpPr>
              <p:cNvPr name="Freeform 48" id="48"/>
              <p:cNvSpPr/>
              <p:nvPr/>
            </p:nvSpPr>
            <p:spPr>
              <a:xfrm flipH="false" flipV="false" rot="0">
                <a:off x="0" y="0"/>
                <a:ext cx="842904" cy="613500"/>
              </a:xfrm>
              <a:custGeom>
                <a:avLst/>
                <a:gdLst/>
                <a:ahLst/>
                <a:cxnLst/>
                <a:rect r="r" b="b" t="t" l="l"/>
                <a:pathLst>
                  <a:path h="613500" w="842904">
                    <a:moveTo>
                      <a:pt x="38705" y="0"/>
                    </a:moveTo>
                    <a:lnTo>
                      <a:pt x="804199" y="0"/>
                    </a:lnTo>
                    <a:cubicBezTo>
                      <a:pt x="814464" y="0"/>
                      <a:pt x="824309" y="4078"/>
                      <a:pt x="831567" y="11336"/>
                    </a:cubicBezTo>
                    <a:cubicBezTo>
                      <a:pt x="838826" y="18595"/>
                      <a:pt x="842904" y="28440"/>
                      <a:pt x="842904" y="38705"/>
                    </a:cubicBezTo>
                    <a:lnTo>
                      <a:pt x="842904" y="574796"/>
                    </a:lnTo>
                    <a:cubicBezTo>
                      <a:pt x="842904" y="596172"/>
                      <a:pt x="825575" y="613500"/>
                      <a:pt x="804199" y="613500"/>
                    </a:cubicBezTo>
                    <a:lnTo>
                      <a:pt x="38705" y="613500"/>
                    </a:lnTo>
                    <a:cubicBezTo>
                      <a:pt x="17329" y="613500"/>
                      <a:pt x="0" y="596172"/>
                      <a:pt x="0" y="574796"/>
                    </a:cubicBezTo>
                    <a:lnTo>
                      <a:pt x="0" y="38705"/>
                    </a:lnTo>
                    <a:cubicBezTo>
                      <a:pt x="0" y="17329"/>
                      <a:pt x="17329" y="0"/>
                      <a:pt x="38705" y="0"/>
                    </a:cubicBezTo>
                    <a:close/>
                  </a:path>
                </a:pathLst>
              </a:custGeom>
              <a:solidFill>
                <a:srgbClr val="FE4229"/>
              </a:solidFill>
            </p:spPr>
          </p:sp>
          <p:sp>
            <p:nvSpPr>
              <p:cNvPr name="TextBox 49" id="49"/>
              <p:cNvSpPr txBox="true"/>
              <p:nvPr/>
            </p:nvSpPr>
            <p:spPr>
              <a:xfrm>
                <a:off x="0" y="-76200"/>
                <a:ext cx="842904" cy="689700"/>
              </a:xfrm>
              <a:prstGeom prst="rect">
                <a:avLst/>
              </a:prstGeom>
            </p:spPr>
            <p:txBody>
              <a:bodyPr anchor="ctr" rtlCol="false" tIns="50800" lIns="50800" bIns="50800" rIns="50800"/>
              <a:lstStyle/>
              <a:p>
                <a:pPr algn="l">
                  <a:lnSpc>
                    <a:spcPts val="2659"/>
                  </a:lnSpc>
                  <a:spcBef>
                    <a:spcPct val="0"/>
                  </a:spcBef>
                </a:pPr>
              </a:p>
            </p:txBody>
          </p:sp>
        </p:grpSp>
        <p:grpSp>
          <p:nvGrpSpPr>
            <p:cNvPr name="Group 50" id="50"/>
            <p:cNvGrpSpPr/>
            <p:nvPr/>
          </p:nvGrpSpPr>
          <p:grpSpPr>
            <a:xfrm rot="0">
              <a:off x="0" y="9356865"/>
              <a:ext cx="4267200" cy="416482"/>
              <a:chOff x="0" y="0"/>
              <a:chExt cx="842904" cy="82268"/>
            </a:xfrm>
          </p:grpSpPr>
          <p:sp>
            <p:nvSpPr>
              <p:cNvPr name="Freeform 51" id="51"/>
              <p:cNvSpPr/>
              <p:nvPr/>
            </p:nvSpPr>
            <p:spPr>
              <a:xfrm flipH="false" flipV="false" rot="0">
                <a:off x="0" y="0"/>
                <a:ext cx="842904" cy="82268"/>
              </a:xfrm>
              <a:custGeom>
                <a:avLst/>
                <a:gdLst/>
                <a:ahLst/>
                <a:cxnLst/>
                <a:rect r="r" b="b" t="t" l="l"/>
                <a:pathLst>
                  <a:path h="82268" w="842904">
                    <a:moveTo>
                      <a:pt x="41134" y="0"/>
                    </a:moveTo>
                    <a:lnTo>
                      <a:pt x="801770" y="0"/>
                    </a:lnTo>
                    <a:cubicBezTo>
                      <a:pt x="812679" y="0"/>
                      <a:pt x="823142" y="4334"/>
                      <a:pt x="830856" y="12048"/>
                    </a:cubicBezTo>
                    <a:cubicBezTo>
                      <a:pt x="838570" y="19762"/>
                      <a:pt x="842904" y="30225"/>
                      <a:pt x="842904" y="41134"/>
                    </a:cubicBezTo>
                    <a:lnTo>
                      <a:pt x="842904" y="41134"/>
                    </a:lnTo>
                    <a:cubicBezTo>
                      <a:pt x="842904" y="52043"/>
                      <a:pt x="838570" y="62506"/>
                      <a:pt x="830856" y="70220"/>
                    </a:cubicBezTo>
                    <a:cubicBezTo>
                      <a:pt x="823142" y="77934"/>
                      <a:pt x="812679" y="82268"/>
                      <a:pt x="801770" y="82268"/>
                    </a:cubicBezTo>
                    <a:lnTo>
                      <a:pt x="41134" y="82268"/>
                    </a:lnTo>
                    <a:cubicBezTo>
                      <a:pt x="30225" y="82268"/>
                      <a:pt x="19762" y="77934"/>
                      <a:pt x="12048" y="70220"/>
                    </a:cubicBezTo>
                    <a:cubicBezTo>
                      <a:pt x="4334" y="62506"/>
                      <a:pt x="0" y="52043"/>
                      <a:pt x="0" y="41134"/>
                    </a:cubicBezTo>
                    <a:lnTo>
                      <a:pt x="0" y="41134"/>
                    </a:lnTo>
                    <a:cubicBezTo>
                      <a:pt x="0" y="30225"/>
                      <a:pt x="4334" y="19762"/>
                      <a:pt x="12048" y="12048"/>
                    </a:cubicBezTo>
                    <a:cubicBezTo>
                      <a:pt x="19762" y="4334"/>
                      <a:pt x="30225" y="0"/>
                      <a:pt x="41134" y="0"/>
                    </a:cubicBezTo>
                    <a:close/>
                  </a:path>
                </a:pathLst>
              </a:custGeom>
              <a:solidFill>
                <a:srgbClr val="000000">
                  <a:alpha val="38824"/>
                </a:srgbClr>
              </a:solidFill>
            </p:spPr>
          </p:sp>
          <p:sp>
            <p:nvSpPr>
              <p:cNvPr name="TextBox 52" id="52"/>
              <p:cNvSpPr txBox="true"/>
              <p:nvPr/>
            </p:nvSpPr>
            <p:spPr>
              <a:xfrm>
                <a:off x="0" y="-76200"/>
                <a:ext cx="842904" cy="158468"/>
              </a:xfrm>
              <a:prstGeom prst="rect">
                <a:avLst/>
              </a:prstGeom>
            </p:spPr>
            <p:txBody>
              <a:bodyPr anchor="ctr" rtlCol="false" tIns="50800" lIns="50800" bIns="50800" rIns="50800"/>
              <a:lstStyle/>
              <a:p>
                <a:pPr algn="l">
                  <a:lnSpc>
                    <a:spcPts val="2659"/>
                  </a:lnSpc>
                  <a:spcBef>
                    <a:spcPct val="0"/>
                  </a:spcBef>
                </a:pPr>
              </a:p>
            </p:txBody>
          </p:sp>
        </p:grpSp>
        <p:grpSp>
          <p:nvGrpSpPr>
            <p:cNvPr name="Group 53" id="53"/>
            <p:cNvGrpSpPr/>
            <p:nvPr/>
          </p:nvGrpSpPr>
          <p:grpSpPr>
            <a:xfrm rot="0">
              <a:off x="5791200" y="9356865"/>
              <a:ext cx="4267200" cy="416482"/>
              <a:chOff x="0" y="0"/>
              <a:chExt cx="842904" cy="82268"/>
            </a:xfrm>
          </p:grpSpPr>
          <p:sp>
            <p:nvSpPr>
              <p:cNvPr name="Freeform 54" id="54"/>
              <p:cNvSpPr/>
              <p:nvPr/>
            </p:nvSpPr>
            <p:spPr>
              <a:xfrm flipH="false" flipV="false" rot="0">
                <a:off x="0" y="0"/>
                <a:ext cx="842904" cy="82268"/>
              </a:xfrm>
              <a:custGeom>
                <a:avLst/>
                <a:gdLst/>
                <a:ahLst/>
                <a:cxnLst/>
                <a:rect r="r" b="b" t="t" l="l"/>
                <a:pathLst>
                  <a:path h="82268" w="842904">
                    <a:moveTo>
                      <a:pt x="41134" y="0"/>
                    </a:moveTo>
                    <a:lnTo>
                      <a:pt x="801770" y="0"/>
                    </a:lnTo>
                    <a:cubicBezTo>
                      <a:pt x="812679" y="0"/>
                      <a:pt x="823142" y="4334"/>
                      <a:pt x="830856" y="12048"/>
                    </a:cubicBezTo>
                    <a:cubicBezTo>
                      <a:pt x="838570" y="19762"/>
                      <a:pt x="842904" y="30225"/>
                      <a:pt x="842904" y="41134"/>
                    </a:cubicBezTo>
                    <a:lnTo>
                      <a:pt x="842904" y="41134"/>
                    </a:lnTo>
                    <a:cubicBezTo>
                      <a:pt x="842904" y="52043"/>
                      <a:pt x="838570" y="62506"/>
                      <a:pt x="830856" y="70220"/>
                    </a:cubicBezTo>
                    <a:cubicBezTo>
                      <a:pt x="823142" y="77934"/>
                      <a:pt x="812679" y="82268"/>
                      <a:pt x="801770" y="82268"/>
                    </a:cubicBezTo>
                    <a:lnTo>
                      <a:pt x="41134" y="82268"/>
                    </a:lnTo>
                    <a:cubicBezTo>
                      <a:pt x="30225" y="82268"/>
                      <a:pt x="19762" y="77934"/>
                      <a:pt x="12048" y="70220"/>
                    </a:cubicBezTo>
                    <a:cubicBezTo>
                      <a:pt x="4334" y="62506"/>
                      <a:pt x="0" y="52043"/>
                      <a:pt x="0" y="41134"/>
                    </a:cubicBezTo>
                    <a:lnTo>
                      <a:pt x="0" y="41134"/>
                    </a:lnTo>
                    <a:cubicBezTo>
                      <a:pt x="0" y="30225"/>
                      <a:pt x="4334" y="19762"/>
                      <a:pt x="12048" y="12048"/>
                    </a:cubicBezTo>
                    <a:cubicBezTo>
                      <a:pt x="19762" y="4334"/>
                      <a:pt x="30225" y="0"/>
                      <a:pt x="41134" y="0"/>
                    </a:cubicBezTo>
                    <a:close/>
                  </a:path>
                </a:pathLst>
              </a:custGeom>
              <a:solidFill>
                <a:srgbClr val="000000">
                  <a:alpha val="38824"/>
                </a:srgbClr>
              </a:solidFill>
            </p:spPr>
          </p:sp>
          <p:sp>
            <p:nvSpPr>
              <p:cNvPr name="TextBox 55" id="55"/>
              <p:cNvSpPr txBox="true"/>
              <p:nvPr/>
            </p:nvSpPr>
            <p:spPr>
              <a:xfrm>
                <a:off x="0" y="-76200"/>
                <a:ext cx="842904" cy="158468"/>
              </a:xfrm>
              <a:prstGeom prst="rect">
                <a:avLst/>
              </a:prstGeom>
            </p:spPr>
            <p:txBody>
              <a:bodyPr anchor="ctr" rtlCol="false" tIns="50800" lIns="50800" bIns="50800" rIns="50800"/>
              <a:lstStyle/>
              <a:p>
                <a:pPr algn="l">
                  <a:lnSpc>
                    <a:spcPts val="2659"/>
                  </a:lnSpc>
                  <a:spcBef>
                    <a:spcPct val="0"/>
                  </a:spcBef>
                </a:pPr>
              </a:p>
            </p:txBody>
          </p:sp>
        </p:grpSp>
        <p:grpSp>
          <p:nvGrpSpPr>
            <p:cNvPr name="Group 56" id="56"/>
            <p:cNvGrpSpPr/>
            <p:nvPr/>
          </p:nvGrpSpPr>
          <p:grpSpPr>
            <a:xfrm rot="0">
              <a:off x="406400" y="9356865"/>
              <a:ext cx="3454400" cy="602076"/>
              <a:chOff x="0" y="0"/>
              <a:chExt cx="682351" cy="118929"/>
            </a:xfrm>
          </p:grpSpPr>
          <p:sp>
            <p:nvSpPr>
              <p:cNvPr name="Freeform 57" id="57"/>
              <p:cNvSpPr/>
              <p:nvPr/>
            </p:nvSpPr>
            <p:spPr>
              <a:xfrm flipH="false" flipV="false" rot="0">
                <a:off x="0" y="0"/>
                <a:ext cx="682351" cy="118929"/>
              </a:xfrm>
              <a:custGeom>
                <a:avLst/>
                <a:gdLst/>
                <a:ahLst/>
                <a:cxnLst/>
                <a:rect r="r" b="b" t="t" l="l"/>
                <a:pathLst>
                  <a:path h="118929" w="682351">
                    <a:moveTo>
                      <a:pt x="0" y="0"/>
                    </a:moveTo>
                    <a:lnTo>
                      <a:pt x="682351" y="0"/>
                    </a:lnTo>
                    <a:lnTo>
                      <a:pt x="682351" y="118929"/>
                    </a:lnTo>
                    <a:lnTo>
                      <a:pt x="0" y="118929"/>
                    </a:lnTo>
                    <a:close/>
                  </a:path>
                </a:pathLst>
              </a:custGeom>
              <a:solidFill>
                <a:srgbClr val="FFFFFF"/>
              </a:solidFill>
            </p:spPr>
          </p:sp>
          <p:sp>
            <p:nvSpPr>
              <p:cNvPr name="TextBox 58" id="58"/>
              <p:cNvSpPr txBox="true"/>
              <p:nvPr/>
            </p:nvSpPr>
            <p:spPr>
              <a:xfrm>
                <a:off x="0" y="-76200"/>
                <a:ext cx="682351" cy="195129"/>
              </a:xfrm>
              <a:prstGeom prst="rect">
                <a:avLst/>
              </a:prstGeom>
            </p:spPr>
            <p:txBody>
              <a:bodyPr anchor="ctr" rtlCol="false" tIns="50800" lIns="50800" bIns="50800" rIns="50800"/>
              <a:lstStyle/>
              <a:p>
                <a:pPr algn="l">
                  <a:lnSpc>
                    <a:spcPts val="2659"/>
                  </a:lnSpc>
                  <a:spcBef>
                    <a:spcPct val="0"/>
                  </a:spcBef>
                </a:pPr>
              </a:p>
            </p:txBody>
          </p:sp>
        </p:grpSp>
        <p:grpSp>
          <p:nvGrpSpPr>
            <p:cNvPr name="Group 59" id="59"/>
            <p:cNvGrpSpPr/>
            <p:nvPr/>
          </p:nvGrpSpPr>
          <p:grpSpPr>
            <a:xfrm rot="0">
              <a:off x="6197600" y="9356865"/>
              <a:ext cx="3454400" cy="602076"/>
              <a:chOff x="0" y="0"/>
              <a:chExt cx="682351" cy="118929"/>
            </a:xfrm>
          </p:grpSpPr>
          <p:sp>
            <p:nvSpPr>
              <p:cNvPr name="Freeform 60" id="60"/>
              <p:cNvSpPr/>
              <p:nvPr/>
            </p:nvSpPr>
            <p:spPr>
              <a:xfrm flipH="false" flipV="false" rot="0">
                <a:off x="0" y="0"/>
                <a:ext cx="682351" cy="118929"/>
              </a:xfrm>
              <a:custGeom>
                <a:avLst/>
                <a:gdLst/>
                <a:ahLst/>
                <a:cxnLst/>
                <a:rect r="r" b="b" t="t" l="l"/>
                <a:pathLst>
                  <a:path h="118929" w="682351">
                    <a:moveTo>
                      <a:pt x="0" y="0"/>
                    </a:moveTo>
                    <a:lnTo>
                      <a:pt x="682351" y="0"/>
                    </a:lnTo>
                    <a:lnTo>
                      <a:pt x="682351" y="118929"/>
                    </a:lnTo>
                    <a:lnTo>
                      <a:pt x="0" y="118929"/>
                    </a:lnTo>
                    <a:close/>
                  </a:path>
                </a:pathLst>
              </a:custGeom>
              <a:solidFill>
                <a:srgbClr val="FFFFFF"/>
              </a:solidFill>
            </p:spPr>
          </p:sp>
          <p:sp>
            <p:nvSpPr>
              <p:cNvPr name="TextBox 61" id="61"/>
              <p:cNvSpPr txBox="true"/>
              <p:nvPr/>
            </p:nvSpPr>
            <p:spPr>
              <a:xfrm>
                <a:off x="0" y="-76200"/>
                <a:ext cx="682351" cy="195129"/>
              </a:xfrm>
              <a:prstGeom prst="rect">
                <a:avLst/>
              </a:prstGeom>
            </p:spPr>
            <p:txBody>
              <a:bodyPr anchor="ctr" rtlCol="false" tIns="50800" lIns="50800" bIns="50800" rIns="50800"/>
              <a:lstStyle/>
              <a:p>
                <a:pPr algn="l">
                  <a:lnSpc>
                    <a:spcPts val="2659"/>
                  </a:lnSpc>
                  <a:spcBef>
                    <a:spcPct val="0"/>
                  </a:spcBef>
                </a:pPr>
              </a:p>
            </p:txBody>
          </p:sp>
        </p:grpSp>
        <p:sp>
          <p:nvSpPr>
            <p:cNvPr name="TextBox 62" id="62"/>
            <p:cNvSpPr txBox="true"/>
            <p:nvPr/>
          </p:nvSpPr>
          <p:spPr>
            <a:xfrm rot="0">
              <a:off x="406400" y="7369611"/>
              <a:ext cx="3454400" cy="1418166"/>
            </a:xfrm>
            <a:prstGeom prst="rect">
              <a:avLst/>
            </a:prstGeom>
          </p:spPr>
          <p:txBody>
            <a:bodyPr anchor="t" rtlCol="false" tIns="0" lIns="0" bIns="0" rIns="0">
              <a:spAutoFit/>
            </a:bodyPr>
            <a:lstStyle/>
            <a:p>
              <a:pPr algn="ctr">
                <a:lnSpc>
                  <a:spcPts val="2800"/>
                </a:lnSpc>
              </a:pPr>
              <a:r>
                <a:rPr lang="en-US" b="true" sz="2000">
                  <a:solidFill>
                    <a:srgbClr val="FFFFFF"/>
                  </a:solidFill>
                  <a:latin typeface="Calibri (MS) Bold"/>
                  <a:ea typeface="Calibri (MS) Bold"/>
                  <a:cs typeface="Calibri (MS) Bold"/>
                  <a:sym typeface="Calibri (MS) Bold"/>
                </a:rPr>
                <a:t>Développer de nouvelles réponses aux besoins émergents</a:t>
              </a:r>
            </a:p>
          </p:txBody>
        </p:sp>
        <p:sp>
          <p:nvSpPr>
            <p:cNvPr name="TextBox 63" id="63"/>
            <p:cNvSpPr txBox="true"/>
            <p:nvPr/>
          </p:nvSpPr>
          <p:spPr>
            <a:xfrm rot="0">
              <a:off x="6197600" y="7708190"/>
              <a:ext cx="3454400" cy="948266"/>
            </a:xfrm>
            <a:prstGeom prst="rect">
              <a:avLst/>
            </a:prstGeom>
          </p:spPr>
          <p:txBody>
            <a:bodyPr anchor="t" rtlCol="false" tIns="0" lIns="0" bIns="0" rIns="0">
              <a:spAutoFit/>
            </a:bodyPr>
            <a:lstStyle/>
            <a:p>
              <a:pPr algn="ctr">
                <a:lnSpc>
                  <a:spcPts val="2800"/>
                </a:lnSpc>
              </a:pPr>
              <a:r>
                <a:rPr lang="en-US" b="true" sz="2000">
                  <a:solidFill>
                    <a:srgbClr val="FFFFFF"/>
                  </a:solidFill>
                  <a:latin typeface="Calibri (MS) Bold"/>
                  <a:ea typeface="Calibri (MS) Bold"/>
                  <a:cs typeface="Calibri (MS) Bold"/>
                  <a:sym typeface="Calibri (MS) Bold"/>
                </a:rPr>
                <a:t>Soutenir et dy</a:t>
              </a:r>
              <a:r>
                <a:rPr lang="en-US" b="true" sz="2000">
                  <a:solidFill>
                    <a:srgbClr val="FFFFFF"/>
                  </a:solidFill>
                  <a:latin typeface="Calibri (MS) Bold"/>
                  <a:ea typeface="Calibri (MS) Bold"/>
                  <a:cs typeface="Calibri (MS) Bold"/>
                  <a:sym typeface="Calibri (MS) Bold"/>
                </a:rPr>
                <a:t>namiser le réseau associatif</a:t>
              </a:r>
            </a:p>
          </p:txBody>
        </p:sp>
        <p:sp>
          <p:nvSpPr>
            <p:cNvPr name="TextBox 64" id="64"/>
            <p:cNvSpPr txBox="true"/>
            <p:nvPr/>
          </p:nvSpPr>
          <p:spPr>
            <a:xfrm rot="0">
              <a:off x="50800" y="9716197"/>
              <a:ext cx="4341660" cy="2212763"/>
            </a:xfrm>
            <a:prstGeom prst="rect">
              <a:avLst/>
            </a:prstGeom>
          </p:spPr>
          <p:txBody>
            <a:bodyPr anchor="t" rtlCol="false" tIns="0" lIns="0" bIns="0" rIns="0">
              <a:spAutoFit/>
            </a:bodyPr>
            <a:lstStyle/>
            <a:p>
              <a:pPr algn="l" marL="345444" indent="-172722" lvl="1">
                <a:lnSpc>
                  <a:spcPts val="2240"/>
                </a:lnSpc>
                <a:buFont typeface="Arial"/>
                <a:buChar char="•"/>
              </a:pPr>
              <a:r>
                <a:rPr lang="en-US" sz="1600">
                  <a:solidFill>
                    <a:srgbClr val="001A73"/>
                  </a:solidFill>
                  <a:latin typeface="Calibri (MS)"/>
                  <a:ea typeface="Calibri (MS)"/>
                  <a:cs typeface="Calibri (MS)"/>
                  <a:sym typeface="Calibri (MS)"/>
                </a:rPr>
                <a:t>Parentalité numérique, isolement, santé mentale, soutien aux aidants, prévention des ruptures familiales, médiation aidants-aidés.</a:t>
              </a:r>
            </a:p>
            <a:p>
              <a:pPr algn="l" marL="345444" indent="-172722" lvl="1">
                <a:lnSpc>
                  <a:spcPts val="2240"/>
                </a:lnSpc>
                <a:buFont typeface="Arial"/>
                <a:buChar char="•"/>
              </a:pPr>
              <a:r>
                <a:rPr lang="en-US" sz="1600">
                  <a:solidFill>
                    <a:srgbClr val="001A73"/>
                  </a:solidFill>
                  <a:latin typeface="Calibri (MS)"/>
                  <a:ea typeface="Calibri (MS)"/>
                  <a:cs typeface="Calibri (MS)"/>
                  <a:sym typeface="Calibri (MS)"/>
                </a:rPr>
                <a:t>Renforcer les actions de prévention et d’éducation.</a:t>
              </a:r>
            </a:p>
          </p:txBody>
        </p:sp>
        <p:sp>
          <p:nvSpPr>
            <p:cNvPr name="TextBox 65" id="65"/>
            <p:cNvSpPr txBox="true"/>
            <p:nvPr/>
          </p:nvSpPr>
          <p:spPr>
            <a:xfrm rot="0">
              <a:off x="5791200" y="9716197"/>
              <a:ext cx="4475967" cy="2212763"/>
            </a:xfrm>
            <a:prstGeom prst="rect">
              <a:avLst/>
            </a:prstGeom>
          </p:spPr>
          <p:txBody>
            <a:bodyPr anchor="t" rtlCol="false" tIns="0" lIns="0" bIns="0" rIns="0">
              <a:spAutoFit/>
            </a:bodyPr>
            <a:lstStyle/>
            <a:p>
              <a:pPr algn="l" marL="345444" indent="-172722" lvl="1">
                <a:lnSpc>
                  <a:spcPts val="2240"/>
                </a:lnSpc>
                <a:buFont typeface="Arial"/>
                <a:buChar char="•"/>
              </a:pPr>
              <a:r>
                <a:rPr lang="en-US" sz="1600">
                  <a:solidFill>
                    <a:srgbClr val="001A73"/>
                  </a:solidFill>
                  <a:latin typeface="Calibri (MS)"/>
                  <a:ea typeface="Calibri (MS)"/>
                  <a:cs typeface="Calibri (MS)"/>
                  <a:sym typeface="Calibri (MS)"/>
                </a:rPr>
                <a:t>Accompagner les associations familiales dans leurs projets.</a:t>
              </a:r>
            </a:p>
            <a:p>
              <a:pPr algn="l" marL="345444" indent="-172722" lvl="1">
                <a:lnSpc>
                  <a:spcPts val="2240"/>
                </a:lnSpc>
                <a:buFont typeface="Arial"/>
                <a:buChar char="•"/>
              </a:pPr>
              <a:r>
                <a:rPr lang="en-US" sz="1600">
                  <a:solidFill>
                    <a:srgbClr val="001A73"/>
                  </a:solidFill>
                  <a:latin typeface="Calibri (MS)"/>
                  <a:ea typeface="Calibri (MS)"/>
                  <a:cs typeface="Calibri (MS)"/>
                  <a:sym typeface="Calibri (MS)"/>
                </a:rPr>
                <a:t>Favoriser les synergies et les coopérations.</a:t>
              </a:r>
            </a:p>
            <a:p>
              <a:pPr algn="l" marL="345444" indent="-172722" lvl="1">
                <a:lnSpc>
                  <a:spcPts val="2240"/>
                </a:lnSpc>
                <a:buFont typeface="Arial"/>
                <a:buChar char="•"/>
              </a:pPr>
              <a:r>
                <a:rPr lang="en-US" sz="1600">
                  <a:solidFill>
                    <a:srgbClr val="001A73"/>
                  </a:solidFill>
                  <a:latin typeface="Calibri (MS)"/>
                  <a:ea typeface="Calibri (MS)"/>
                  <a:cs typeface="Calibri (MS)"/>
                  <a:sym typeface="Calibri (MS)"/>
                </a:rPr>
                <a:t>Attirer de nouvelles associations pour enrichir notre représentativité.</a:t>
              </a:r>
            </a:p>
          </p:txBody>
        </p:sp>
        <p:grpSp>
          <p:nvGrpSpPr>
            <p:cNvPr name="Group 66" id="66"/>
            <p:cNvGrpSpPr/>
            <p:nvPr/>
          </p:nvGrpSpPr>
          <p:grpSpPr>
            <a:xfrm rot="0">
              <a:off x="11582400" y="6667501"/>
              <a:ext cx="4267200" cy="3105846"/>
              <a:chOff x="0" y="0"/>
              <a:chExt cx="842904" cy="613500"/>
            </a:xfrm>
          </p:grpSpPr>
          <p:sp>
            <p:nvSpPr>
              <p:cNvPr name="Freeform 67" id="67"/>
              <p:cNvSpPr/>
              <p:nvPr/>
            </p:nvSpPr>
            <p:spPr>
              <a:xfrm flipH="false" flipV="false" rot="0">
                <a:off x="0" y="0"/>
                <a:ext cx="842904" cy="613500"/>
              </a:xfrm>
              <a:custGeom>
                <a:avLst/>
                <a:gdLst/>
                <a:ahLst/>
                <a:cxnLst/>
                <a:rect r="r" b="b" t="t" l="l"/>
                <a:pathLst>
                  <a:path h="613500" w="842904">
                    <a:moveTo>
                      <a:pt x="38705" y="0"/>
                    </a:moveTo>
                    <a:lnTo>
                      <a:pt x="804199" y="0"/>
                    </a:lnTo>
                    <a:cubicBezTo>
                      <a:pt x="814464" y="0"/>
                      <a:pt x="824309" y="4078"/>
                      <a:pt x="831567" y="11336"/>
                    </a:cubicBezTo>
                    <a:cubicBezTo>
                      <a:pt x="838826" y="18595"/>
                      <a:pt x="842904" y="28440"/>
                      <a:pt x="842904" y="38705"/>
                    </a:cubicBezTo>
                    <a:lnTo>
                      <a:pt x="842904" y="574796"/>
                    </a:lnTo>
                    <a:cubicBezTo>
                      <a:pt x="842904" y="596172"/>
                      <a:pt x="825575" y="613500"/>
                      <a:pt x="804199" y="613500"/>
                    </a:cubicBezTo>
                    <a:lnTo>
                      <a:pt x="38705" y="613500"/>
                    </a:lnTo>
                    <a:cubicBezTo>
                      <a:pt x="17329" y="613500"/>
                      <a:pt x="0" y="596172"/>
                      <a:pt x="0" y="574796"/>
                    </a:cubicBezTo>
                    <a:lnTo>
                      <a:pt x="0" y="38705"/>
                    </a:lnTo>
                    <a:cubicBezTo>
                      <a:pt x="0" y="17329"/>
                      <a:pt x="17329" y="0"/>
                      <a:pt x="38705" y="0"/>
                    </a:cubicBezTo>
                    <a:close/>
                  </a:path>
                </a:pathLst>
              </a:custGeom>
              <a:solidFill>
                <a:srgbClr val="FFC600"/>
              </a:solidFill>
            </p:spPr>
          </p:sp>
          <p:sp>
            <p:nvSpPr>
              <p:cNvPr name="TextBox 68" id="68"/>
              <p:cNvSpPr txBox="true"/>
              <p:nvPr/>
            </p:nvSpPr>
            <p:spPr>
              <a:xfrm>
                <a:off x="0" y="-76200"/>
                <a:ext cx="842904" cy="689700"/>
              </a:xfrm>
              <a:prstGeom prst="rect">
                <a:avLst/>
              </a:prstGeom>
            </p:spPr>
            <p:txBody>
              <a:bodyPr anchor="ctr" rtlCol="false" tIns="50800" lIns="50800" bIns="50800" rIns="50800"/>
              <a:lstStyle/>
              <a:p>
                <a:pPr algn="l">
                  <a:lnSpc>
                    <a:spcPts val="2659"/>
                  </a:lnSpc>
                  <a:spcBef>
                    <a:spcPct val="0"/>
                  </a:spcBef>
                </a:pPr>
              </a:p>
            </p:txBody>
          </p:sp>
        </p:grpSp>
        <p:grpSp>
          <p:nvGrpSpPr>
            <p:cNvPr name="Group 69" id="69"/>
            <p:cNvGrpSpPr/>
            <p:nvPr/>
          </p:nvGrpSpPr>
          <p:grpSpPr>
            <a:xfrm rot="0">
              <a:off x="11582400" y="9356865"/>
              <a:ext cx="4267200" cy="416482"/>
              <a:chOff x="0" y="0"/>
              <a:chExt cx="842904" cy="82268"/>
            </a:xfrm>
          </p:grpSpPr>
          <p:sp>
            <p:nvSpPr>
              <p:cNvPr name="Freeform 70" id="70"/>
              <p:cNvSpPr/>
              <p:nvPr/>
            </p:nvSpPr>
            <p:spPr>
              <a:xfrm flipH="false" flipV="false" rot="0">
                <a:off x="0" y="0"/>
                <a:ext cx="842904" cy="82268"/>
              </a:xfrm>
              <a:custGeom>
                <a:avLst/>
                <a:gdLst/>
                <a:ahLst/>
                <a:cxnLst/>
                <a:rect r="r" b="b" t="t" l="l"/>
                <a:pathLst>
                  <a:path h="82268" w="842904">
                    <a:moveTo>
                      <a:pt x="41134" y="0"/>
                    </a:moveTo>
                    <a:lnTo>
                      <a:pt x="801770" y="0"/>
                    </a:lnTo>
                    <a:cubicBezTo>
                      <a:pt x="812679" y="0"/>
                      <a:pt x="823142" y="4334"/>
                      <a:pt x="830856" y="12048"/>
                    </a:cubicBezTo>
                    <a:cubicBezTo>
                      <a:pt x="838570" y="19762"/>
                      <a:pt x="842904" y="30225"/>
                      <a:pt x="842904" y="41134"/>
                    </a:cubicBezTo>
                    <a:lnTo>
                      <a:pt x="842904" y="41134"/>
                    </a:lnTo>
                    <a:cubicBezTo>
                      <a:pt x="842904" y="52043"/>
                      <a:pt x="838570" y="62506"/>
                      <a:pt x="830856" y="70220"/>
                    </a:cubicBezTo>
                    <a:cubicBezTo>
                      <a:pt x="823142" y="77934"/>
                      <a:pt x="812679" y="82268"/>
                      <a:pt x="801770" y="82268"/>
                    </a:cubicBezTo>
                    <a:lnTo>
                      <a:pt x="41134" y="82268"/>
                    </a:lnTo>
                    <a:cubicBezTo>
                      <a:pt x="30225" y="82268"/>
                      <a:pt x="19762" y="77934"/>
                      <a:pt x="12048" y="70220"/>
                    </a:cubicBezTo>
                    <a:cubicBezTo>
                      <a:pt x="4334" y="62506"/>
                      <a:pt x="0" y="52043"/>
                      <a:pt x="0" y="41134"/>
                    </a:cubicBezTo>
                    <a:lnTo>
                      <a:pt x="0" y="41134"/>
                    </a:lnTo>
                    <a:cubicBezTo>
                      <a:pt x="0" y="30225"/>
                      <a:pt x="4334" y="19762"/>
                      <a:pt x="12048" y="12048"/>
                    </a:cubicBezTo>
                    <a:cubicBezTo>
                      <a:pt x="19762" y="4334"/>
                      <a:pt x="30225" y="0"/>
                      <a:pt x="41134" y="0"/>
                    </a:cubicBezTo>
                    <a:close/>
                  </a:path>
                </a:pathLst>
              </a:custGeom>
              <a:solidFill>
                <a:srgbClr val="000000">
                  <a:alpha val="38824"/>
                </a:srgbClr>
              </a:solidFill>
            </p:spPr>
          </p:sp>
          <p:sp>
            <p:nvSpPr>
              <p:cNvPr name="TextBox 71" id="71"/>
              <p:cNvSpPr txBox="true"/>
              <p:nvPr/>
            </p:nvSpPr>
            <p:spPr>
              <a:xfrm>
                <a:off x="0" y="-76200"/>
                <a:ext cx="842904" cy="158468"/>
              </a:xfrm>
              <a:prstGeom prst="rect">
                <a:avLst/>
              </a:prstGeom>
            </p:spPr>
            <p:txBody>
              <a:bodyPr anchor="ctr" rtlCol="false" tIns="50800" lIns="50800" bIns="50800" rIns="50800"/>
              <a:lstStyle/>
              <a:p>
                <a:pPr algn="l">
                  <a:lnSpc>
                    <a:spcPts val="2659"/>
                  </a:lnSpc>
                  <a:spcBef>
                    <a:spcPct val="0"/>
                  </a:spcBef>
                </a:pPr>
              </a:p>
            </p:txBody>
          </p:sp>
        </p:grpSp>
        <p:grpSp>
          <p:nvGrpSpPr>
            <p:cNvPr name="Group 72" id="72"/>
            <p:cNvGrpSpPr/>
            <p:nvPr/>
          </p:nvGrpSpPr>
          <p:grpSpPr>
            <a:xfrm rot="0">
              <a:off x="11988800" y="9356865"/>
              <a:ext cx="3454400" cy="602076"/>
              <a:chOff x="0" y="0"/>
              <a:chExt cx="682351" cy="118929"/>
            </a:xfrm>
          </p:grpSpPr>
          <p:sp>
            <p:nvSpPr>
              <p:cNvPr name="Freeform 73" id="73"/>
              <p:cNvSpPr/>
              <p:nvPr/>
            </p:nvSpPr>
            <p:spPr>
              <a:xfrm flipH="false" flipV="false" rot="0">
                <a:off x="0" y="0"/>
                <a:ext cx="682351" cy="118929"/>
              </a:xfrm>
              <a:custGeom>
                <a:avLst/>
                <a:gdLst/>
                <a:ahLst/>
                <a:cxnLst/>
                <a:rect r="r" b="b" t="t" l="l"/>
                <a:pathLst>
                  <a:path h="118929" w="682351">
                    <a:moveTo>
                      <a:pt x="0" y="0"/>
                    </a:moveTo>
                    <a:lnTo>
                      <a:pt x="682351" y="0"/>
                    </a:lnTo>
                    <a:lnTo>
                      <a:pt x="682351" y="118929"/>
                    </a:lnTo>
                    <a:lnTo>
                      <a:pt x="0" y="118929"/>
                    </a:lnTo>
                    <a:close/>
                  </a:path>
                </a:pathLst>
              </a:custGeom>
              <a:solidFill>
                <a:srgbClr val="FFFFFF"/>
              </a:solidFill>
            </p:spPr>
          </p:sp>
          <p:sp>
            <p:nvSpPr>
              <p:cNvPr name="TextBox 74" id="74"/>
              <p:cNvSpPr txBox="true"/>
              <p:nvPr/>
            </p:nvSpPr>
            <p:spPr>
              <a:xfrm>
                <a:off x="0" y="-76200"/>
                <a:ext cx="682351" cy="195129"/>
              </a:xfrm>
              <a:prstGeom prst="rect">
                <a:avLst/>
              </a:prstGeom>
            </p:spPr>
            <p:txBody>
              <a:bodyPr anchor="ctr" rtlCol="false" tIns="50800" lIns="50800" bIns="50800" rIns="50800"/>
              <a:lstStyle/>
              <a:p>
                <a:pPr algn="l">
                  <a:lnSpc>
                    <a:spcPts val="2659"/>
                  </a:lnSpc>
                  <a:spcBef>
                    <a:spcPct val="0"/>
                  </a:spcBef>
                </a:pPr>
              </a:p>
            </p:txBody>
          </p:sp>
        </p:grpSp>
        <p:sp>
          <p:nvSpPr>
            <p:cNvPr name="TextBox 75" id="75"/>
            <p:cNvSpPr txBox="true"/>
            <p:nvPr/>
          </p:nvSpPr>
          <p:spPr>
            <a:xfrm rot="0">
              <a:off x="11988800" y="7708190"/>
              <a:ext cx="3454400" cy="948266"/>
            </a:xfrm>
            <a:prstGeom prst="rect">
              <a:avLst/>
            </a:prstGeom>
          </p:spPr>
          <p:txBody>
            <a:bodyPr anchor="t" rtlCol="false" tIns="0" lIns="0" bIns="0" rIns="0">
              <a:spAutoFit/>
            </a:bodyPr>
            <a:lstStyle/>
            <a:p>
              <a:pPr algn="ctr">
                <a:lnSpc>
                  <a:spcPts val="2800"/>
                </a:lnSpc>
              </a:pPr>
              <a:r>
                <a:rPr lang="en-US" b="true" sz="2000">
                  <a:solidFill>
                    <a:srgbClr val="FFFFFF"/>
                  </a:solidFill>
                  <a:latin typeface="Calibri (MS) Bold"/>
                  <a:ea typeface="Calibri (MS) Bold"/>
                  <a:cs typeface="Calibri (MS) Bold"/>
                  <a:sym typeface="Calibri (MS) Bold"/>
                </a:rPr>
                <a:t>Affirmer notre présence sur le territoire</a:t>
              </a:r>
            </a:p>
          </p:txBody>
        </p:sp>
        <p:sp>
          <p:nvSpPr>
            <p:cNvPr name="TextBox 76" id="76"/>
            <p:cNvSpPr txBox="true"/>
            <p:nvPr/>
          </p:nvSpPr>
          <p:spPr>
            <a:xfrm rot="0">
              <a:off x="11582400" y="9716197"/>
              <a:ext cx="5683196" cy="2949363"/>
            </a:xfrm>
            <a:prstGeom prst="rect">
              <a:avLst/>
            </a:prstGeom>
          </p:spPr>
          <p:txBody>
            <a:bodyPr anchor="t" rtlCol="false" tIns="0" lIns="0" bIns="0" rIns="0">
              <a:spAutoFit/>
            </a:bodyPr>
            <a:lstStyle/>
            <a:p>
              <a:pPr algn="l" marL="345444" indent="-172722" lvl="1">
                <a:lnSpc>
                  <a:spcPts val="2240"/>
                </a:lnSpc>
                <a:buFont typeface="Arial"/>
                <a:buChar char="•"/>
              </a:pPr>
              <a:r>
                <a:rPr lang="en-US" sz="1600">
                  <a:solidFill>
                    <a:srgbClr val="001A73"/>
                  </a:solidFill>
                  <a:latin typeface="Calibri (MS)"/>
                  <a:ea typeface="Calibri (MS)"/>
                  <a:cs typeface="Calibri (MS)"/>
                  <a:sym typeface="Calibri (MS)"/>
                </a:rPr>
                <a:t>Renforcer les partenariats locaux.</a:t>
              </a:r>
            </a:p>
            <a:p>
              <a:pPr algn="l" marL="345444" indent="-172722" lvl="1">
                <a:lnSpc>
                  <a:spcPts val="2240"/>
                </a:lnSpc>
                <a:buFont typeface="Arial"/>
                <a:buChar char="•"/>
              </a:pPr>
              <a:r>
                <a:rPr lang="en-US" sz="1600">
                  <a:solidFill>
                    <a:srgbClr val="001A73"/>
                  </a:solidFill>
                  <a:latin typeface="Calibri (MS)"/>
                  <a:ea typeface="Calibri (MS)"/>
                  <a:cs typeface="Calibri (MS)"/>
                  <a:sym typeface="Calibri (MS)"/>
                </a:rPr>
                <a:t>Être au plus près des réalités urbaines, rurales et montagnardes de notre département.</a:t>
              </a:r>
            </a:p>
            <a:p>
              <a:pPr algn="l" marL="345444" indent="-172722" lvl="1">
                <a:lnSpc>
                  <a:spcPts val="2240"/>
                </a:lnSpc>
                <a:buFont typeface="Arial"/>
                <a:buChar char="•"/>
              </a:pPr>
              <a:r>
                <a:rPr lang="en-US" sz="1600">
                  <a:solidFill>
                    <a:srgbClr val="001A73"/>
                  </a:solidFill>
                  <a:latin typeface="Calibri (MS)"/>
                  <a:ea typeface="Calibri (MS)"/>
                  <a:cs typeface="Calibri (MS)"/>
                  <a:sym typeface="Calibri (MS)"/>
                </a:rPr>
                <a:t>Affirmer et renforcer notre présence dans le débat public départemental dont les enjeux à venir – coût de la vie, isolement, parentalité, accès aux droits, inclusion numérique – exigent une Udaf forte, audible et proactive.</a:t>
              </a:r>
            </a:p>
          </p:txBody>
        </p:sp>
      </p:grpSp>
      <p:grpSp>
        <p:nvGrpSpPr>
          <p:cNvPr name="Group 77" id="77"/>
          <p:cNvGrpSpPr>
            <a:grpSpLocks noChangeAspect="true"/>
          </p:cNvGrpSpPr>
          <p:nvPr/>
        </p:nvGrpSpPr>
        <p:grpSpPr>
          <a:xfrm rot="0">
            <a:off x="15510074" y="590550"/>
            <a:ext cx="1634926" cy="1978389"/>
            <a:chOff x="0" y="0"/>
            <a:chExt cx="1940560" cy="2348230"/>
          </a:xfrm>
        </p:grpSpPr>
        <p:sp>
          <p:nvSpPr>
            <p:cNvPr name="Freeform 78" id="78"/>
            <p:cNvSpPr/>
            <p:nvPr/>
          </p:nvSpPr>
          <p:spPr>
            <a:xfrm flipH="false" flipV="false" rot="0">
              <a:off x="31371" y="36818"/>
              <a:ext cx="1877819" cy="2275863"/>
            </a:xfrm>
            <a:custGeom>
              <a:avLst/>
              <a:gdLst/>
              <a:ahLst/>
              <a:cxnLst/>
              <a:rect r="r" b="b" t="t" l="l"/>
              <a:pathLst>
                <a:path h="2275863" w="1877819">
                  <a:moveTo>
                    <a:pt x="938909" y="12"/>
                  </a:moveTo>
                  <a:cubicBezTo>
                    <a:pt x="603970" y="-1812"/>
                    <a:pt x="293831" y="214675"/>
                    <a:pt x="125927" y="567498"/>
                  </a:cubicBezTo>
                  <a:cubicBezTo>
                    <a:pt x="-41976" y="920321"/>
                    <a:pt x="-41976" y="1355543"/>
                    <a:pt x="125927" y="1708366"/>
                  </a:cubicBezTo>
                  <a:cubicBezTo>
                    <a:pt x="293831" y="2061189"/>
                    <a:pt x="603970" y="2277675"/>
                    <a:pt x="938909" y="2275852"/>
                  </a:cubicBezTo>
                  <a:cubicBezTo>
                    <a:pt x="1273848" y="2277675"/>
                    <a:pt x="1583987" y="2061189"/>
                    <a:pt x="1751891" y="1708366"/>
                  </a:cubicBezTo>
                  <a:cubicBezTo>
                    <a:pt x="1919794" y="1355543"/>
                    <a:pt x="1919794" y="920321"/>
                    <a:pt x="1751891" y="567498"/>
                  </a:cubicBezTo>
                  <a:cubicBezTo>
                    <a:pt x="1583987" y="214675"/>
                    <a:pt x="1273848" y="-1812"/>
                    <a:pt x="938909" y="12"/>
                  </a:cubicBezTo>
                  <a:close/>
                </a:path>
              </a:pathLst>
            </a:custGeom>
            <a:blipFill>
              <a:blip r:embed="rId8"/>
              <a:stretch>
                <a:fillRect l="223" t="-8519" r="223" b="-42187"/>
              </a:stretch>
            </a:blipFill>
          </p:spPr>
        </p:sp>
        <p:sp>
          <p:nvSpPr>
            <p:cNvPr name="Freeform 79" id="79"/>
            <p:cNvSpPr/>
            <p:nvPr/>
          </p:nvSpPr>
          <p:spPr>
            <a:xfrm flipH="false" flipV="false" rot="0">
              <a:off x="0" y="0"/>
              <a:ext cx="1940560" cy="2348230"/>
            </a:xfrm>
            <a:custGeom>
              <a:avLst/>
              <a:gdLst/>
              <a:ahLst/>
              <a:cxnLst/>
              <a:rect r="r" b="b" t="t" l="l"/>
              <a:pathLst>
                <a:path h="2348230" w="1940560">
                  <a:moveTo>
                    <a:pt x="970280" y="2348230"/>
                  </a:moveTo>
                  <a:cubicBezTo>
                    <a:pt x="435610" y="2348230"/>
                    <a:pt x="0" y="1822450"/>
                    <a:pt x="0" y="1174750"/>
                  </a:cubicBezTo>
                  <a:cubicBezTo>
                    <a:pt x="0" y="527050"/>
                    <a:pt x="435610" y="0"/>
                    <a:pt x="970280" y="0"/>
                  </a:cubicBezTo>
                  <a:cubicBezTo>
                    <a:pt x="1504950" y="0"/>
                    <a:pt x="1940560" y="527050"/>
                    <a:pt x="1940560" y="1174750"/>
                  </a:cubicBezTo>
                  <a:cubicBezTo>
                    <a:pt x="1940560" y="1822450"/>
                    <a:pt x="1504950" y="2348230"/>
                    <a:pt x="970280" y="2348230"/>
                  </a:cubicBezTo>
                  <a:close/>
                  <a:moveTo>
                    <a:pt x="970280" y="72390"/>
                  </a:moveTo>
                  <a:cubicBezTo>
                    <a:pt x="474980" y="72390"/>
                    <a:pt x="72390" y="566420"/>
                    <a:pt x="72390" y="1174750"/>
                  </a:cubicBezTo>
                  <a:cubicBezTo>
                    <a:pt x="72390" y="1783080"/>
                    <a:pt x="474980" y="2277110"/>
                    <a:pt x="970280" y="2277110"/>
                  </a:cubicBezTo>
                  <a:cubicBezTo>
                    <a:pt x="1465580" y="2277110"/>
                    <a:pt x="1868170" y="1783080"/>
                    <a:pt x="1868170" y="1174750"/>
                  </a:cubicBezTo>
                  <a:cubicBezTo>
                    <a:pt x="1868170" y="566420"/>
                    <a:pt x="1465580" y="72390"/>
                    <a:pt x="970280" y="72390"/>
                  </a:cubicBezTo>
                  <a:close/>
                </a:path>
              </a:pathLst>
            </a:custGeom>
            <a:solidFill>
              <a:srgbClr val="33D4FF"/>
            </a:solidFill>
          </p:spPr>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DAHESNpaQk8</dc:identifier>
  <dcterms:modified xsi:type="dcterms:W3CDTF">2011-08-01T06:04:30Z</dcterms:modified>
  <cp:revision>1</cp:revision>
  <dc:title>Rapport d'Activité 2025 de Udaf 64</dc:title>
</cp:coreProperties>
</file>