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7" r:id="rId2"/>
    <p:sldId id="296" r:id="rId3"/>
    <p:sldId id="263" r:id="rId4"/>
    <p:sldId id="314" r:id="rId5"/>
    <p:sldId id="319" r:id="rId6"/>
    <p:sldId id="320" r:id="rId7"/>
    <p:sldId id="321" r:id="rId8"/>
    <p:sldId id="316" r:id="rId9"/>
    <p:sldId id="318" r:id="rId10"/>
    <p:sldId id="317" r:id="rId11"/>
    <p:sldId id="315" r:id="rId12"/>
    <p:sldId id="328" r:id="rId13"/>
    <p:sldId id="322" r:id="rId14"/>
    <p:sldId id="323" r:id="rId15"/>
    <p:sldId id="324" r:id="rId16"/>
    <p:sldId id="325" r:id="rId17"/>
    <p:sldId id="326" r:id="rId18"/>
    <p:sldId id="327" r:id="rId19"/>
    <p:sldId id="267" r:id="rId20"/>
    <p:sldId id="268" r:id="rId21"/>
    <p:sldId id="269" r:id="rId22"/>
    <p:sldId id="270" r:id="rId23"/>
    <p:sldId id="273" r:id="rId24"/>
    <p:sldId id="272" r:id="rId25"/>
    <p:sldId id="275" r:id="rId26"/>
    <p:sldId id="297" r:id="rId27"/>
    <p:sldId id="277" r:id="rId28"/>
    <p:sldId id="280" r:id="rId29"/>
    <p:sldId id="292" r:id="rId30"/>
    <p:sldId id="281" r:id="rId31"/>
    <p:sldId id="330" r:id="rId32"/>
    <p:sldId id="331" r:id="rId33"/>
    <p:sldId id="278" r:id="rId34"/>
    <p:sldId id="332" r:id="rId35"/>
    <p:sldId id="333" r:id="rId36"/>
    <p:sldId id="298" r:id="rId37"/>
    <p:sldId id="334" r:id="rId38"/>
    <p:sldId id="279" r:id="rId39"/>
    <p:sldId id="282" r:id="rId40"/>
    <p:sldId id="284" r:id="rId41"/>
    <p:sldId id="283"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29" r:id="rId57"/>
    <p:sldId id="313" r:id="rId58"/>
    <p:sldId id="288" r:id="rId59"/>
    <p:sldId id="258" r:id="rId60"/>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F6F"/>
    <a:srgbClr val="FF0000"/>
    <a:srgbClr val="001A73"/>
    <a:srgbClr val="000066"/>
    <a:srgbClr val="33D4FF"/>
    <a:srgbClr val="FE4229"/>
    <a:srgbClr val="003399"/>
    <a:srgbClr val="8C5AB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89" autoAdjust="0"/>
  </p:normalViewPr>
  <p:slideViewPr>
    <p:cSldViewPr>
      <p:cViewPr varScale="1">
        <p:scale>
          <a:sx n="90" d="100"/>
          <a:sy n="90" d="100"/>
        </p:scale>
        <p:origin x="1258"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p:cViewPr varScale="1">
        <p:scale>
          <a:sx n="67" d="100"/>
          <a:sy n="67" d="100"/>
        </p:scale>
        <p:origin x="3144" y="6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3"/>
            <a:ext cx="2945072" cy="496412"/>
          </a:xfrm>
          <a:prstGeom prst="rect">
            <a:avLst/>
          </a:prstGeom>
        </p:spPr>
        <p:txBody>
          <a:bodyPr vert="horz" lIns="92034" tIns="46017" rIns="92034" bIns="46017" rtlCol="0"/>
          <a:lstStyle>
            <a:lvl1pPr algn="l">
              <a:defRPr sz="1200"/>
            </a:lvl1pPr>
          </a:lstStyle>
          <a:p>
            <a:endParaRPr lang="fr-FR"/>
          </a:p>
        </p:txBody>
      </p:sp>
      <p:sp>
        <p:nvSpPr>
          <p:cNvPr id="3" name="Espace réservé de la date 2"/>
          <p:cNvSpPr>
            <a:spLocks noGrp="1"/>
          </p:cNvSpPr>
          <p:nvPr>
            <p:ph type="dt" idx="1"/>
          </p:nvPr>
        </p:nvSpPr>
        <p:spPr>
          <a:xfrm>
            <a:off x="3851002" y="3"/>
            <a:ext cx="2945072" cy="496412"/>
          </a:xfrm>
          <a:prstGeom prst="rect">
            <a:avLst/>
          </a:prstGeom>
        </p:spPr>
        <p:txBody>
          <a:bodyPr vert="horz" lIns="92034" tIns="46017" rIns="92034" bIns="46017" rtlCol="0"/>
          <a:lstStyle>
            <a:lvl1pPr algn="r">
              <a:defRPr sz="1200"/>
            </a:lvl1pPr>
          </a:lstStyle>
          <a:p>
            <a:fld id="{80A397DB-8439-415B-B61B-7E138697B68A}" type="datetimeFigureOut">
              <a:rPr lang="fr-FR" smtClean="0"/>
              <a:t>23/05/2025</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034" tIns="46017" rIns="92034" bIns="46017" rtlCol="0" anchor="ctr"/>
          <a:lstStyle/>
          <a:p>
            <a:endParaRPr lang="fr-FR"/>
          </a:p>
        </p:txBody>
      </p:sp>
      <p:sp>
        <p:nvSpPr>
          <p:cNvPr id="5" name="Espace réservé des commentaires 4"/>
          <p:cNvSpPr>
            <a:spLocks noGrp="1"/>
          </p:cNvSpPr>
          <p:nvPr>
            <p:ph type="body" sz="quarter" idx="3"/>
          </p:nvPr>
        </p:nvSpPr>
        <p:spPr>
          <a:xfrm>
            <a:off x="680250" y="4715115"/>
            <a:ext cx="5437179" cy="4467706"/>
          </a:xfrm>
          <a:prstGeom prst="rect">
            <a:avLst/>
          </a:prstGeom>
        </p:spPr>
        <p:txBody>
          <a:bodyPr vert="horz" lIns="92034" tIns="46017" rIns="92034" bIns="46017"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630"/>
            <a:ext cx="2945072" cy="496411"/>
          </a:xfrm>
          <a:prstGeom prst="rect">
            <a:avLst/>
          </a:prstGeom>
        </p:spPr>
        <p:txBody>
          <a:bodyPr vert="horz" lIns="92034" tIns="46017" rIns="92034" bIns="46017"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002" y="9428630"/>
            <a:ext cx="2945072" cy="496411"/>
          </a:xfrm>
          <a:prstGeom prst="rect">
            <a:avLst/>
          </a:prstGeom>
        </p:spPr>
        <p:txBody>
          <a:bodyPr vert="horz" lIns="92034" tIns="46017" rIns="92034" bIns="46017" rtlCol="0" anchor="b"/>
          <a:lstStyle>
            <a:lvl1pPr algn="r">
              <a:defRPr sz="1200"/>
            </a:lvl1pPr>
          </a:lstStyle>
          <a:p>
            <a:fld id="{4DB2E115-C374-40D0-B1D5-CF71CC37D479}" type="slidenum">
              <a:rPr lang="fr-FR" smtClean="0"/>
              <a:t>‹N°›</a:t>
            </a:fld>
            <a:endParaRPr lang="fr-FR"/>
          </a:p>
        </p:txBody>
      </p:sp>
    </p:spTree>
    <p:extLst>
      <p:ext uri="{BB962C8B-B14F-4D97-AF65-F5344CB8AC3E}">
        <p14:creationId xmlns:p14="http://schemas.microsoft.com/office/powerpoint/2010/main" val="208537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DB2E115-C374-40D0-B1D5-CF71CC37D479}" type="slidenum">
              <a:rPr lang="fr-FR" smtClean="0"/>
              <a:t>1</a:t>
            </a:fld>
            <a:endParaRPr lang="fr-FR"/>
          </a:p>
        </p:txBody>
      </p:sp>
    </p:spTree>
    <p:extLst>
      <p:ext uri="{BB962C8B-B14F-4D97-AF65-F5344CB8AC3E}">
        <p14:creationId xmlns:p14="http://schemas.microsoft.com/office/powerpoint/2010/main" val="1040476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DB2E115-C374-40D0-B1D5-CF71CC37D479}" type="slidenum">
              <a:rPr lang="fr-FR" smtClean="0"/>
              <a:t>11</a:t>
            </a:fld>
            <a:endParaRPr lang="fr-FR"/>
          </a:p>
        </p:txBody>
      </p:sp>
    </p:spTree>
    <p:extLst>
      <p:ext uri="{BB962C8B-B14F-4D97-AF65-F5344CB8AC3E}">
        <p14:creationId xmlns:p14="http://schemas.microsoft.com/office/powerpoint/2010/main" val="3408438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2" name="Titre 1"/>
          <p:cNvSpPr>
            <a:spLocks noGrp="1"/>
          </p:cNvSpPr>
          <p:nvPr>
            <p:ph type="ctrTitle" hasCustomPrompt="1"/>
          </p:nvPr>
        </p:nvSpPr>
        <p:spPr>
          <a:xfrm>
            <a:off x="395536" y="2727061"/>
            <a:ext cx="8352928" cy="1470025"/>
          </a:xfrm>
        </p:spPr>
        <p:txBody>
          <a:bodyPr>
            <a:noAutofit/>
          </a:bodyPr>
          <a:lstStyle>
            <a:lvl1pPr algn="ctr">
              <a:defRPr sz="2800" b="1">
                <a:solidFill>
                  <a:schemeClr val="bg1"/>
                </a:solidFill>
                <a:latin typeface="Arial Black" panose="020B0A04020102020204" pitchFamily="34" charset="0"/>
              </a:defRPr>
            </a:lvl1pPr>
          </a:lstStyle>
          <a:p>
            <a:r>
              <a:rPr lang="fr-FR" cap="none" dirty="0">
                <a:solidFill>
                  <a:schemeClr val="bg1"/>
                </a:solidFill>
              </a:rPr>
              <a:t>Titre du document</a:t>
            </a:r>
          </a:p>
        </p:txBody>
      </p:sp>
      <p:sp>
        <p:nvSpPr>
          <p:cNvPr id="3" name="Sous-titre 2"/>
          <p:cNvSpPr>
            <a:spLocks noGrp="1"/>
          </p:cNvSpPr>
          <p:nvPr>
            <p:ph type="subTitle" idx="1" hasCustomPrompt="1"/>
          </p:nvPr>
        </p:nvSpPr>
        <p:spPr>
          <a:xfrm>
            <a:off x="1371600" y="4869160"/>
            <a:ext cx="6400800" cy="1056117"/>
          </a:xfrm>
        </p:spPr>
        <p:txBody>
          <a:bodyPr>
            <a:normAutofit/>
          </a:bodyPr>
          <a:lstStyle>
            <a:lvl1pPr marL="0" indent="0" algn="ctr">
              <a:buNone/>
              <a:defRPr sz="24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 du document</a:t>
            </a:r>
          </a:p>
        </p:txBody>
      </p:sp>
      <p:sp>
        <p:nvSpPr>
          <p:cNvPr id="10" name="Titre 1"/>
          <p:cNvSpPr txBox="1">
            <a:spLocks/>
          </p:cNvSpPr>
          <p:nvPr userDrawn="1"/>
        </p:nvSpPr>
        <p:spPr>
          <a:xfrm>
            <a:off x="722313" y="2747963"/>
            <a:ext cx="7772400" cy="1362075"/>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b="1" kern="1200" cap="all">
                <a:solidFill>
                  <a:schemeClr val="tx1"/>
                </a:solidFill>
                <a:latin typeface="Arial Black" panose="020B0A04020102020204" pitchFamily="34" charset="0"/>
                <a:ea typeface="+mj-ea"/>
                <a:cs typeface="+mj-cs"/>
              </a:defRPr>
            </a:lvl1pPr>
          </a:lstStyle>
          <a:p>
            <a:pPr algn="ctr"/>
            <a:endParaRPr lang="fr-FR" cap="none" dirty="0">
              <a:solidFill>
                <a:schemeClr val="bg1"/>
              </a:solidFill>
            </a:endParaRPr>
          </a:p>
        </p:txBody>
      </p:sp>
    </p:spTree>
    <p:extLst>
      <p:ext uri="{BB962C8B-B14F-4D97-AF65-F5344CB8AC3E}">
        <p14:creationId xmlns:p14="http://schemas.microsoft.com/office/powerpoint/2010/main" val="189524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lgn="l">
              <a:defRPr sz="3600" b="1">
                <a:solidFill>
                  <a:srgbClr val="001A73"/>
                </a:solidFill>
                <a:latin typeface="Arial Black" panose="020B0A04020102020204" pitchFamily="34" charset="0"/>
              </a:defRPr>
            </a:lvl1pPr>
          </a:lstStyle>
          <a:p>
            <a:r>
              <a:rPr lang="fr-FR" dirty="0"/>
              <a:t>Modifiez le style du titre</a:t>
            </a:r>
          </a:p>
        </p:txBody>
      </p:sp>
      <p:sp>
        <p:nvSpPr>
          <p:cNvPr id="3" name="Espace réservé du contenu 2"/>
          <p:cNvSpPr>
            <a:spLocks noGrp="1"/>
          </p:cNvSpPr>
          <p:nvPr>
            <p:ph idx="1"/>
          </p:nvPr>
        </p:nvSpPr>
        <p:spPr>
          <a:xfrm>
            <a:off x="539552" y="1604797"/>
            <a:ext cx="8229600" cy="4525963"/>
          </a:xfrm>
        </p:spPr>
        <p:txBody>
          <a:bodyPr/>
          <a:lstStyle>
            <a:lvl1pPr marL="342900" indent="-342900">
              <a:buClr>
                <a:srgbClr val="FF3300"/>
              </a:buClr>
              <a:buFont typeface="Arial" panose="020B0604020202020204" pitchFamily="34" charset="0"/>
              <a:buChar char="•"/>
              <a:defRPr>
                <a:solidFill>
                  <a:schemeClr val="tx1"/>
                </a:solidFill>
              </a:defRPr>
            </a:lvl1pPr>
            <a:lvl2pPr marL="742950" indent="-285750">
              <a:buClr>
                <a:srgbClr val="FF3300"/>
              </a:buClr>
              <a:buFont typeface="Arial" panose="020B0604020202020204" pitchFamily="34" charset="0"/>
              <a:buChar char="•"/>
              <a:defRPr>
                <a:solidFill>
                  <a:schemeClr val="tx1"/>
                </a:solidFill>
              </a:defRPr>
            </a:lvl2pPr>
            <a:lvl3pPr marL="1143000" indent="-228600">
              <a:buClr>
                <a:srgbClr val="FF3300"/>
              </a:buClr>
              <a:buFont typeface="Arial" panose="020B0604020202020204" pitchFamily="34" charset="0"/>
              <a:buChar char="•"/>
              <a:defRPr>
                <a:solidFill>
                  <a:schemeClr val="tx1"/>
                </a:solidFill>
              </a:defRPr>
            </a:lvl3pPr>
            <a:lvl4pPr marL="1600200" indent="-228600">
              <a:buClr>
                <a:srgbClr val="FF3300"/>
              </a:buClr>
              <a:buFont typeface="Arial" panose="020B0604020202020204" pitchFamily="34" charset="0"/>
              <a:buChar char="•"/>
              <a:defRPr>
                <a:solidFill>
                  <a:schemeClr val="tx1"/>
                </a:solidFill>
              </a:defRPr>
            </a:lvl4pPr>
            <a:lvl5pPr marL="2057400" indent="-228600">
              <a:buClr>
                <a:srgbClr val="FF3300"/>
              </a:buClr>
              <a:buFont typeface="Arial" panose="020B0604020202020204" pitchFamily="34" charset="0"/>
              <a:buChar cha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p:txBody>
      </p:sp>
      <p:sp>
        <p:nvSpPr>
          <p:cNvPr id="8"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23/05/2025</a:t>
            </a:fld>
            <a:endParaRPr lang="fr-FR" dirty="0"/>
          </a:p>
        </p:txBody>
      </p:sp>
      <p:sp>
        <p:nvSpPr>
          <p:cNvPr id="9"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0"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250951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lgn="l">
              <a:defRPr sz="3600">
                <a:solidFill>
                  <a:srgbClr val="001A73"/>
                </a:solidFill>
                <a:latin typeface="Arial Black" panose="020B0A04020102020204" pitchFamily="34" charset="0"/>
              </a:defRPr>
            </a:lvl1pPr>
          </a:lstStyle>
          <a:p>
            <a:r>
              <a:rPr lang="fr-FR" dirty="0"/>
              <a:t>Modifiez le style du titre</a:t>
            </a:r>
          </a:p>
        </p:txBody>
      </p:sp>
      <p:sp>
        <p:nvSpPr>
          <p:cNvPr id="3" name="Espace réservé du contenu 2"/>
          <p:cNvSpPr>
            <a:spLocks noGrp="1"/>
          </p:cNvSpPr>
          <p:nvPr>
            <p:ph sz="half" idx="1"/>
          </p:nvPr>
        </p:nvSpPr>
        <p:spPr>
          <a:xfrm>
            <a:off x="457200" y="1600201"/>
            <a:ext cx="4038600" cy="4525963"/>
          </a:xfrm>
        </p:spPr>
        <p:txBody>
          <a:bodyPr/>
          <a:lstStyle>
            <a:lvl1pPr>
              <a:buClr>
                <a:srgbClr val="FE4229"/>
              </a:buClr>
              <a:defRPr sz="2800"/>
            </a:lvl1pPr>
            <a:lvl2pPr>
              <a:buClr>
                <a:srgbClr val="FE4229"/>
              </a:buClr>
              <a:defRPr sz="2400"/>
            </a:lvl2pPr>
            <a:lvl3pPr>
              <a:buClr>
                <a:srgbClr val="FE4229"/>
              </a:buClr>
              <a:defRPr sz="2000"/>
            </a:lvl3pPr>
            <a:lvl4pPr>
              <a:buClr>
                <a:srgbClr val="FE4229"/>
              </a:buClr>
              <a:defRPr sz="1800"/>
            </a:lvl4pPr>
            <a:lvl5pPr>
              <a:buClr>
                <a:srgbClr val="FE4229"/>
              </a:buClr>
              <a:defRPr sz="18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p:nvPr>
        </p:nvSpPr>
        <p:spPr>
          <a:xfrm>
            <a:off x="4648200" y="1600201"/>
            <a:ext cx="4038600" cy="4525963"/>
          </a:xfrm>
        </p:spPr>
        <p:txBody>
          <a:bodyPr/>
          <a:lstStyle>
            <a:lvl1pPr>
              <a:buClr>
                <a:srgbClr val="FE4229"/>
              </a:buClr>
              <a:defRPr sz="2800"/>
            </a:lvl1pPr>
            <a:lvl2pPr>
              <a:buClr>
                <a:srgbClr val="FE4229"/>
              </a:buClr>
              <a:defRPr sz="2400" b="0"/>
            </a:lvl2pPr>
            <a:lvl3pPr>
              <a:buClr>
                <a:srgbClr val="FE4229"/>
              </a:buClr>
              <a:defRPr sz="2000"/>
            </a:lvl3pPr>
            <a:lvl4pPr>
              <a:buClr>
                <a:srgbClr val="FE4229"/>
              </a:buClr>
              <a:defRPr sz="1800"/>
            </a:lvl4pPr>
            <a:lvl5pPr>
              <a:buClr>
                <a:srgbClr val="FE4229"/>
              </a:buClr>
              <a:defRPr sz="18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23/05/2025</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4007393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9"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23/05/2025</a:t>
            </a:fld>
            <a:endParaRPr lang="fr-FR" dirty="0"/>
          </a:p>
        </p:txBody>
      </p:sp>
      <p:sp>
        <p:nvSpPr>
          <p:cNvPr id="10"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1"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578052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49"/>
            <a:ext cx="3008313" cy="1162051"/>
          </a:xfrm>
        </p:spPr>
        <p:txBody>
          <a:bodyPr anchor="b"/>
          <a:lstStyle>
            <a:lvl1pPr algn="l">
              <a:defRPr sz="2000" b="1">
                <a:solidFill>
                  <a:srgbClr val="001A73"/>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contenu 2"/>
          <p:cNvSpPr>
            <a:spLocks noGrp="1"/>
          </p:cNvSpPr>
          <p:nvPr>
            <p:ph idx="1"/>
          </p:nvPr>
        </p:nvSpPr>
        <p:spPr>
          <a:xfrm>
            <a:off x="3575050" y="273052"/>
            <a:ext cx="5111750" cy="5853113"/>
          </a:xfrm>
        </p:spPr>
        <p:txBody>
          <a:bodyPr/>
          <a:lstStyle>
            <a:lvl1pPr>
              <a:buClr>
                <a:srgbClr val="FE4229"/>
              </a:buClr>
              <a:defRPr sz="3200"/>
            </a:lvl1pPr>
            <a:lvl2pPr>
              <a:buClr>
                <a:srgbClr val="FE4229"/>
              </a:buClr>
              <a:defRPr sz="2800"/>
            </a:lvl2pPr>
            <a:lvl3pPr>
              <a:buClr>
                <a:srgbClr val="FE4229"/>
              </a:buClr>
              <a:defRPr sz="2400"/>
            </a:lvl3pPr>
            <a:lvl4pPr>
              <a:buClr>
                <a:srgbClr val="FE4229"/>
              </a:buClr>
              <a:defRPr sz="2000"/>
            </a:lvl4pPr>
            <a:lvl5pPr>
              <a:buClr>
                <a:srgbClr val="FE4229"/>
              </a:buClr>
              <a:defRPr sz="2000"/>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23/05/2025</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88355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9"/>
          </a:xfrm>
        </p:spPr>
        <p:txBody>
          <a:bodyPr anchor="b"/>
          <a:lstStyle>
            <a:lvl1pPr algn="l">
              <a:defRPr sz="2000" b="1">
                <a:solidFill>
                  <a:srgbClr val="001A73"/>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23/05/2025</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203981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dirty="0"/>
              <a:t>Modifiez le style du titre</a:t>
            </a: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dirty="0"/>
              <a:t>Modifiez les styles du texte du masque</a:t>
            </a:r>
          </a:p>
          <a:p>
            <a:pPr lvl="1"/>
            <a:r>
              <a:rPr lang="fr-FR" dirty="0"/>
              <a:t>Deuxième niveau</a:t>
            </a:r>
          </a:p>
          <a:p>
            <a:pPr lvl="2"/>
            <a:r>
              <a:rPr lang="fr-FR" dirty="0"/>
              <a:t>Troisième niveau</a:t>
            </a:r>
          </a:p>
        </p:txBody>
      </p:sp>
      <p:sp>
        <p:nvSpPr>
          <p:cNvPr id="7"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23/05/2025</a:t>
            </a:fld>
            <a:endParaRPr lang="fr-FR" dirty="0"/>
          </a:p>
        </p:txBody>
      </p:sp>
      <p:sp>
        <p:nvSpPr>
          <p:cNvPr id="8"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9"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1719743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8" cy="6857999"/>
          </a:xfrm>
          <a:prstGeom prst="rect">
            <a:avLst/>
          </a:prstGeom>
        </p:spPr>
      </p:pic>
      <p:sp>
        <p:nvSpPr>
          <p:cNvPr id="3" name="Sous-titre 2"/>
          <p:cNvSpPr>
            <a:spLocks noGrp="1"/>
          </p:cNvSpPr>
          <p:nvPr>
            <p:ph type="subTitle" idx="1" hasCustomPrompt="1"/>
          </p:nvPr>
        </p:nvSpPr>
        <p:spPr>
          <a:xfrm>
            <a:off x="1371599" y="4509120"/>
            <a:ext cx="6400800" cy="1056117"/>
          </a:xfrm>
        </p:spPr>
        <p:txBody>
          <a:bodyPr>
            <a:normAutofit/>
          </a:bodyPr>
          <a:lstStyle>
            <a:lvl1pPr marL="0" indent="0" algn="ctr">
              <a:buNone/>
              <a:defRPr sz="1400" b="1"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Union départementale des associations familiales</a:t>
            </a:r>
          </a:p>
          <a:p>
            <a:r>
              <a:rPr lang="fr-FR" dirty="0"/>
              <a:t>Adresse</a:t>
            </a:r>
          </a:p>
          <a:p>
            <a:r>
              <a:rPr lang="fr-FR" dirty="0"/>
              <a:t>Code postal COMMUNE</a:t>
            </a:r>
          </a:p>
          <a:p>
            <a:r>
              <a:rPr lang="fr-FR" dirty="0"/>
              <a:t>Unaf.fr</a:t>
            </a:r>
          </a:p>
        </p:txBody>
      </p:sp>
      <p:sp>
        <p:nvSpPr>
          <p:cNvPr id="10" name="Titre 1"/>
          <p:cNvSpPr txBox="1">
            <a:spLocks/>
          </p:cNvSpPr>
          <p:nvPr userDrawn="1"/>
        </p:nvSpPr>
        <p:spPr>
          <a:xfrm>
            <a:off x="722313" y="2747963"/>
            <a:ext cx="7772400" cy="1362075"/>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b="1" kern="1200" cap="all">
                <a:solidFill>
                  <a:schemeClr val="tx1"/>
                </a:solidFill>
                <a:latin typeface="Arial Black" panose="020B0A04020102020204" pitchFamily="34" charset="0"/>
                <a:ea typeface="+mj-ea"/>
                <a:cs typeface="+mj-cs"/>
              </a:defRPr>
            </a:lvl1pPr>
          </a:lstStyle>
          <a:p>
            <a:pPr algn="ctr"/>
            <a:endParaRPr lang="fr-FR" cap="none" dirty="0">
              <a:solidFill>
                <a:schemeClr val="bg1"/>
              </a:solidFill>
            </a:endParaRPr>
          </a:p>
        </p:txBody>
      </p:sp>
    </p:spTree>
    <p:extLst>
      <p:ext uri="{BB962C8B-B14F-4D97-AF65-F5344CB8AC3E}">
        <p14:creationId xmlns:p14="http://schemas.microsoft.com/office/powerpoint/2010/main" val="192694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e la date 3"/>
          <p:cNvSpPr>
            <a:spLocks noGrp="1"/>
          </p:cNvSpPr>
          <p:nvPr>
            <p:ph type="dt" sz="half" idx="2"/>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23/05/2025</a:t>
            </a:fld>
            <a:endParaRPr lang="fr-FR" dirty="0"/>
          </a:p>
        </p:txBody>
      </p:sp>
      <p:sp>
        <p:nvSpPr>
          <p:cNvPr id="8" name="Espace réservé du pied de page 4"/>
          <p:cNvSpPr>
            <a:spLocks noGrp="1"/>
          </p:cNvSpPr>
          <p:nvPr>
            <p:ph type="ftr" sz="quarter" idx="3"/>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9" name="Espace réservé du numéro de diapositive 5"/>
          <p:cNvSpPr>
            <a:spLocks noGrp="1"/>
          </p:cNvSpPr>
          <p:nvPr>
            <p:ph type="sldNum" sz="quarter" idx="4"/>
          </p:nvPr>
        </p:nvSpPr>
        <p:spPr>
          <a:xfrm>
            <a:off x="6588224" y="6356351"/>
            <a:ext cx="792088" cy="365125"/>
          </a:xfrm>
          <a:prstGeom prst="rect">
            <a:avLst/>
          </a:prstGeom>
        </p:spPr>
        <p:txBody>
          <a:bodyPr/>
          <a:lstStyle>
            <a:lvl1pPr>
              <a:defRPr sz="1050">
                <a:solidFill>
                  <a:srgbClr val="001A73"/>
                </a:solidFill>
              </a:defRPr>
            </a:lvl1pPr>
          </a:lstStyle>
          <a:p>
            <a:fld id="{2511D2C5-E144-4D27-97C8-AD396BB15896}" type="slidenum">
              <a:rPr lang="fr-FR" smtClean="0"/>
              <a:pPr/>
              <a:t>‹N°›</a:t>
            </a:fld>
            <a:endParaRPr lang="fr-FR" dirty="0"/>
          </a:p>
        </p:txBody>
      </p:sp>
      <p:pic>
        <p:nvPicPr>
          <p:cNvPr id="1026" name="Picture 2"/>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7668344" y="5820862"/>
            <a:ext cx="1475656" cy="104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285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6" r:id="rId5"/>
    <p:sldLayoutId id="2147483657" r:id="rId6"/>
    <p:sldLayoutId id="2147483659" r:id="rId7"/>
    <p:sldLayoutId id="2147483660" r:id="rId8"/>
  </p:sldLayoutIdLst>
  <p:txStyles>
    <p:title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p:titleStyle>
    <p:body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5.jpe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png"/><Relationship Id="rId7" Type="http://schemas.openxmlformats.org/officeDocument/2006/relationships/image" Target="../media/image30.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4.pn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png"/><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7.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7.pn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4.png"/><Relationship Id="rId2" Type="http://schemas.openxmlformats.org/officeDocument/2006/relationships/image" Target="../media/image45.png"/><Relationship Id="rId1" Type="http://schemas.openxmlformats.org/officeDocument/2006/relationships/slideLayout" Target="../slideLayouts/slideLayout4.xml"/><Relationship Id="rId6" Type="http://schemas.openxmlformats.org/officeDocument/2006/relationships/image" Target="../media/image49.jpeg"/><Relationship Id="rId11" Type="http://schemas.openxmlformats.org/officeDocument/2006/relationships/image" Target="../media/image6.png"/><Relationship Id="rId5" Type="http://schemas.openxmlformats.org/officeDocument/2006/relationships/image" Target="../media/image48.png"/><Relationship Id="rId10" Type="http://schemas.openxmlformats.org/officeDocument/2006/relationships/image" Target="../media/image53.jpeg"/><Relationship Id="rId4" Type="http://schemas.openxmlformats.org/officeDocument/2006/relationships/image" Target="../media/image47.jpg"/><Relationship Id="rId9" Type="http://schemas.openxmlformats.org/officeDocument/2006/relationships/image" Target="../media/image52.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6.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8" Type="http://schemas.openxmlformats.org/officeDocument/2006/relationships/image" Target="../media/image67.jpeg"/><Relationship Id="rId13" Type="http://schemas.openxmlformats.org/officeDocument/2006/relationships/image" Target="../media/image72.jpeg"/><Relationship Id="rId3" Type="http://schemas.openxmlformats.org/officeDocument/2006/relationships/image" Target="../media/image7.png"/><Relationship Id="rId7" Type="http://schemas.openxmlformats.org/officeDocument/2006/relationships/image" Target="../media/image66.jpeg"/><Relationship Id="rId12" Type="http://schemas.openxmlformats.org/officeDocument/2006/relationships/image" Target="../media/image71.jpe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65.jpeg"/><Relationship Id="rId11" Type="http://schemas.openxmlformats.org/officeDocument/2006/relationships/image" Target="../media/image70.jpeg"/><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image" Target="../media/image63.jpeg"/><Relationship Id="rId9" Type="http://schemas.openxmlformats.org/officeDocument/2006/relationships/image" Target="../media/image68.jpe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73.jpe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7.png"/><Relationship Id="rId7" Type="http://schemas.openxmlformats.org/officeDocument/2006/relationships/image" Target="../media/image7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youtu.be/dxj2VDf16vI?si=5KDF-jmOUrpYSOLB" TargetMode="External"/><Relationship Id="rId5" Type="http://schemas.openxmlformats.org/officeDocument/2006/relationships/image" Target="../media/image74.png"/><Relationship Id="rId4" Type="http://schemas.openxmlformats.org/officeDocument/2006/relationships/hyperlink" Target="https://youtu.be/pNVM58_wPbo?si=0rDGnZQ9T40UcSVq"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78.png"/><Relationship Id="rId4" Type="http://schemas.openxmlformats.org/officeDocument/2006/relationships/image" Target="../media/image77.pn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80.png"/><Relationship Id="rId4" Type="http://schemas.openxmlformats.org/officeDocument/2006/relationships/image" Target="../media/image7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5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png"/><Relationship Id="rId7" Type="http://schemas.openxmlformats.org/officeDocument/2006/relationships/image" Target="../media/image8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33.jpeg"/><Relationship Id="rId4" Type="http://schemas.openxmlformats.org/officeDocument/2006/relationships/image" Target="../media/image81.pn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85.png"/></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8" Type="http://schemas.openxmlformats.org/officeDocument/2006/relationships/hyperlink" Target="https://www.facebook.com/profile.php?id=61551406522639" TargetMode="External"/><Relationship Id="rId3" Type="http://schemas.openxmlformats.org/officeDocument/2006/relationships/image" Target="../media/image6.png"/><Relationship Id="rId7" Type="http://schemas.openxmlformats.org/officeDocument/2006/relationships/image" Target="../media/image89.pn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cid:image007.png@01DAD856.1D062520" TargetMode="External"/><Relationship Id="rId11" Type="http://schemas.openxmlformats.org/officeDocument/2006/relationships/image" Target="../media/image91.png"/><Relationship Id="rId5" Type="http://schemas.openxmlformats.org/officeDocument/2006/relationships/image" Target="../media/image88.png"/><Relationship Id="rId10" Type="http://schemas.openxmlformats.org/officeDocument/2006/relationships/image" Target="cid:image008.png@01DAD856.1D062520" TargetMode="External"/><Relationship Id="rId4" Type="http://schemas.openxmlformats.org/officeDocument/2006/relationships/hyperlink" Target="https://www.instagram.com/udaf64/" TargetMode="External"/><Relationship Id="rId9" Type="http://schemas.openxmlformats.org/officeDocument/2006/relationships/image" Target="../media/image90.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latin typeface="+mj-lt"/>
              </a:rPr>
              <a:t>Assemblée Générale du 24 mai 2025</a:t>
            </a:r>
          </a:p>
        </p:txBody>
      </p:sp>
      <p:sp>
        <p:nvSpPr>
          <p:cNvPr id="5" name="Sous-titre 4"/>
          <p:cNvSpPr>
            <a:spLocks noGrp="1"/>
          </p:cNvSpPr>
          <p:nvPr>
            <p:ph type="subTitle" idx="1"/>
          </p:nvPr>
        </p:nvSpPr>
        <p:spPr/>
        <p:txBody>
          <a:bodyPr>
            <a:normAutofit/>
          </a:bodyPr>
          <a:lstStyle/>
          <a:p>
            <a:pPr algn="ctr">
              <a:lnSpc>
                <a:spcPct val="107000"/>
              </a:lnSpc>
              <a:spcAft>
                <a:spcPts val="800"/>
              </a:spcAft>
            </a:pPr>
            <a:r>
              <a:rPr lang="fr-FR" sz="4800" b="1" kern="100" dirty="0">
                <a:solidFill>
                  <a:srgbClr val="FFFFFF"/>
                </a:solidFill>
                <a:effectLst/>
                <a:latin typeface="Calibri" panose="020F0502020204030204" pitchFamily="34" charset="0"/>
                <a:ea typeface="Arial" panose="020B0604020202020204" pitchFamily="34" charset="0"/>
                <a:cs typeface="Times New Roman" panose="02020603050405020304" pitchFamily="18" charset="0"/>
              </a:rPr>
              <a:t>Rappor</a:t>
            </a:r>
            <a:r>
              <a:rPr lang="fr-FR" sz="4800" b="1" kern="100" dirty="0">
                <a:solidFill>
                  <a:srgbClr val="FFFFFF"/>
                </a:solidFill>
                <a:latin typeface="Calibri" panose="020F0502020204030204" pitchFamily="34" charset="0"/>
                <a:ea typeface="Arial" panose="020B0604020202020204" pitchFamily="34" charset="0"/>
                <a:cs typeface="Times New Roman" panose="02020603050405020304" pitchFamily="18" charset="0"/>
              </a:rPr>
              <a:t>t d’Activité 2024</a:t>
            </a:r>
          </a:p>
        </p:txBody>
      </p:sp>
      <p:pic>
        <p:nvPicPr>
          <p:cNvPr id="2" name="Image 1" descr="Une image contenant texte, Police, logo, Graphique&#10;&#10;Description générée automatiquement">
            <a:extLst>
              <a:ext uri="{FF2B5EF4-FFF2-40B4-BE49-F238E27FC236}">
                <a16:creationId xmlns:a16="http://schemas.microsoft.com/office/drawing/2014/main" id="{C37AD4FB-56E7-DE0A-6DDC-E9F1B5359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0"/>
            <a:ext cx="1800200" cy="1300240"/>
          </a:xfrm>
          <a:prstGeom prst="rect">
            <a:avLst/>
          </a:prstGeom>
        </p:spPr>
      </p:pic>
      <p:sp>
        <p:nvSpPr>
          <p:cNvPr id="3" name="Rectangle 1">
            <a:extLst>
              <a:ext uri="{FF2B5EF4-FFF2-40B4-BE49-F238E27FC236}">
                <a16:creationId xmlns:a16="http://schemas.microsoft.com/office/drawing/2014/main" id="{1F6CD966-0C30-C0DE-2DD0-C2BF2C1CA0D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Rectangle 2">
            <a:extLst>
              <a:ext uri="{FF2B5EF4-FFF2-40B4-BE49-F238E27FC236}">
                <a16:creationId xmlns:a16="http://schemas.microsoft.com/office/drawing/2014/main" id="{909FB492-C0DD-4A16-BFC3-6667A69915E3}"/>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7" name="Rectangle 3">
            <a:extLst>
              <a:ext uri="{FF2B5EF4-FFF2-40B4-BE49-F238E27FC236}">
                <a16:creationId xmlns:a16="http://schemas.microsoft.com/office/drawing/2014/main" id="{58367E15-DC5D-9CD1-6711-7648AA9EA768}"/>
              </a:ext>
            </a:extLst>
          </p:cNvPr>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Image 8" descr="Une image contenant clipart, dessin, illustration, Graphique&#10;&#10;Le contenu généré par l’IA peut être incorrect.">
            <a:extLst>
              <a:ext uri="{FF2B5EF4-FFF2-40B4-BE49-F238E27FC236}">
                <a16:creationId xmlns:a16="http://schemas.microsoft.com/office/drawing/2014/main" id="{9DE2A4AD-4FEF-FA2E-FFC7-E79F9E3FF9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9735" y="0"/>
            <a:ext cx="5544265" cy="2564898"/>
          </a:xfrm>
          <a:prstGeom prst="rect">
            <a:avLst/>
          </a:prstGeom>
          <a:effectLst>
            <a:softEdge rad="127000"/>
          </a:effectLst>
        </p:spPr>
      </p:pic>
    </p:spTree>
    <p:extLst>
      <p:ext uri="{BB962C8B-B14F-4D97-AF65-F5344CB8AC3E}">
        <p14:creationId xmlns:p14="http://schemas.microsoft.com/office/powerpoint/2010/main" val="3939606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E86EF-3D71-229D-B5C7-69BA289F0E00}"/>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F63C35D6-C716-E9F5-022D-56BAB9E515CC}"/>
              </a:ext>
            </a:extLst>
          </p:cNvPr>
          <p:cNvSpPr>
            <a:spLocks noGrp="1"/>
          </p:cNvSpPr>
          <p:nvPr>
            <p:ph type="sldNum" sz="quarter" idx="12"/>
          </p:nvPr>
        </p:nvSpPr>
        <p:spPr/>
        <p:txBody>
          <a:bodyPr/>
          <a:lstStyle/>
          <a:p>
            <a:fld id="{2511D2C5-E144-4D27-97C8-AD396BB15896}" type="slidenum">
              <a:rPr lang="fr-FR" smtClean="0"/>
              <a:pPr/>
              <a:t>10</a:t>
            </a:fld>
            <a:endParaRPr lang="fr-FR" dirty="0"/>
          </a:p>
        </p:txBody>
      </p:sp>
      <p:pic>
        <p:nvPicPr>
          <p:cNvPr id="8" name="Image 7">
            <a:extLst>
              <a:ext uri="{FF2B5EF4-FFF2-40B4-BE49-F238E27FC236}">
                <a16:creationId xmlns:a16="http://schemas.microsoft.com/office/drawing/2014/main" id="{A38D79D2-7B45-1C4A-EEBD-513CE6282C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3A80F1E3-CCE2-D0D1-CCE0-9C5FBA2E60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182F726A-161D-2C51-0175-706B8727118E}"/>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AC31E2CD-4ABE-6375-ECD0-21D897D3013A}"/>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EE19CE47-FC17-DF89-FCD0-153662DA9160}"/>
              </a:ext>
            </a:extLst>
          </p:cNvPr>
          <p:cNvSpPr txBox="1"/>
          <p:nvPr/>
        </p:nvSpPr>
        <p:spPr>
          <a:xfrm>
            <a:off x="1011800" y="1856293"/>
            <a:ext cx="7200800" cy="3145413"/>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Cette année, notre Udaf étant une grande famille, a connu ses joies et ses peines ; certains de nos membres ont perdu des proches et nous leur réexprimons ici toute notre amitié.</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C’est aussi le cas dans nos associations qui ont dû faire face au décès de leurs présidentes l’une en 2024 et l’une très récemment. Nous savons combien elles représentaient des piliers pour leurs associations, combien il va être difficile de prendre leur suite, mais nous savons aussi combien elles avaient su insuffler à leurs membres la volonté d’agir pour leurs familles adhérentes et nous sommes persuadés qu’ils sauront relever le défi de la succession.</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e 4">
            <a:extLst>
              <a:ext uri="{FF2B5EF4-FFF2-40B4-BE49-F238E27FC236}">
                <a16:creationId xmlns:a16="http://schemas.microsoft.com/office/drawing/2014/main" id="{9B046D98-3CAE-BEF0-4B1A-D695E8ABCB82}"/>
              </a:ext>
            </a:extLst>
          </p:cNvPr>
          <p:cNvGrpSpPr/>
          <p:nvPr/>
        </p:nvGrpSpPr>
        <p:grpSpPr>
          <a:xfrm>
            <a:off x="6768244" y="-402000"/>
            <a:ext cx="2520280" cy="2496277"/>
            <a:chOff x="6588779" y="-356764"/>
            <a:chExt cx="2520280" cy="2496277"/>
          </a:xfrm>
        </p:grpSpPr>
        <p:pic>
          <p:nvPicPr>
            <p:cNvPr id="10" name="Picture 8" descr="\\mars2\com\IDENTITE GRAPHIQUE\PATATES\patate6_orange.png">
              <a:extLst>
                <a:ext uri="{FF2B5EF4-FFF2-40B4-BE49-F238E27FC236}">
                  <a16:creationId xmlns:a16="http://schemas.microsoft.com/office/drawing/2014/main" id="{D5AEA99C-4BD7-8ED5-31AA-D8E9D7E366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descr="Une image contenant Visage humain, personne, sourire, collier&#10;&#10;Le contenu généré par l’IA peut être incorrect.">
              <a:extLst>
                <a:ext uri="{FF2B5EF4-FFF2-40B4-BE49-F238E27FC236}">
                  <a16:creationId xmlns:a16="http://schemas.microsoft.com/office/drawing/2014/main" id="{BD465E3C-EB4F-833E-2B1E-7107DF1EA2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80890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21DC3-74E4-53C6-2978-00E92E67B434}"/>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5B7CD371-F9BC-B021-B8B9-301399C6FC3C}"/>
              </a:ext>
            </a:extLst>
          </p:cNvPr>
          <p:cNvSpPr>
            <a:spLocks noGrp="1"/>
          </p:cNvSpPr>
          <p:nvPr>
            <p:ph type="sldNum" sz="quarter" idx="12"/>
          </p:nvPr>
        </p:nvSpPr>
        <p:spPr/>
        <p:txBody>
          <a:bodyPr/>
          <a:lstStyle/>
          <a:p>
            <a:fld id="{2511D2C5-E144-4D27-97C8-AD396BB15896}" type="slidenum">
              <a:rPr lang="fr-FR" smtClean="0"/>
              <a:pPr/>
              <a:t>11</a:t>
            </a:fld>
            <a:endParaRPr lang="fr-FR" dirty="0"/>
          </a:p>
        </p:txBody>
      </p:sp>
      <p:pic>
        <p:nvPicPr>
          <p:cNvPr id="8" name="Image 7">
            <a:extLst>
              <a:ext uri="{FF2B5EF4-FFF2-40B4-BE49-F238E27FC236}">
                <a16:creationId xmlns:a16="http://schemas.microsoft.com/office/drawing/2014/main" id="{666BF823-56B2-6D9E-9A96-28D316853F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6E96B080-0E76-845B-FD1B-0D4BD2FE1B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6D77DA50-E6FF-EAAF-632E-729AAC22BACA}"/>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29F2AD56-B3AC-67D7-5F60-9C5C7CE6C107}"/>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5CB57C13-BE43-3A0D-E669-71434672CE57}"/>
              </a:ext>
            </a:extLst>
          </p:cNvPr>
          <p:cNvSpPr txBox="1"/>
          <p:nvPr/>
        </p:nvSpPr>
        <p:spPr>
          <a:xfrm>
            <a:off x="469197" y="308137"/>
            <a:ext cx="5883286" cy="5915274"/>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Mais nous avons aussi connu un grand moment de joie car nous avons eu l’honneur de nous voir confier l’organisation de l’Assemblée générale de l’Unaf ; je tiens à remercier encore une fois le Conseil d’administration de l’Unaf pour sa confiance dans notre jeune Udaf et particulièrement à sa Présidente Marie-Andrée BLANC qui nous a quitté le 20 avril de cette année. Nous n’oublierons pas  sa joie de vivre, sa bienveillance, sa force et l’énergie qu’elle mettait au service des familles.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Comme nous sommes une petite Udaf, avec peu de salariés, nous avons d’abord compté sur nos associations et nos bénévoles pour l’organisation de cet évènement national. Mais nous avons été assistés, à chaque instant et avec son efficacité discrète, par notre Responsable Institution, Vie associative et Communication, Frédérique Cazabat, tellement efficace et à l’écoute qu’elle y a gagné le surnom amical de « </a:t>
            </a:r>
            <a:r>
              <a:rPr lang="fr-FR" sz="1800" kern="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Bip-Bip</a:t>
            </a: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 fut, grâce à tous, un beau moment convivial dont nous garderons un souvenir fatigant mais joyeux et festif.</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 2" descr="Une image contenant texte, intérieur, présentation, Podium&#10;&#10;Le contenu généré par l’IA peut être incorrect.">
            <a:extLst>
              <a:ext uri="{FF2B5EF4-FFF2-40B4-BE49-F238E27FC236}">
                <a16:creationId xmlns:a16="http://schemas.microsoft.com/office/drawing/2014/main" id="{A2378557-AAA3-256D-9F5B-14F0BDD201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216" y="3265774"/>
            <a:ext cx="2241267" cy="1440000"/>
          </a:xfrm>
          <a:prstGeom prst="rect">
            <a:avLst/>
          </a:prstGeom>
          <a:effectLst>
            <a:softEdge rad="152400"/>
          </a:effectLst>
        </p:spPr>
      </p:pic>
      <p:grpSp>
        <p:nvGrpSpPr>
          <p:cNvPr id="10" name="Groupe 9">
            <a:extLst>
              <a:ext uri="{FF2B5EF4-FFF2-40B4-BE49-F238E27FC236}">
                <a16:creationId xmlns:a16="http://schemas.microsoft.com/office/drawing/2014/main" id="{D6DD7EA4-CA18-ACA3-78BE-8B086DF80D0A}"/>
              </a:ext>
            </a:extLst>
          </p:cNvPr>
          <p:cNvGrpSpPr/>
          <p:nvPr/>
        </p:nvGrpSpPr>
        <p:grpSpPr>
          <a:xfrm>
            <a:off x="6768244" y="-402000"/>
            <a:ext cx="2520280" cy="2496277"/>
            <a:chOff x="6588779" y="-356764"/>
            <a:chExt cx="2520280" cy="2496277"/>
          </a:xfrm>
        </p:grpSpPr>
        <p:pic>
          <p:nvPicPr>
            <p:cNvPr id="11" name="Picture 8" descr="\\mars2\com\IDENTITE GRAPHIQUE\PATATES\patate6_orange.png">
              <a:extLst>
                <a:ext uri="{FF2B5EF4-FFF2-40B4-BE49-F238E27FC236}">
                  <a16:creationId xmlns:a16="http://schemas.microsoft.com/office/drawing/2014/main" id="{A7DA93C1-2DEE-7BCE-CCFB-9E57807404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descr="Une image contenant Visage humain, personne, sourire, collier&#10;&#10;Le contenu généré par l’IA peut être incorrect.">
              <a:extLst>
                <a:ext uri="{FF2B5EF4-FFF2-40B4-BE49-F238E27FC236}">
                  <a16:creationId xmlns:a16="http://schemas.microsoft.com/office/drawing/2014/main" id="{C543AD3B-BDB7-716B-F691-2954F575B7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602355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7728AB-E05F-4AA0-4BCC-5C16D65EB8B5}"/>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E34DC72-055E-9463-66BB-F8B8ACD86CAD}"/>
              </a:ext>
            </a:extLst>
          </p:cNvPr>
          <p:cNvSpPr>
            <a:spLocks noGrp="1"/>
          </p:cNvSpPr>
          <p:nvPr>
            <p:ph type="sldNum" sz="quarter" idx="12"/>
          </p:nvPr>
        </p:nvSpPr>
        <p:spPr/>
        <p:txBody>
          <a:bodyPr/>
          <a:lstStyle/>
          <a:p>
            <a:fld id="{2511D2C5-E144-4D27-97C8-AD396BB15896}" type="slidenum">
              <a:rPr lang="fr-FR" smtClean="0"/>
              <a:pPr/>
              <a:t>12</a:t>
            </a:fld>
            <a:endParaRPr lang="fr-FR" dirty="0"/>
          </a:p>
        </p:txBody>
      </p:sp>
      <p:pic>
        <p:nvPicPr>
          <p:cNvPr id="8" name="Image 7">
            <a:extLst>
              <a:ext uri="{FF2B5EF4-FFF2-40B4-BE49-F238E27FC236}">
                <a16:creationId xmlns:a16="http://schemas.microsoft.com/office/drawing/2014/main" id="{C204B08B-401A-841B-A254-FFD56C1D31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0" name="Picture 8" descr="\\mars2\com\IDENTITE GRAPHIQUE\PATATES\patate6_orange.png">
            <a:extLst>
              <a:ext uri="{FF2B5EF4-FFF2-40B4-BE49-F238E27FC236}">
                <a16:creationId xmlns:a16="http://schemas.microsoft.com/office/drawing/2014/main" id="{50A5BAF7-347B-FC2E-4C69-54176691B0D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3720" y="-402000"/>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e la date 3">
            <a:extLst>
              <a:ext uri="{FF2B5EF4-FFF2-40B4-BE49-F238E27FC236}">
                <a16:creationId xmlns:a16="http://schemas.microsoft.com/office/drawing/2014/main" id="{6055067E-9B32-987B-22C1-2BF3D56048E7}"/>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9EA14EFD-3F02-4E40-18BA-592C63993856}"/>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17" name="Image 16" descr="Une image contenant intérieur, personne, auditorium, Convention&#10;&#10;Le contenu généré par l’IA peut être incorrect.">
            <a:extLst>
              <a:ext uri="{FF2B5EF4-FFF2-40B4-BE49-F238E27FC236}">
                <a16:creationId xmlns:a16="http://schemas.microsoft.com/office/drawing/2014/main" id="{CB912B69-D248-0CFA-20FB-4CB7EC9119CF}"/>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581850" y="528443"/>
            <a:ext cx="2479085" cy="1800000"/>
          </a:xfrm>
          <a:prstGeom prst="rect">
            <a:avLst/>
          </a:prstGeom>
          <a:effectLst>
            <a:softEdge rad="152400"/>
          </a:effectLst>
        </p:spPr>
      </p:pic>
      <p:pic>
        <p:nvPicPr>
          <p:cNvPr id="19" name="Image 18" descr="Une image contenant personne, intérieur, habits, Prise de parole en public&#10;&#10;Le contenu généré par l’IA peut être incorrect.">
            <a:extLst>
              <a:ext uri="{FF2B5EF4-FFF2-40B4-BE49-F238E27FC236}">
                <a16:creationId xmlns:a16="http://schemas.microsoft.com/office/drawing/2014/main" id="{DFD1B7B9-408A-E556-88E7-77AD38506B22}"/>
              </a:ext>
            </a:extLst>
          </p:cNvPr>
          <p:cNvPicPr>
            <a:picLocks noChangeAspect="1"/>
          </p:cNvPicPr>
          <p:nvPr/>
        </p:nvPicPr>
        <p:blipFill>
          <a:blip r:embed="rId4" cstate="print">
            <a:extLst>
              <a:ext uri="{28A0092B-C50C-407E-A947-70E740481C1C}">
                <a14:useLocalDpi xmlns:a14="http://schemas.microsoft.com/office/drawing/2010/main" val="0"/>
              </a:ext>
            </a:extLst>
          </a:blip>
          <a:srcRect r="15616"/>
          <a:stretch/>
        </p:blipFill>
        <p:spPr>
          <a:xfrm>
            <a:off x="3204829" y="528795"/>
            <a:ext cx="2700300" cy="1800000"/>
          </a:xfrm>
          <a:prstGeom prst="rect">
            <a:avLst/>
          </a:prstGeom>
          <a:effectLst>
            <a:softEdge rad="152400"/>
          </a:effectLst>
        </p:spPr>
      </p:pic>
      <p:pic>
        <p:nvPicPr>
          <p:cNvPr id="21" name="Image 20" descr="Une image contenant intérieur, présentation, personne, habits&#10;&#10;Le contenu généré par l’IA peut être incorrect.">
            <a:extLst>
              <a:ext uri="{FF2B5EF4-FFF2-40B4-BE49-F238E27FC236}">
                <a16:creationId xmlns:a16="http://schemas.microsoft.com/office/drawing/2014/main" id="{D32EC549-8124-D436-F939-2264351CA3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5021" y="536800"/>
            <a:ext cx="2400000" cy="1800000"/>
          </a:xfrm>
          <a:prstGeom prst="rect">
            <a:avLst/>
          </a:prstGeom>
          <a:effectLst>
            <a:softEdge rad="152400"/>
          </a:effectLst>
        </p:spPr>
      </p:pic>
      <p:pic>
        <p:nvPicPr>
          <p:cNvPr id="3" name="Image 2" descr="Une image contenant habits, personne, homme, vaisselle&#10;&#10;Le contenu généré par l’IA peut être incorrect.">
            <a:extLst>
              <a:ext uri="{FF2B5EF4-FFF2-40B4-BE49-F238E27FC236}">
                <a16:creationId xmlns:a16="http://schemas.microsoft.com/office/drawing/2014/main" id="{C460990B-5E38-644A-6BA8-B5B5782137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0935" y="2492818"/>
            <a:ext cx="2400000" cy="1800000"/>
          </a:xfrm>
          <a:prstGeom prst="rect">
            <a:avLst/>
          </a:prstGeom>
          <a:effectLst>
            <a:softEdge rad="152400"/>
          </a:effectLst>
        </p:spPr>
      </p:pic>
      <p:pic>
        <p:nvPicPr>
          <p:cNvPr id="5" name="Image 4" descr="Une image contenant habits, personne, femme, homme&#10;&#10;Le contenu généré par l’IA peut être incorrect.">
            <a:extLst>
              <a:ext uri="{FF2B5EF4-FFF2-40B4-BE49-F238E27FC236}">
                <a16:creationId xmlns:a16="http://schemas.microsoft.com/office/drawing/2014/main" id="{D9E003FC-351D-D2B1-E10A-0196ADC061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54979" y="2483552"/>
            <a:ext cx="2400000" cy="1800000"/>
          </a:xfrm>
          <a:prstGeom prst="rect">
            <a:avLst/>
          </a:prstGeom>
          <a:effectLst>
            <a:softEdge rad="152400"/>
          </a:effectLst>
        </p:spPr>
      </p:pic>
      <p:pic>
        <p:nvPicPr>
          <p:cNvPr id="14" name="Image 13" descr="Une image contenant habits, homme, femme, scène&#10;&#10;Le contenu généré par l’IA peut être incorrect.">
            <a:extLst>
              <a:ext uri="{FF2B5EF4-FFF2-40B4-BE49-F238E27FC236}">
                <a16:creationId xmlns:a16="http://schemas.microsoft.com/office/drawing/2014/main" id="{6C0AA3D3-5E85-116B-54B8-B89D6EFBDFD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8875" y="4387233"/>
            <a:ext cx="2400000" cy="1800000"/>
          </a:xfrm>
          <a:prstGeom prst="rect">
            <a:avLst/>
          </a:prstGeom>
          <a:effectLst>
            <a:softEdge rad="152400"/>
          </a:effectLst>
        </p:spPr>
      </p:pic>
      <p:pic>
        <p:nvPicPr>
          <p:cNvPr id="18" name="Image 17" descr="Une image contenant personne, intérieur, hall, habits&#10;&#10;Le contenu généré par l’IA peut être incorrect.">
            <a:extLst>
              <a:ext uri="{FF2B5EF4-FFF2-40B4-BE49-F238E27FC236}">
                <a16:creationId xmlns:a16="http://schemas.microsoft.com/office/drawing/2014/main" id="{D9A0011E-A11F-B919-17B0-1B77271187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72000" y="4390641"/>
            <a:ext cx="2400000" cy="1800000"/>
          </a:xfrm>
          <a:prstGeom prst="rect">
            <a:avLst/>
          </a:prstGeom>
          <a:effectLst>
            <a:softEdge rad="152400"/>
          </a:effectLst>
        </p:spPr>
      </p:pic>
      <p:pic>
        <p:nvPicPr>
          <p:cNvPr id="22" name="Image 21" descr="Une image contenant habits, personne, homme, femme&#10;&#10;Le contenu généré par l’IA peut être incorrect.">
            <a:extLst>
              <a:ext uri="{FF2B5EF4-FFF2-40B4-BE49-F238E27FC236}">
                <a16:creationId xmlns:a16="http://schemas.microsoft.com/office/drawing/2014/main" id="{682D73DA-64D2-AF65-94A5-950E31CC877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85020" y="4341269"/>
            <a:ext cx="2400000" cy="1800000"/>
          </a:xfrm>
          <a:prstGeom prst="rect">
            <a:avLst/>
          </a:prstGeom>
          <a:effectLst>
            <a:softEdge rad="152400"/>
          </a:effectLst>
        </p:spPr>
      </p:pic>
      <p:pic>
        <p:nvPicPr>
          <p:cNvPr id="24" name="Image 23" descr="Une image contenant texte, habits, meubles, mur&#10;&#10;Le contenu généré par l’IA peut être incorrect.">
            <a:extLst>
              <a:ext uri="{FF2B5EF4-FFF2-40B4-BE49-F238E27FC236}">
                <a16:creationId xmlns:a16="http://schemas.microsoft.com/office/drawing/2014/main" id="{E11C5381-A8E3-9003-62A3-315B9CEC51AC}"/>
              </a:ext>
            </a:extLst>
          </p:cNvPr>
          <p:cNvPicPr>
            <a:picLocks noChangeAspect="1"/>
          </p:cNvPicPr>
          <p:nvPr/>
        </p:nvPicPr>
        <p:blipFill>
          <a:blip r:embed="rId11" cstate="print">
            <a:extLst>
              <a:ext uri="{28A0092B-C50C-407E-A947-70E740481C1C}">
                <a14:useLocalDpi xmlns:a14="http://schemas.microsoft.com/office/drawing/2010/main" val="0"/>
              </a:ext>
            </a:extLst>
          </a:blip>
          <a:srcRect l="6796" r="2875"/>
          <a:stretch/>
        </p:blipFill>
        <p:spPr>
          <a:xfrm>
            <a:off x="6257004" y="2483552"/>
            <a:ext cx="2056033" cy="1800000"/>
          </a:xfrm>
          <a:prstGeom prst="rect">
            <a:avLst/>
          </a:prstGeom>
          <a:effectLst>
            <a:softEdge rad="152400"/>
          </a:effectLst>
        </p:spPr>
      </p:pic>
      <p:sp>
        <p:nvSpPr>
          <p:cNvPr id="2" name="ZoneTexte 1">
            <a:extLst>
              <a:ext uri="{FF2B5EF4-FFF2-40B4-BE49-F238E27FC236}">
                <a16:creationId xmlns:a16="http://schemas.microsoft.com/office/drawing/2014/main" id="{A7215489-9871-192A-7010-E8979848D503}"/>
              </a:ext>
            </a:extLst>
          </p:cNvPr>
          <p:cNvSpPr txBox="1"/>
          <p:nvPr/>
        </p:nvSpPr>
        <p:spPr>
          <a:xfrm>
            <a:off x="195510" y="58830"/>
            <a:ext cx="8730280" cy="461665"/>
          </a:xfrm>
          <a:prstGeom prst="rect">
            <a:avLst/>
          </a:prstGeom>
          <a:noFill/>
        </p:spPr>
        <p:txBody>
          <a:bodyPr wrap="square" rtlCol="0">
            <a:spAutoFit/>
          </a:bodyPr>
          <a:lstStyle/>
          <a:p>
            <a:r>
              <a:rPr lang="fr-FR" sz="2400" b="1" dirty="0">
                <a:solidFill>
                  <a:srgbClr val="FE4229"/>
                </a:solidFill>
              </a:rPr>
              <a:t>Assemblée Générale de l’Unaf à Pau les 22 et 23 juin </a:t>
            </a:r>
            <a:r>
              <a:rPr lang="fr-FR" sz="2400" b="1" dirty="0">
                <a:solidFill>
                  <a:schemeClr val="bg1"/>
                </a:solidFill>
              </a:rPr>
              <a:t>2024</a:t>
            </a:r>
          </a:p>
        </p:txBody>
      </p:sp>
      <p:pic>
        <p:nvPicPr>
          <p:cNvPr id="12" name="Image 11" descr="Une image contenant texte, Police, logo, Graphique&#10;&#10;Description générée automatiquement">
            <a:extLst>
              <a:ext uri="{FF2B5EF4-FFF2-40B4-BE49-F238E27FC236}">
                <a16:creationId xmlns:a16="http://schemas.microsoft.com/office/drawing/2014/main" id="{6ABBEDBC-27E7-A153-6355-52A1C140010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40352" y="5877985"/>
            <a:ext cx="1324609" cy="956732"/>
          </a:xfrm>
          <a:prstGeom prst="rect">
            <a:avLst/>
          </a:prstGeom>
          <a:effectLst>
            <a:softEdge rad="25400"/>
          </a:effectLst>
        </p:spPr>
      </p:pic>
    </p:spTree>
    <p:extLst>
      <p:ext uri="{BB962C8B-B14F-4D97-AF65-F5344CB8AC3E}">
        <p14:creationId xmlns:p14="http://schemas.microsoft.com/office/powerpoint/2010/main" val="2398913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3933A-232C-F5F6-BA73-D85AD85A3C0D}"/>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8600B514-567A-ADAE-A04B-EB8339790C75}"/>
              </a:ext>
            </a:extLst>
          </p:cNvPr>
          <p:cNvSpPr>
            <a:spLocks noGrp="1"/>
          </p:cNvSpPr>
          <p:nvPr>
            <p:ph type="sldNum" sz="quarter" idx="12"/>
          </p:nvPr>
        </p:nvSpPr>
        <p:spPr/>
        <p:txBody>
          <a:bodyPr/>
          <a:lstStyle/>
          <a:p>
            <a:fld id="{2511D2C5-E144-4D27-97C8-AD396BB15896}" type="slidenum">
              <a:rPr lang="fr-FR" smtClean="0"/>
              <a:pPr/>
              <a:t>13</a:t>
            </a:fld>
            <a:endParaRPr lang="fr-FR" dirty="0"/>
          </a:p>
        </p:txBody>
      </p:sp>
      <p:pic>
        <p:nvPicPr>
          <p:cNvPr id="8" name="Image 7">
            <a:extLst>
              <a:ext uri="{FF2B5EF4-FFF2-40B4-BE49-F238E27FC236}">
                <a16:creationId xmlns:a16="http://schemas.microsoft.com/office/drawing/2014/main" id="{F89517AE-A9BE-12F2-AC0D-7D0F206E3F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9540D574-9A13-4CA0-7868-E2EE09ADB9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BBF5EC72-1488-6D3B-E706-DF4AF312BBCD}"/>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D6C4C9BA-28FB-BB35-5B1A-B4B007004ABB}"/>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C7EC748F-5EE6-5AC3-E511-1FCB042C3D03}"/>
              </a:ext>
            </a:extLst>
          </p:cNvPr>
          <p:cNvSpPr txBox="1"/>
          <p:nvPr/>
        </p:nvSpPr>
        <p:spPr>
          <a:xfrm>
            <a:off x="457200" y="554725"/>
            <a:ext cx="6166520" cy="5322547"/>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2024 a vu l’arrivée de notre Directeur Stéphane RUHIER, recruté après une mission d’accompagnement de nos salariés par le Directeur de l’Asfa David RABOUILLE que je tiens à remercier chaleureusement.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Enfin, en 2024, nous avons intégré nos nouveaux locaux. Nous avions débuté en 2022 dans un petit local de 50 m</a:t>
            </a:r>
            <a:r>
              <a:rPr lang="fr-FR" sz="1800" kern="100" baseline="30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a:t>
            </a: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très vite, nous nous y étions trouvé à l’étroit et nous avions loué deux bureaux supplémentaires à l’Asfa qui nous avait accueilli et nous prêtait des salles de réunion. Là encore merci à l’Asfa pour l’accueil et la gentillesse de ses professionnels.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Mais nous avons trouvé au dernier trimestre ces locaux qui étaient abordables pour nos finances et qui allaient nous permettre de gagner notre autonomie en offrant à la fois, un cadre de travail aéré et convivial à nos salariés (au moins pour un temps !) et la possibilité d’organiser nos réunions et d’offrir à notre tour, à d’autres associations adhérentes ou partenaires la possibilité de s’y réunir.</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 2" descr="Une image contenant plein air, bâtiment, arbre, maison&#10;&#10;Le contenu généré par l’IA peut être incorrect.">
            <a:extLst>
              <a:ext uri="{FF2B5EF4-FFF2-40B4-BE49-F238E27FC236}">
                <a16:creationId xmlns:a16="http://schemas.microsoft.com/office/drawing/2014/main" id="{40F400C2-4041-F6B3-3157-182EABD5FA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8191" y="3956812"/>
            <a:ext cx="1920000" cy="1440000"/>
          </a:xfrm>
          <a:prstGeom prst="rect">
            <a:avLst/>
          </a:prstGeom>
          <a:effectLst>
            <a:softEdge rad="152400"/>
          </a:effectLst>
        </p:spPr>
      </p:pic>
      <p:pic>
        <p:nvPicPr>
          <p:cNvPr id="4" name="Image 3" descr="Une image contenant Visage humain, chemise, habits, verres&#10;&#10;Le contenu généré par l’IA peut être incorrect.">
            <a:extLst>
              <a:ext uri="{FF2B5EF4-FFF2-40B4-BE49-F238E27FC236}">
                <a16:creationId xmlns:a16="http://schemas.microsoft.com/office/drawing/2014/main" id="{BCEE54C0-98E2-2183-D57C-5F12B6917E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2280" y="1877582"/>
            <a:ext cx="1345819" cy="1800000"/>
          </a:xfrm>
          <a:prstGeom prst="rect">
            <a:avLst/>
          </a:prstGeom>
          <a:effectLst>
            <a:softEdge rad="152400"/>
          </a:effectLst>
        </p:spPr>
      </p:pic>
      <p:grpSp>
        <p:nvGrpSpPr>
          <p:cNvPr id="10" name="Groupe 9">
            <a:extLst>
              <a:ext uri="{FF2B5EF4-FFF2-40B4-BE49-F238E27FC236}">
                <a16:creationId xmlns:a16="http://schemas.microsoft.com/office/drawing/2014/main" id="{A3B18CE2-8174-1711-0434-E94328D20C1A}"/>
              </a:ext>
            </a:extLst>
          </p:cNvPr>
          <p:cNvGrpSpPr/>
          <p:nvPr/>
        </p:nvGrpSpPr>
        <p:grpSpPr>
          <a:xfrm>
            <a:off x="6768244" y="-402000"/>
            <a:ext cx="2520280" cy="2496277"/>
            <a:chOff x="6588779" y="-356764"/>
            <a:chExt cx="2520280" cy="2496277"/>
          </a:xfrm>
        </p:grpSpPr>
        <p:pic>
          <p:nvPicPr>
            <p:cNvPr id="11" name="Picture 8" descr="\\mars2\com\IDENTITE GRAPHIQUE\PATATES\patate6_orange.png">
              <a:extLst>
                <a:ext uri="{FF2B5EF4-FFF2-40B4-BE49-F238E27FC236}">
                  <a16:creationId xmlns:a16="http://schemas.microsoft.com/office/drawing/2014/main" id="{B9740B30-DB82-12B0-939D-54543D90EC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descr="Une image contenant Visage humain, personne, sourire, collier&#10;&#10;Le contenu généré par l’IA peut être incorrect.">
              <a:extLst>
                <a:ext uri="{FF2B5EF4-FFF2-40B4-BE49-F238E27FC236}">
                  <a16:creationId xmlns:a16="http://schemas.microsoft.com/office/drawing/2014/main" id="{2707C14E-3C14-D884-9C7C-CEEBE7704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1561140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045DE-4F0E-9FB1-8AEA-CCBF67322E1C}"/>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44EB209F-4BB4-FB82-4E98-BBCB334071F6}"/>
              </a:ext>
            </a:extLst>
          </p:cNvPr>
          <p:cNvSpPr>
            <a:spLocks noGrp="1"/>
          </p:cNvSpPr>
          <p:nvPr>
            <p:ph type="sldNum" sz="quarter" idx="12"/>
          </p:nvPr>
        </p:nvSpPr>
        <p:spPr/>
        <p:txBody>
          <a:bodyPr/>
          <a:lstStyle/>
          <a:p>
            <a:fld id="{2511D2C5-E144-4D27-97C8-AD396BB15896}" type="slidenum">
              <a:rPr lang="fr-FR" smtClean="0"/>
              <a:pPr/>
              <a:t>14</a:t>
            </a:fld>
            <a:endParaRPr lang="fr-FR" dirty="0"/>
          </a:p>
        </p:txBody>
      </p:sp>
      <p:pic>
        <p:nvPicPr>
          <p:cNvPr id="8" name="Image 7">
            <a:extLst>
              <a:ext uri="{FF2B5EF4-FFF2-40B4-BE49-F238E27FC236}">
                <a16:creationId xmlns:a16="http://schemas.microsoft.com/office/drawing/2014/main" id="{5BE8A716-61A3-FAB6-7373-F01539470A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168E3365-8846-64C3-68C5-E358923A11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1210728A-2412-2D22-E4E0-197D9FDB6385}"/>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6525726C-D70C-0891-1ACB-9D710CC56FEC}"/>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19875303-C8CF-58EA-7C75-4971C2E06655}"/>
              </a:ext>
            </a:extLst>
          </p:cNvPr>
          <p:cNvSpPr txBox="1"/>
          <p:nvPr/>
        </p:nvSpPr>
        <p:spPr>
          <a:xfrm>
            <a:off x="403905" y="2060848"/>
            <a:ext cx="5679926" cy="4239687"/>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Là encore, c’est l’engagement de nos bénévoles qui a permis de réaliser les travaux importants de rénovation qui permettent d’accueillir nos salariés, nos associations et les familles dans de bonnes conditions</a:t>
            </a:r>
            <a:r>
              <a:rPr lang="fr-FR" kern="1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Merci à Albert, à Gérard et à Michel pour les heures passées à nous préparer ces locaux accueillants et conviviaux.</a:t>
            </a:r>
          </a:p>
          <a:p>
            <a:pPr algn="just">
              <a:lnSpc>
                <a:spcPct val="107000"/>
              </a:lnSpc>
              <a:spcAft>
                <a:spcPts val="800"/>
              </a:spcAft>
              <a:buNone/>
            </a:pPr>
            <a:r>
              <a:rPr lang="fr-FR" kern="100" dirty="0">
                <a:solidFill>
                  <a:srgbClr val="002060"/>
                </a:solidFill>
                <a:latin typeface="Calibri" panose="020F0502020204030204" pitchFamily="34" charset="0"/>
                <a:ea typeface="Calibri" panose="020F0502020204030204" pitchFamily="34" charset="0"/>
                <a:cs typeface="Calibri" panose="020F0502020204030204" pitchFamily="34" charset="0"/>
              </a:rPr>
              <a:t>Merci également à Arnaud, Marie-Hélène, René et l’ensemble des salariés qui ont assuré le déménagement.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Ils nous ont déjà permis d’accueillir notre partenaire « Harmonie mutuelle » ; et nous avons une demande de la responsable régionale de « Jumeaux et plus » d’en faire le siège de leur association avec possibilité d’adhérer à l’Udaf.</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 2" descr="Une image contenant plein air, ciel, sol, personne&#10;&#10;Le contenu généré par l’IA peut être incorrect.">
            <a:extLst>
              <a:ext uri="{FF2B5EF4-FFF2-40B4-BE49-F238E27FC236}">
                <a16:creationId xmlns:a16="http://schemas.microsoft.com/office/drawing/2014/main" id="{DF340D92-C2BF-048B-6B23-0AACFB0AC3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1713" y="294277"/>
            <a:ext cx="1350000" cy="1800000"/>
          </a:xfrm>
          <a:prstGeom prst="rect">
            <a:avLst/>
          </a:prstGeom>
          <a:effectLst>
            <a:softEdge rad="152400"/>
          </a:effectLst>
        </p:spPr>
      </p:pic>
      <p:pic>
        <p:nvPicPr>
          <p:cNvPr id="5" name="Image 4" descr="Une image contenant habits, personne, chaussures, maison&#10;&#10;Le contenu généré par l’IA peut être incorrect.">
            <a:extLst>
              <a:ext uri="{FF2B5EF4-FFF2-40B4-BE49-F238E27FC236}">
                <a16:creationId xmlns:a16="http://schemas.microsoft.com/office/drawing/2014/main" id="{343A118C-6A75-4A57-3DB9-4E2A57D314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7716" y="294277"/>
            <a:ext cx="1350000" cy="1800000"/>
          </a:xfrm>
          <a:prstGeom prst="rect">
            <a:avLst/>
          </a:prstGeom>
          <a:effectLst>
            <a:softEdge rad="152400"/>
          </a:effectLst>
        </p:spPr>
      </p:pic>
      <p:pic>
        <p:nvPicPr>
          <p:cNvPr id="14" name="Image 13" descr="Une image contenant intérieur, meubles, mur, Immeuble de bureaux&#10;&#10;Le contenu généré par l’IA peut être incorrect.">
            <a:extLst>
              <a:ext uri="{FF2B5EF4-FFF2-40B4-BE49-F238E27FC236}">
                <a16:creationId xmlns:a16="http://schemas.microsoft.com/office/drawing/2014/main" id="{88515C31-F1E0-2369-FBA4-43033D8C59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0315" y="3729762"/>
            <a:ext cx="2400000" cy="1800000"/>
          </a:xfrm>
          <a:prstGeom prst="rect">
            <a:avLst/>
          </a:prstGeom>
          <a:effectLst>
            <a:softEdge rad="152400"/>
          </a:effectLst>
        </p:spPr>
      </p:pic>
      <p:pic>
        <p:nvPicPr>
          <p:cNvPr id="4" name="Image 3" descr="Une image contenant intérieur, meubles, mur, sol&#10;&#10;Le contenu généré par l’IA peut être incorrect.">
            <a:extLst>
              <a:ext uri="{FF2B5EF4-FFF2-40B4-BE49-F238E27FC236}">
                <a16:creationId xmlns:a16="http://schemas.microsoft.com/office/drawing/2014/main" id="{CD30F63D-3D57-6CAD-796A-CBB1505642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80872" y="1916792"/>
            <a:ext cx="2558886" cy="1440000"/>
          </a:xfrm>
          <a:prstGeom prst="rect">
            <a:avLst/>
          </a:prstGeom>
          <a:effectLst>
            <a:softEdge rad="152400"/>
          </a:effectLst>
        </p:spPr>
      </p:pic>
      <p:grpSp>
        <p:nvGrpSpPr>
          <p:cNvPr id="10" name="Groupe 9">
            <a:extLst>
              <a:ext uri="{FF2B5EF4-FFF2-40B4-BE49-F238E27FC236}">
                <a16:creationId xmlns:a16="http://schemas.microsoft.com/office/drawing/2014/main" id="{4BB022B6-AA57-326B-7590-8FFFCE987101}"/>
              </a:ext>
            </a:extLst>
          </p:cNvPr>
          <p:cNvGrpSpPr/>
          <p:nvPr/>
        </p:nvGrpSpPr>
        <p:grpSpPr>
          <a:xfrm>
            <a:off x="6768244" y="-402000"/>
            <a:ext cx="2520280" cy="2496277"/>
            <a:chOff x="6588779" y="-356764"/>
            <a:chExt cx="2520280" cy="2496277"/>
          </a:xfrm>
        </p:grpSpPr>
        <p:pic>
          <p:nvPicPr>
            <p:cNvPr id="11" name="Picture 8" descr="\\mars2\com\IDENTITE GRAPHIQUE\PATATES\patate6_orange.png">
              <a:extLst>
                <a:ext uri="{FF2B5EF4-FFF2-40B4-BE49-F238E27FC236}">
                  <a16:creationId xmlns:a16="http://schemas.microsoft.com/office/drawing/2014/main" id="{0B3D480F-15BF-4926-44BE-69852494D7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descr="Une image contenant Visage humain, personne, sourire, collier&#10;&#10;Le contenu généré par l’IA peut être incorrect.">
              <a:extLst>
                <a:ext uri="{FF2B5EF4-FFF2-40B4-BE49-F238E27FC236}">
                  <a16:creationId xmlns:a16="http://schemas.microsoft.com/office/drawing/2014/main" id="{0928A81D-5FCE-06B7-107A-F935ACBB1F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988572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91D08-B9C4-2598-24FD-008E8F491B7D}"/>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9B310101-39DB-F70F-5DCD-4CC1922226E4}"/>
              </a:ext>
            </a:extLst>
          </p:cNvPr>
          <p:cNvSpPr>
            <a:spLocks noGrp="1"/>
          </p:cNvSpPr>
          <p:nvPr>
            <p:ph type="sldNum" sz="quarter" idx="12"/>
          </p:nvPr>
        </p:nvSpPr>
        <p:spPr/>
        <p:txBody>
          <a:bodyPr/>
          <a:lstStyle/>
          <a:p>
            <a:fld id="{2511D2C5-E144-4D27-97C8-AD396BB15896}" type="slidenum">
              <a:rPr lang="fr-FR" smtClean="0"/>
              <a:pPr/>
              <a:t>15</a:t>
            </a:fld>
            <a:endParaRPr lang="fr-FR" dirty="0"/>
          </a:p>
        </p:txBody>
      </p:sp>
      <p:pic>
        <p:nvPicPr>
          <p:cNvPr id="8" name="Image 7">
            <a:extLst>
              <a:ext uri="{FF2B5EF4-FFF2-40B4-BE49-F238E27FC236}">
                <a16:creationId xmlns:a16="http://schemas.microsoft.com/office/drawing/2014/main" id="{57F94E7B-716B-6DBC-49BE-147D5B54CE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AF8E7BEA-207E-01E4-BB08-EFCDA21586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0A426116-C67A-E37C-704D-5EB91DD40692}"/>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523F30C7-2B2D-E1B4-8E47-F79C36CFA869}"/>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64A39588-E5F1-F096-B229-BFF6DDD95C88}"/>
              </a:ext>
            </a:extLst>
          </p:cNvPr>
          <p:cNvSpPr txBox="1"/>
          <p:nvPr/>
        </p:nvSpPr>
        <p:spPr>
          <a:xfrm>
            <a:off x="512962" y="1618698"/>
            <a:ext cx="4371118" cy="3544368"/>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Notre Udaf a aussi eu le plaisir de voir arriver en son sein deux nouvelles associations : France Alzheimer 64 et l’ARTC Pays d’Adour (Association pour la Recherche sur les Tumeurs Cérébrales).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Ces deux associations, en lien avec la santé, l’autonomie et l’aidance seront de précieux atouts pour notre réflexion et notre action dans ces domaines qui touchent toutes nos familles.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Bienvenue à elles.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age 1" descr="Une image contenant texte, Police, logo, Graphique&#10;&#10;Le contenu généré par l’IA peut être incorrect.">
            <a:extLst>
              <a:ext uri="{FF2B5EF4-FFF2-40B4-BE49-F238E27FC236}">
                <a16:creationId xmlns:a16="http://schemas.microsoft.com/office/drawing/2014/main" id="{8A0567A0-CFE6-5596-F4C5-9D16740FB4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9200" y="2204097"/>
            <a:ext cx="2186160" cy="1302712"/>
          </a:xfrm>
          <a:prstGeom prst="rect">
            <a:avLst/>
          </a:prstGeom>
        </p:spPr>
      </p:pic>
      <p:pic>
        <p:nvPicPr>
          <p:cNvPr id="3" name="Image 2" descr="Une image contenant texte, Police, Graphique, logo&#10;&#10;Le contenu généré par l’IA peut être incorrect.">
            <a:extLst>
              <a:ext uri="{FF2B5EF4-FFF2-40B4-BE49-F238E27FC236}">
                <a16:creationId xmlns:a16="http://schemas.microsoft.com/office/drawing/2014/main" id="{6140EDA9-39DC-46D7-551E-02A58CA89B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3522" y="3804703"/>
            <a:ext cx="3077516" cy="1062000"/>
          </a:xfrm>
          <a:prstGeom prst="rect">
            <a:avLst/>
          </a:prstGeom>
        </p:spPr>
      </p:pic>
      <p:grpSp>
        <p:nvGrpSpPr>
          <p:cNvPr id="10" name="Groupe 9">
            <a:extLst>
              <a:ext uri="{FF2B5EF4-FFF2-40B4-BE49-F238E27FC236}">
                <a16:creationId xmlns:a16="http://schemas.microsoft.com/office/drawing/2014/main" id="{8F5607FD-6A54-EA56-D829-28A3BEF3CC5F}"/>
              </a:ext>
            </a:extLst>
          </p:cNvPr>
          <p:cNvGrpSpPr/>
          <p:nvPr/>
        </p:nvGrpSpPr>
        <p:grpSpPr>
          <a:xfrm>
            <a:off x="6768244" y="-402000"/>
            <a:ext cx="2520280" cy="2496277"/>
            <a:chOff x="6588779" y="-356764"/>
            <a:chExt cx="2520280" cy="2496277"/>
          </a:xfrm>
        </p:grpSpPr>
        <p:pic>
          <p:nvPicPr>
            <p:cNvPr id="11" name="Picture 8" descr="\\mars2\com\IDENTITE GRAPHIQUE\PATATES\patate6_orange.png">
              <a:extLst>
                <a:ext uri="{FF2B5EF4-FFF2-40B4-BE49-F238E27FC236}">
                  <a16:creationId xmlns:a16="http://schemas.microsoft.com/office/drawing/2014/main" id="{B4C1FC59-A56D-3DC4-9AC3-C0F98D815B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descr="Une image contenant Visage humain, personne, sourire, collier&#10;&#10;Le contenu généré par l’IA peut être incorrect.">
              <a:extLst>
                <a:ext uri="{FF2B5EF4-FFF2-40B4-BE49-F238E27FC236}">
                  <a16:creationId xmlns:a16="http://schemas.microsoft.com/office/drawing/2014/main" id="{31139A0B-CB03-BFC8-A982-3AD82A4BE8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3948246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DD012-CA8D-4C68-773B-D8B023697D47}"/>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A31D0A5-7921-B888-02A3-8C7129705A10}"/>
              </a:ext>
            </a:extLst>
          </p:cNvPr>
          <p:cNvSpPr>
            <a:spLocks noGrp="1"/>
          </p:cNvSpPr>
          <p:nvPr>
            <p:ph type="sldNum" sz="quarter" idx="12"/>
          </p:nvPr>
        </p:nvSpPr>
        <p:spPr/>
        <p:txBody>
          <a:bodyPr/>
          <a:lstStyle/>
          <a:p>
            <a:fld id="{2511D2C5-E144-4D27-97C8-AD396BB15896}" type="slidenum">
              <a:rPr lang="fr-FR" smtClean="0"/>
              <a:pPr/>
              <a:t>16</a:t>
            </a:fld>
            <a:endParaRPr lang="fr-FR" dirty="0"/>
          </a:p>
        </p:txBody>
      </p:sp>
      <p:pic>
        <p:nvPicPr>
          <p:cNvPr id="8" name="Image 7">
            <a:extLst>
              <a:ext uri="{FF2B5EF4-FFF2-40B4-BE49-F238E27FC236}">
                <a16:creationId xmlns:a16="http://schemas.microsoft.com/office/drawing/2014/main" id="{506C5CE0-9C42-44EA-F198-BD2D4F97B7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158A5144-E633-F5EA-9994-2862DF02F6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3A0E8FF7-BE5E-50D1-9084-76FBE6710FF0}"/>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25A5F608-4ECB-86E2-DE12-9E2A06C4537A}"/>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97616104-B8C5-9B9A-2312-E3AB982D66B5}"/>
              </a:ext>
            </a:extLst>
          </p:cNvPr>
          <p:cNvSpPr txBox="1"/>
          <p:nvPr/>
        </p:nvSpPr>
        <p:spPr>
          <a:xfrm>
            <a:off x="457200" y="1410970"/>
            <a:ext cx="7948196" cy="4536050"/>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Pour l’année 2025, vous l’avez deviné de gros défis s’offrent à nous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Clr>
                <a:srgbClr val="FE4229"/>
              </a:buClr>
              <a:buFont typeface="Wingdings" panose="05000000000000000000" pitchFamily="2" charset="2"/>
              <a:buChar char="Ø"/>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Réussir la mise en œuvre de nos sites « Lire ensemble » et « Jeunes aidants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Clr>
                <a:srgbClr val="FE4229"/>
              </a:buClr>
              <a:buFont typeface="Wingdings" panose="05000000000000000000" pitchFamily="2" charset="2"/>
              <a:buChar char="Ø"/>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Continuer à accueillir dans de bonnes conditions des jeunes en service civique pour leur donner envie de rejoindre nos équipes opérationnelles et leur permettre de réaliser leurs projets (c’est aussi une action familiale).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Clr>
                <a:srgbClr val="FE4229"/>
              </a:buClr>
              <a:buFont typeface="Wingdings" panose="05000000000000000000" pitchFamily="2" charset="2"/>
              <a:buChar char="Ø"/>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Organiser une ou deux conférences des mouvements pour redynamiser notre réflexion commune.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Clr>
                <a:srgbClr val="FE4229"/>
              </a:buClr>
              <a:buFont typeface="Wingdings" panose="05000000000000000000" pitchFamily="2" charset="2"/>
              <a:buChar char="Ø"/>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Organiser un colloque sur la jeune aidance pour sensibiliser l’ensemble des professionnels qui sont amenés à côtoyer les jeunes aidants, leur donner des outils pour les repérer, aider ces jeunes à se reconnaître eux-mêmes </a:t>
            </a:r>
            <a:r>
              <a:rPr lang="fr-FR" kern="100" dirty="0">
                <a:solidFill>
                  <a:srgbClr val="002060"/>
                </a:solidFill>
                <a:latin typeface="Calibri" panose="020F0502020204030204" pitchFamily="34" charset="0"/>
                <a:ea typeface="Calibri" panose="020F0502020204030204" pitchFamily="34" charset="0"/>
                <a:cs typeface="Calibri" panose="020F0502020204030204" pitchFamily="34" charset="0"/>
              </a:rPr>
              <a:t>comme </a:t>
            </a: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aidants et leur apporter des solutions de répit ou d’aide au quotidien.</a:t>
            </a:r>
          </a:p>
          <a:p>
            <a:pPr lvl="0" algn="just">
              <a:lnSpc>
                <a:spcPct val="107000"/>
              </a:lnSpc>
              <a:spcAft>
                <a:spcPts val="800"/>
              </a:spcAft>
              <a:buClr>
                <a:srgbClr val="FE4229"/>
              </a:buClr>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Vous le voyez, nous sommes ambitieux, ambitieux pour nos familles toujours, parce qu’elles en ont le droit et parce qu’elles le méritent.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Pour réaliser tout cela, nous avons besoin de vous associations et bénévoles.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age 1" descr="Une image contenant Graphique, graphisme, logo, Police&#10;&#10;Le contenu généré par l’IA peut être incorrect.">
            <a:extLst>
              <a:ext uri="{FF2B5EF4-FFF2-40B4-BE49-F238E27FC236}">
                <a16:creationId xmlns:a16="http://schemas.microsoft.com/office/drawing/2014/main" id="{EF9F5C7D-8812-43EB-49F2-CD34698866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1800" y="216109"/>
            <a:ext cx="1435970" cy="1080000"/>
          </a:xfrm>
          <a:prstGeom prst="rect">
            <a:avLst/>
          </a:prstGeom>
        </p:spPr>
      </p:pic>
      <p:pic>
        <p:nvPicPr>
          <p:cNvPr id="3" name="Image 2" descr="Une image contenant texte, Graphique, clipart, graphisme&#10;&#10;Le contenu généré par l’IA peut être incorrect.">
            <a:extLst>
              <a:ext uri="{FF2B5EF4-FFF2-40B4-BE49-F238E27FC236}">
                <a16:creationId xmlns:a16="http://schemas.microsoft.com/office/drawing/2014/main" id="{AF50DC00-F4CF-1B17-17D4-AE591E0DFD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31298" y="35351"/>
            <a:ext cx="1439133" cy="1440000"/>
          </a:xfrm>
          <a:prstGeom prst="rect">
            <a:avLst/>
          </a:prstGeom>
        </p:spPr>
      </p:pic>
      <p:grpSp>
        <p:nvGrpSpPr>
          <p:cNvPr id="10" name="Groupe 9">
            <a:extLst>
              <a:ext uri="{FF2B5EF4-FFF2-40B4-BE49-F238E27FC236}">
                <a16:creationId xmlns:a16="http://schemas.microsoft.com/office/drawing/2014/main" id="{88F48F53-6FEB-E040-5135-4DDCC7659583}"/>
              </a:ext>
            </a:extLst>
          </p:cNvPr>
          <p:cNvGrpSpPr/>
          <p:nvPr/>
        </p:nvGrpSpPr>
        <p:grpSpPr>
          <a:xfrm>
            <a:off x="6768244" y="-402000"/>
            <a:ext cx="2520280" cy="2496277"/>
            <a:chOff x="6588779" y="-356764"/>
            <a:chExt cx="2520280" cy="2496277"/>
          </a:xfrm>
        </p:grpSpPr>
        <p:pic>
          <p:nvPicPr>
            <p:cNvPr id="11" name="Picture 8" descr="\\mars2\com\IDENTITE GRAPHIQUE\PATATES\patate6_orange.png">
              <a:extLst>
                <a:ext uri="{FF2B5EF4-FFF2-40B4-BE49-F238E27FC236}">
                  <a16:creationId xmlns:a16="http://schemas.microsoft.com/office/drawing/2014/main" id="{D123FF8F-E007-D948-4373-DAA0C254D9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descr="Une image contenant Visage humain, personne, sourire, collier&#10;&#10;Le contenu généré par l’IA peut être incorrect.">
              <a:extLst>
                <a:ext uri="{FF2B5EF4-FFF2-40B4-BE49-F238E27FC236}">
                  <a16:creationId xmlns:a16="http://schemas.microsoft.com/office/drawing/2014/main" id="{9AA8881A-7F1A-D7C4-E646-E3C224C172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3390721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918C7-F16F-AB68-A0A9-B65191C929D8}"/>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CF522977-1582-4AAC-5CB9-A820378573B2}"/>
              </a:ext>
            </a:extLst>
          </p:cNvPr>
          <p:cNvSpPr>
            <a:spLocks noGrp="1"/>
          </p:cNvSpPr>
          <p:nvPr>
            <p:ph type="sldNum" sz="quarter" idx="12"/>
          </p:nvPr>
        </p:nvSpPr>
        <p:spPr/>
        <p:txBody>
          <a:bodyPr/>
          <a:lstStyle/>
          <a:p>
            <a:fld id="{2511D2C5-E144-4D27-97C8-AD396BB15896}" type="slidenum">
              <a:rPr lang="fr-FR" smtClean="0"/>
              <a:pPr/>
              <a:t>17</a:t>
            </a:fld>
            <a:endParaRPr lang="fr-FR" dirty="0"/>
          </a:p>
        </p:txBody>
      </p:sp>
      <p:pic>
        <p:nvPicPr>
          <p:cNvPr id="8" name="Image 7">
            <a:extLst>
              <a:ext uri="{FF2B5EF4-FFF2-40B4-BE49-F238E27FC236}">
                <a16:creationId xmlns:a16="http://schemas.microsoft.com/office/drawing/2014/main" id="{E2667E5A-5326-D235-69CA-808F32E71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3CB6CB21-DEEA-BF62-F205-A061B0761E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42F5EDE5-5104-8F3A-A75F-E4726DFC93F0}"/>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6284B9BA-3193-DE36-8CC7-89A172606582}"/>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2" name="ZoneTexte 1">
            <a:extLst>
              <a:ext uri="{FF2B5EF4-FFF2-40B4-BE49-F238E27FC236}">
                <a16:creationId xmlns:a16="http://schemas.microsoft.com/office/drawing/2014/main" id="{2C4C1667-82FD-8486-F156-951D76AA3F49}"/>
              </a:ext>
            </a:extLst>
          </p:cNvPr>
          <p:cNvSpPr txBox="1"/>
          <p:nvPr/>
        </p:nvSpPr>
        <p:spPr>
          <a:xfrm>
            <a:off x="457200" y="1648999"/>
            <a:ext cx="7987184" cy="4627229"/>
          </a:xfrm>
          <a:prstGeom prst="rect">
            <a:avLst/>
          </a:prstGeom>
          <a:noFill/>
        </p:spPr>
        <p:txBody>
          <a:bodyPr wrap="square" rtlCol="0">
            <a:spAutoFit/>
          </a:bodyPr>
          <a:lstStyle/>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Et je voudrais aborder un sujet qui est commun à l’ensemble de nos associations et plus largement à l’ensemble du monde associatif : c’est la difficulté de renouveler le vivier de nos bénévoles et de les fidéliser. Notre société est chronophage et nos jeunes familles, de plus en plus sollicitées, ont de moins en moins le temps ou/et l’envie de se consacrer à des actions en dehors de leur vie professionnelle et familiale ; pourtant il s’agit bien d’agir sur leur propre avenir. Il appartiendra au mouvement familial d’imaginer des solutions et de les proposer aux décideurs institutionnels pour susciter de nouvelles vocations pour reprendre le flambeau. Peut-être un statut du bénévole, peut-être une reconnaissance du temps passé dans une association, dans le temps d’activité pris en compte pour l’accès à la retraite. Il faudra être imaginatif et il faudra l’être vite car le monde associatif est essentiel pour nos familles mais aussi pour les instances qui nous gouvernent et ne pourraient faire sans lui dans tous les domaines. Il suffit de voir la valorisation des heures de bénévolat dans nos bilans pour s’en rendre compte.</a:t>
            </a:r>
          </a:p>
          <a:p>
            <a:pPr algn="ctr">
              <a:lnSpc>
                <a:spcPct val="107000"/>
              </a:lnSpc>
              <a:spcAft>
                <a:spcPts val="800"/>
              </a:spcAft>
            </a:pPr>
            <a:r>
              <a:rPr lang="fr-FR" b="1" kern="100" dirty="0">
                <a:solidFill>
                  <a:srgbClr val="FE4229"/>
                </a:solidFill>
                <a:latin typeface="Calibri" panose="020F0502020204030204" pitchFamily="34" charset="0"/>
                <a:ea typeface="Calibri" panose="020F0502020204030204" pitchFamily="34" charset="0"/>
                <a:cs typeface="Calibri" panose="020F0502020204030204" pitchFamily="34" charset="0"/>
              </a:rPr>
              <a:t>E</a:t>
            </a:r>
            <a:r>
              <a:rPr lang="fr-FR" sz="18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n 2024 : 3 303 heures de bénévolat déclarées pour notre Udaf. </a:t>
            </a:r>
            <a:endParaRPr lang="fr-FR" sz="1800" b="1" kern="100" dirty="0">
              <a:solidFill>
                <a:srgbClr val="FE422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 3" descr="Une image contenant croquis, dessin, illustration, Dessin au trait&#10;&#10;Le contenu généré par l’IA peut être incorrect.">
            <a:extLst>
              <a:ext uri="{FF2B5EF4-FFF2-40B4-BE49-F238E27FC236}">
                <a16:creationId xmlns:a16="http://schemas.microsoft.com/office/drawing/2014/main" id="{6DD4815C-FD29-5FA4-859C-8B1B3E9B92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595" y="137930"/>
            <a:ext cx="1019003" cy="1440000"/>
          </a:xfrm>
          <a:prstGeom prst="rect">
            <a:avLst/>
          </a:prstGeom>
        </p:spPr>
      </p:pic>
      <p:pic>
        <p:nvPicPr>
          <p:cNvPr id="5" name="Image 4" descr="Une image contenant dessin, croquis, Dessin au trait, illustration&#10;&#10;Le contenu généré par l’IA peut être incorrect.">
            <a:extLst>
              <a:ext uri="{FF2B5EF4-FFF2-40B4-BE49-F238E27FC236}">
                <a16:creationId xmlns:a16="http://schemas.microsoft.com/office/drawing/2014/main" id="{D0A5B602-5AD4-1AFC-6C59-E9E92E8360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08878" y="208999"/>
            <a:ext cx="1942819" cy="1440000"/>
          </a:xfrm>
          <a:prstGeom prst="rect">
            <a:avLst/>
          </a:prstGeom>
        </p:spPr>
      </p:pic>
      <p:grpSp>
        <p:nvGrpSpPr>
          <p:cNvPr id="10" name="Groupe 9">
            <a:extLst>
              <a:ext uri="{FF2B5EF4-FFF2-40B4-BE49-F238E27FC236}">
                <a16:creationId xmlns:a16="http://schemas.microsoft.com/office/drawing/2014/main" id="{7FBA55E4-FE2D-D78E-244B-DBD00226E50E}"/>
              </a:ext>
            </a:extLst>
          </p:cNvPr>
          <p:cNvGrpSpPr/>
          <p:nvPr/>
        </p:nvGrpSpPr>
        <p:grpSpPr>
          <a:xfrm>
            <a:off x="6768244" y="-402000"/>
            <a:ext cx="2520280" cy="2496277"/>
            <a:chOff x="6588779" y="-356764"/>
            <a:chExt cx="2520280" cy="2496277"/>
          </a:xfrm>
        </p:grpSpPr>
        <p:pic>
          <p:nvPicPr>
            <p:cNvPr id="11" name="Picture 8" descr="\\mars2\com\IDENTITE GRAPHIQUE\PATATES\patate6_orange.png">
              <a:extLst>
                <a:ext uri="{FF2B5EF4-FFF2-40B4-BE49-F238E27FC236}">
                  <a16:creationId xmlns:a16="http://schemas.microsoft.com/office/drawing/2014/main" id="{D721E111-128C-6BAC-C2F8-DE3FBE0A9A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descr="Une image contenant Visage humain, personne, sourire, collier&#10;&#10;Le contenu généré par l’IA peut être incorrect.">
              <a:extLst>
                <a:ext uri="{FF2B5EF4-FFF2-40B4-BE49-F238E27FC236}">
                  <a16:creationId xmlns:a16="http://schemas.microsoft.com/office/drawing/2014/main" id="{F3D4F65B-9D39-A7D4-59BD-91FE2DA9DD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1719032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8064B-2232-43E9-4668-47861DCA05C3}"/>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DFBECE0F-9AD6-E3EA-B0FB-091F19697F56}"/>
              </a:ext>
            </a:extLst>
          </p:cNvPr>
          <p:cNvSpPr>
            <a:spLocks noGrp="1"/>
          </p:cNvSpPr>
          <p:nvPr>
            <p:ph type="sldNum" sz="quarter" idx="12"/>
          </p:nvPr>
        </p:nvSpPr>
        <p:spPr/>
        <p:txBody>
          <a:bodyPr/>
          <a:lstStyle/>
          <a:p>
            <a:fld id="{2511D2C5-E144-4D27-97C8-AD396BB15896}" type="slidenum">
              <a:rPr lang="fr-FR" smtClean="0"/>
              <a:pPr/>
              <a:t>18</a:t>
            </a:fld>
            <a:endParaRPr lang="fr-FR" dirty="0"/>
          </a:p>
        </p:txBody>
      </p:sp>
      <p:pic>
        <p:nvPicPr>
          <p:cNvPr id="8" name="Image 7">
            <a:extLst>
              <a:ext uri="{FF2B5EF4-FFF2-40B4-BE49-F238E27FC236}">
                <a16:creationId xmlns:a16="http://schemas.microsoft.com/office/drawing/2014/main" id="{9459AE30-40AE-E429-106D-3356CFCA26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EF7EF9CE-7EFC-D5CC-F9D1-729D1F3C9C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D98064DB-4EC1-C31D-C31B-BC1FEEFE6741}"/>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6FEFACAF-A6A7-B036-89F8-2B40055BF6DF}"/>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2" name="ZoneTexte 1">
            <a:extLst>
              <a:ext uri="{FF2B5EF4-FFF2-40B4-BE49-F238E27FC236}">
                <a16:creationId xmlns:a16="http://schemas.microsoft.com/office/drawing/2014/main" id="{B4BE46B6-7C65-1D38-0FA9-692B21DD3F08}"/>
              </a:ext>
            </a:extLst>
          </p:cNvPr>
          <p:cNvSpPr txBox="1"/>
          <p:nvPr/>
        </p:nvSpPr>
        <p:spPr>
          <a:xfrm>
            <a:off x="951704" y="1947472"/>
            <a:ext cx="7320991" cy="3760966"/>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Je terminerai en rappelant que l’Udaf est le fruit d’un travail collectif et quotidien au service des familles de notre département. </a:t>
            </a:r>
          </a:p>
          <a:p>
            <a:pPr algn="just">
              <a:lnSpc>
                <a:spcPct val="107000"/>
              </a:lnSpc>
              <a:spcAft>
                <a:spcPts val="800"/>
              </a:spcAft>
              <a:buNone/>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Alors je voudrais simplement dire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Clr>
                <a:srgbClr val="FE4229"/>
              </a:buClr>
              <a:buFont typeface="Wingdings" panose="05000000000000000000" pitchFamily="2" charset="2"/>
              <a:buChar char="§"/>
            </a:pPr>
            <a:r>
              <a:rPr lang="fr-FR"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Merci à nos administrateurs pour leur dévouement.</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Clr>
                <a:srgbClr val="FE4229"/>
              </a:buClr>
              <a:buFont typeface="Wingdings" panose="05000000000000000000" pitchFamily="2" charset="2"/>
              <a:buChar char="§"/>
            </a:pPr>
            <a:r>
              <a:rPr lang="fr-FR"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Merci à nos salariés pour leur professionnalisme et leur implication.</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Clr>
                <a:srgbClr val="FE4229"/>
              </a:buClr>
              <a:buFont typeface="Wingdings" panose="05000000000000000000" pitchFamily="2" charset="2"/>
              <a:buChar char="§"/>
            </a:pPr>
            <a:r>
              <a:rPr lang="fr-FR"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Merci à nos représentants pour leur fidélité et leur travail dans les différentes instances.</a:t>
            </a:r>
          </a:p>
          <a:p>
            <a:pPr marL="742950" lvl="1" indent="-285750" algn="just">
              <a:lnSpc>
                <a:spcPct val="107000"/>
              </a:lnSpc>
              <a:spcAft>
                <a:spcPts val="800"/>
              </a:spcAft>
              <a:buClr>
                <a:srgbClr val="FE4229"/>
              </a:buClr>
              <a:buFont typeface="Wingdings" panose="05000000000000000000" pitchFamily="2" charset="2"/>
              <a:buChar char="§"/>
            </a:pPr>
            <a:endParaRPr lang="fr-FR" kern="1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8" algn="r">
              <a:lnSpc>
                <a:spcPct val="107000"/>
              </a:lnSpc>
              <a:spcAft>
                <a:spcPts val="800"/>
              </a:spcAft>
              <a:buClr>
                <a:srgbClr val="FE4229"/>
              </a:buClr>
            </a:pPr>
            <a:r>
              <a:rPr lang="fr-FR"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Danielle FILLION</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Image 12" descr="Une image contenant dessin, croquis, art, Gribouillage&#10;&#10;Le contenu généré par l’IA peut être incorrect.">
            <a:extLst>
              <a:ext uri="{FF2B5EF4-FFF2-40B4-BE49-F238E27FC236}">
                <a16:creationId xmlns:a16="http://schemas.microsoft.com/office/drawing/2014/main" id="{CDDBCC31-2118-42AA-15D8-7BB8813D6D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3791379" cy="1800000"/>
          </a:xfrm>
          <a:prstGeom prst="rect">
            <a:avLst/>
          </a:prstGeom>
        </p:spPr>
      </p:pic>
      <p:grpSp>
        <p:nvGrpSpPr>
          <p:cNvPr id="10" name="Groupe 9">
            <a:extLst>
              <a:ext uri="{FF2B5EF4-FFF2-40B4-BE49-F238E27FC236}">
                <a16:creationId xmlns:a16="http://schemas.microsoft.com/office/drawing/2014/main" id="{CC5FBD57-B07D-0C7F-019D-A483877E043D}"/>
              </a:ext>
            </a:extLst>
          </p:cNvPr>
          <p:cNvGrpSpPr/>
          <p:nvPr/>
        </p:nvGrpSpPr>
        <p:grpSpPr>
          <a:xfrm>
            <a:off x="6768244" y="-402000"/>
            <a:ext cx="2520280" cy="2496277"/>
            <a:chOff x="6588779" y="-356764"/>
            <a:chExt cx="2520280" cy="2496277"/>
          </a:xfrm>
        </p:grpSpPr>
        <p:pic>
          <p:nvPicPr>
            <p:cNvPr id="11" name="Picture 8" descr="\\mars2\com\IDENTITE GRAPHIQUE\PATATES\patate6_orange.png">
              <a:extLst>
                <a:ext uri="{FF2B5EF4-FFF2-40B4-BE49-F238E27FC236}">
                  <a16:creationId xmlns:a16="http://schemas.microsoft.com/office/drawing/2014/main" id="{8138D5AE-1CC4-7B9B-BC99-1A54CE4BEE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descr="Une image contenant Visage humain, personne, sourire, collier&#10;&#10;Le contenu généré par l’IA peut être incorrect.">
              <a:extLst>
                <a:ext uri="{FF2B5EF4-FFF2-40B4-BE49-F238E27FC236}">
                  <a16:creationId xmlns:a16="http://schemas.microsoft.com/office/drawing/2014/main" id="{D71741DF-2B76-0823-E60D-1E6605C825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2195065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A35BAC-45F2-8864-47A7-DF27829CD4AA}"/>
              </a:ext>
            </a:extLst>
          </p:cNvPr>
          <p:cNvSpPr>
            <a:spLocks noGrp="1"/>
          </p:cNvSpPr>
          <p:nvPr>
            <p:ph type="title"/>
          </p:nvPr>
        </p:nvSpPr>
        <p:spPr/>
        <p:txBody>
          <a:bodyPr/>
          <a:lstStyle/>
          <a:p>
            <a:r>
              <a:rPr lang="fr-FR" b="1" dirty="0">
                <a:latin typeface="+mj-lt"/>
              </a:rPr>
              <a:t>Qui sommes-nous ?</a:t>
            </a:r>
          </a:p>
        </p:txBody>
      </p:sp>
      <p:sp>
        <p:nvSpPr>
          <p:cNvPr id="3" name="Espace réservé du contenu 2">
            <a:extLst>
              <a:ext uri="{FF2B5EF4-FFF2-40B4-BE49-F238E27FC236}">
                <a16:creationId xmlns:a16="http://schemas.microsoft.com/office/drawing/2014/main" id="{DE66431F-63D0-5007-C18E-36755EDE030E}"/>
              </a:ext>
            </a:extLst>
          </p:cNvPr>
          <p:cNvSpPr>
            <a:spLocks noGrp="1"/>
          </p:cNvSpPr>
          <p:nvPr>
            <p:ph sz="half" idx="1"/>
          </p:nvPr>
        </p:nvSpPr>
        <p:spPr>
          <a:xfrm>
            <a:off x="460069" y="1210961"/>
            <a:ext cx="4618856" cy="4756150"/>
          </a:xfrm>
        </p:spPr>
        <p:txBody>
          <a:bodyPr>
            <a:normAutofit fontScale="62500" lnSpcReduction="20000"/>
          </a:bodyPr>
          <a:lstStyle/>
          <a:p>
            <a:pPr marL="0" indent="0">
              <a:lnSpc>
                <a:spcPct val="107000"/>
              </a:lnSpc>
              <a:spcAft>
                <a:spcPts val="800"/>
              </a:spcAft>
              <a:buNone/>
            </a:pPr>
            <a:r>
              <a:rPr lang="fr-FR" sz="2600" b="1" dirty="0">
                <a:solidFill>
                  <a:srgbClr val="FE4229"/>
                </a:solidFill>
                <a:effectLst/>
                <a:uFill>
                  <a:solidFill>
                    <a:srgbClr val="FF0000"/>
                  </a:solidFill>
                </a:uFill>
                <a:latin typeface="+mj-lt"/>
                <a:ea typeface="Times New Roman" panose="02020603050405020304" pitchFamily="18" charset="0"/>
                <a:cs typeface="Calibri" panose="020F0502020204030204" pitchFamily="34" charset="0"/>
              </a:rPr>
              <a:t>Notre histoire</a:t>
            </a:r>
            <a:endParaRPr lang="fr-FR" sz="2600" b="1" dirty="0">
              <a:solidFill>
                <a:srgbClr val="FE4229"/>
              </a:solidFill>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mbria Math" panose="02040503050406030204" pitchFamily="18" charset="0"/>
              </a:rPr>
              <a:t>⇒</a:t>
            </a:r>
            <a:r>
              <a:rPr lang="fr-FR" sz="1900" dirty="0">
                <a:solidFill>
                  <a:srgbClr val="001A73"/>
                </a:solidFill>
                <a:effectLst/>
                <a:latin typeface="+mj-lt"/>
                <a:ea typeface="Times New Roman" panose="02020603050405020304" pitchFamily="18" charset="0"/>
                <a:cs typeface="Calibri" panose="020F0502020204030204" pitchFamily="34" charset="0"/>
              </a:rPr>
              <a:t> </a:t>
            </a:r>
            <a:r>
              <a:rPr lang="fr-FR" sz="1900" b="1" i="1" dirty="0">
                <a:solidFill>
                  <a:srgbClr val="001A73"/>
                </a:solidFill>
                <a:effectLst/>
                <a:latin typeface="+mj-lt"/>
                <a:ea typeface="Times New Roman" panose="02020603050405020304" pitchFamily="18" charset="0"/>
                <a:cs typeface="Calibri" panose="020F0502020204030204" pitchFamily="34" charset="0"/>
              </a:rPr>
              <a:t>1945</a:t>
            </a:r>
            <a:endParaRPr lang="fr-FR" sz="1900" dirty="0">
              <a:effectLst/>
              <a:latin typeface="+mj-lt"/>
              <a:ea typeface="Calibri" panose="020F0502020204030204" pitchFamily="34" charset="0"/>
            </a:endParaRPr>
          </a:p>
          <a:p>
            <a:pPr marL="0" indent="0">
              <a:lnSpc>
                <a:spcPct val="107000"/>
              </a:lnSpc>
              <a:spcAft>
                <a:spcPts val="800"/>
              </a:spcAft>
              <a:buNone/>
            </a:pPr>
            <a:r>
              <a:rPr lang="fr-FR" sz="1900" b="1" dirty="0">
                <a:solidFill>
                  <a:srgbClr val="001A73"/>
                </a:solidFill>
                <a:effectLst/>
                <a:latin typeface="+mj-lt"/>
                <a:ea typeface="Times New Roman" panose="02020603050405020304" pitchFamily="18" charset="0"/>
                <a:cs typeface="Calibri" panose="020F0502020204030204" pitchFamily="34" charset="0"/>
              </a:rPr>
              <a:t>Une volonté gouvernementale de redressement démographique et reconstruction nationale amène la création de </a:t>
            </a:r>
            <a:r>
              <a:rPr lang="fr-FR" sz="1900" b="1" dirty="0" err="1">
                <a:solidFill>
                  <a:srgbClr val="001A73"/>
                </a:solidFill>
                <a:effectLst/>
                <a:latin typeface="+mj-lt"/>
                <a:ea typeface="Times New Roman" panose="02020603050405020304" pitchFamily="18" charset="0"/>
                <a:cs typeface="Calibri" panose="020F0502020204030204" pitchFamily="34" charset="0"/>
              </a:rPr>
              <a:t>L’Unaf</a:t>
            </a:r>
            <a:r>
              <a:rPr lang="fr-FR" sz="1900" b="1" dirty="0">
                <a:solidFill>
                  <a:srgbClr val="001A73"/>
                </a:solidFill>
                <a:effectLst/>
                <a:latin typeface="+mj-lt"/>
                <a:ea typeface="Times New Roman" panose="02020603050405020304" pitchFamily="18" charset="0"/>
                <a:cs typeface="Calibri" panose="020F0502020204030204" pitchFamily="34" charset="0"/>
              </a:rPr>
              <a:t> et des </a:t>
            </a:r>
            <a:r>
              <a:rPr lang="fr-FR" sz="1900" b="1" dirty="0" err="1">
                <a:solidFill>
                  <a:srgbClr val="001A73"/>
                </a:solidFill>
                <a:effectLst/>
                <a:latin typeface="+mj-lt"/>
                <a:ea typeface="Times New Roman" panose="02020603050405020304" pitchFamily="18" charset="0"/>
                <a:cs typeface="Calibri" panose="020F0502020204030204" pitchFamily="34" charset="0"/>
              </a:rPr>
              <a:t>Udaf</a:t>
            </a:r>
            <a:r>
              <a:rPr lang="fr-FR" sz="1900" dirty="0">
                <a:solidFill>
                  <a:srgbClr val="001A73"/>
                </a:solidFill>
                <a:effectLst/>
                <a:latin typeface="+mj-lt"/>
                <a:ea typeface="Times New Roman" panose="02020603050405020304" pitchFamily="18" charset="0"/>
                <a:cs typeface="Calibri" panose="020F0502020204030204" pitchFamily="34" charset="0"/>
              </a:rPr>
              <a:t>. L’Union Nationale des Associations Familiales et chaque Union Départementale des Associations Familiales sont organisées sous forme associative et financées par des fonds publics.</a:t>
            </a:r>
            <a:br>
              <a:rPr lang="fr-FR" sz="1900" dirty="0">
                <a:solidFill>
                  <a:srgbClr val="001A73"/>
                </a:solidFill>
                <a:effectLst/>
                <a:latin typeface="+mj-lt"/>
                <a:ea typeface="Times New Roman" panose="02020603050405020304" pitchFamily="18" charset="0"/>
                <a:cs typeface="Calibri" panose="020F0502020204030204" pitchFamily="34" charset="0"/>
              </a:rPr>
            </a:br>
            <a:r>
              <a:rPr lang="fr-FR" sz="1900" dirty="0">
                <a:solidFill>
                  <a:srgbClr val="001A73"/>
                </a:solidFill>
                <a:effectLst/>
                <a:latin typeface="+mj-lt"/>
                <a:ea typeface="Times New Roman" panose="02020603050405020304" pitchFamily="18" charset="0"/>
                <a:cs typeface="Calibri" panose="020F0502020204030204" pitchFamily="34" charset="0"/>
              </a:rPr>
              <a:t>L’idée principale est de donner à la famille, les moyens d’être représentée et défendue.</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mbria Math" panose="02040503050406030204" pitchFamily="18" charset="0"/>
              </a:rPr>
              <a:t>⇒</a:t>
            </a:r>
            <a:r>
              <a:rPr lang="fr-FR" sz="1900" dirty="0">
                <a:solidFill>
                  <a:srgbClr val="001A73"/>
                </a:solidFill>
                <a:effectLst/>
                <a:latin typeface="+mj-lt"/>
                <a:ea typeface="Times New Roman" panose="02020603050405020304" pitchFamily="18" charset="0"/>
                <a:cs typeface="Calibri" panose="020F0502020204030204" pitchFamily="34" charset="0"/>
              </a:rPr>
              <a:t> </a:t>
            </a:r>
            <a:r>
              <a:rPr lang="fr-FR" sz="1900" b="1" i="1" dirty="0">
                <a:solidFill>
                  <a:srgbClr val="001A73"/>
                </a:solidFill>
                <a:effectLst/>
                <a:latin typeface="+mj-lt"/>
                <a:ea typeface="Times New Roman" panose="02020603050405020304" pitchFamily="18" charset="0"/>
                <a:cs typeface="Calibri" panose="020F0502020204030204" pitchFamily="34" charset="0"/>
              </a:rPr>
              <a:t>La loi de 1975</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libri" panose="020F0502020204030204" pitchFamily="34" charset="0"/>
              </a:rPr>
              <a:t>L’UNAF et les UDAF ne représentent plus seulement les familles françaises mais</a:t>
            </a:r>
            <a:r>
              <a:rPr lang="fr-FR" sz="1900" b="1" dirty="0">
                <a:solidFill>
                  <a:srgbClr val="001A73"/>
                </a:solidFill>
                <a:effectLst/>
                <a:latin typeface="+mj-lt"/>
                <a:ea typeface="Times New Roman" panose="02020603050405020304" pitchFamily="18" charset="0"/>
                <a:cs typeface="Calibri" panose="020F0502020204030204" pitchFamily="34" charset="0"/>
              </a:rPr>
              <a:t> toutes les familles vivant en France </a:t>
            </a:r>
            <a:r>
              <a:rPr lang="fr-FR" sz="1900" dirty="0">
                <a:solidFill>
                  <a:srgbClr val="001A73"/>
                </a:solidFill>
                <a:effectLst/>
                <a:latin typeface="+mj-lt"/>
                <a:ea typeface="Times New Roman" panose="02020603050405020304" pitchFamily="18" charset="0"/>
                <a:cs typeface="Calibri" panose="020F0502020204030204" pitchFamily="34" charset="0"/>
              </a:rPr>
              <a:t>qu’elles soient françaises ou étrangères.</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mbria Math" panose="02040503050406030204" pitchFamily="18" charset="0"/>
              </a:rPr>
              <a:t>⇒</a:t>
            </a:r>
            <a:r>
              <a:rPr lang="fr-FR" sz="1900" dirty="0">
                <a:solidFill>
                  <a:srgbClr val="001A73"/>
                </a:solidFill>
                <a:effectLst/>
                <a:latin typeface="+mj-lt"/>
                <a:ea typeface="Times New Roman" panose="02020603050405020304" pitchFamily="18" charset="0"/>
                <a:cs typeface="Calibri" panose="020F0502020204030204" pitchFamily="34" charset="0"/>
              </a:rPr>
              <a:t> </a:t>
            </a:r>
            <a:r>
              <a:rPr lang="fr-FR" sz="1900" b="1" i="1" dirty="0">
                <a:solidFill>
                  <a:srgbClr val="001A73"/>
                </a:solidFill>
                <a:effectLst/>
                <a:latin typeface="+mj-lt"/>
                <a:ea typeface="Times New Roman" panose="02020603050405020304" pitchFamily="18" charset="0"/>
                <a:cs typeface="Calibri" panose="020F0502020204030204" pitchFamily="34" charset="0"/>
              </a:rPr>
              <a:t>27 novembre 2021</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libri" panose="020F0502020204030204" pitchFamily="34" charset="0"/>
              </a:rPr>
              <a:t>Disparue en 2008, </a:t>
            </a:r>
            <a:r>
              <a:rPr lang="fr-FR" sz="1900" dirty="0" err="1">
                <a:solidFill>
                  <a:srgbClr val="001A73"/>
                </a:solidFill>
                <a:effectLst/>
                <a:latin typeface="+mj-lt"/>
                <a:ea typeface="Times New Roman" panose="02020603050405020304" pitchFamily="18" charset="0"/>
                <a:cs typeface="Calibri" panose="020F0502020204030204" pitchFamily="34" charset="0"/>
              </a:rPr>
              <a:t>l’Udaf</a:t>
            </a:r>
            <a:r>
              <a:rPr lang="fr-FR" sz="1900" dirty="0">
                <a:solidFill>
                  <a:srgbClr val="001A73"/>
                </a:solidFill>
                <a:effectLst/>
                <a:latin typeface="+mj-lt"/>
                <a:ea typeface="Times New Roman" panose="02020603050405020304" pitchFamily="18" charset="0"/>
                <a:cs typeface="Calibri" panose="020F0502020204030204" pitchFamily="34" charset="0"/>
              </a:rPr>
              <a:t> des Pyrénées-Atlantiques est reconstituée à l’initiative de 6 mouvements familiaux.</a:t>
            </a:r>
            <a:br>
              <a:rPr lang="fr-FR" sz="1900" dirty="0">
                <a:solidFill>
                  <a:srgbClr val="001A73"/>
                </a:solidFill>
                <a:effectLst/>
                <a:latin typeface="+mj-lt"/>
                <a:ea typeface="Times New Roman" panose="02020603050405020304" pitchFamily="18" charset="0"/>
                <a:cs typeface="Calibri" panose="020F0502020204030204" pitchFamily="34" charset="0"/>
              </a:rPr>
            </a:br>
            <a:r>
              <a:rPr lang="fr-FR" sz="1900" dirty="0">
                <a:solidFill>
                  <a:srgbClr val="001A73"/>
                </a:solidFill>
                <a:effectLst/>
                <a:latin typeface="+mj-lt"/>
                <a:ea typeface="Times New Roman" panose="02020603050405020304" pitchFamily="18" charset="0"/>
                <a:cs typeface="Calibri" panose="020F0502020204030204" pitchFamily="34" charset="0"/>
              </a:rPr>
              <a:t>Son but déclaré, tel qu’il apparait au journal officiel, est « d’</a:t>
            </a:r>
            <a:r>
              <a:rPr lang="fr-FR" sz="1900" b="1" dirty="0">
                <a:solidFill>
                  <a:srgbClr val="001A73"/>
                </a:solidFill>
                <a:effectLst/>
                <a:latin typeface="+mj-lt"/>
                <a:ea typeface="Times New Roman" panose="02020603050405020304" pitchFamily="18" charset="0"/>
                <a:cs typeface="Calibri" panose="020F0502020204030204" pitchFamily="34" charset="0"/>
              </a:rPr>
              <a:t>assurer, au point de vue matériel et moral, la défense des intérêts moral et matériel des familles</a:t>
            </a:r>
            <a:r>
              <a:rPr lang="fr-FR" sz="1900" dirty="0">
                <a:solidFill>
                  <a:srgbClr val="001A73"/>
                </a:solidFill>
                <a:effectLst/>
                <a:latin typeface="+mj-lt"/>
                <a:ea typeface="Times New Roman" panose="02020603050405020304" pitchFamily="18" charset="0"/>
                <a:cs typeface="Calibri" panose="020F0502020204030204" pitchFamily="34" charset="0"/>
              </a:rPr>
              <a:t> ». L’Udaf64 est </a:t>
            </a:r>
            <a:r>
              <a:rPr lang="fr-FR" sz="1900" b="1" dirty="0">
                <a:solidFill>
                  <a:srgbClr val="001A73"/>
                </a:solidFill>
                <a:effectLst/>
                <a:latin typeface="+mj-lt"/>
                <a:ea typeface="Times New Roman" panose="02020603050405020304" pitchFamily="18" charset="0"/>
                <a:cs typeface="Calibri" panose="020F0502020204030204" pitchFamily="34" charset="0"/>
              </a:rPr>
              <a:t>apolitique et non confessionnelle</a:t>
            </a:r>
            <a:r>
              <a:rPr lang="fr-FR" sz="1900" dirty="0">
                <a:solidFill>
                  <a:srgbClr val="001A73"/>
                </a:solidFill>
                <a:effectLst/>
                <a:latin typeface="+mj-lt"/>
                <a:ea typeface="Times New Roman" panose="02020603050405020304" pitchFamily="18" charset="0"/>
                <a:cs typeface="Calibri" panose="020F0502020204030204" pitchFamily="34" charset="0"/>
              </a:rPr>
              <a:t>. Les associations familiales, les fédérations et sections départementales qui la composent représentent toute la diversité du mouvement familial, ce qui renforce sa légitimité.</a:t>
            </a:r>
            <a:endParaRPr lang="fr-FR" sz="1900" dirty="0">
              <a:effectLst/>
              <a:latin typeface="+mj-lt"/>
              <a:ea typeface="Calibri" panose="020F0502020204030204" pitchFamily="34" charset="0"/>
            </a:endParaRPr>
          </a:p>
          <a:p>
            <a:endParaRPr lang="fr-FR" dirty="0"/>
          </a:p>
        </p:txBody>
      </p:sp>
      <p:pic>
        <p:nvPicPr>
          <p:cNvPr id="6" name="Espace réservé du contenu 5" descr="70 ans d’engagement pour les familles">
            <a:extLst>
              <a:ext uri="{FF2B5EF4-FFF2-40B4-BE49-F238E27FC236}">
                <a16:creationId xmlns:a16="http://schemas.microsoft.com/office/drawing/2014/main" id="{F7950195-816B-3C2B-DE4D-62CA9FCE6FA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208926" y="1600200"/>
            <a:ext cx="3190644" cy="3977671"/>
          </a:xfrm>
          <a:prstGeom prst="rect">
            <a:avLst/>
          </a:prstGeom>
          <a:noFill/>
          <a:ln>
            <a:noFill/>
          </a:ln>
        </p:spPr>
      </p:pic>
      <p:pic>
        <p:nvPicPr>
          <p:cNvPr id="7" name="Image 6">
            <a:extLst>
              <a:ext uri="{FF2B5EF4-FFF2-40B4-BE49-F238E27FC236}">
                <a16:creationId xmlns:a16="http://schemas.microsoft.com/office/drawing/2014/main" id="{A441DAE0-FBA5-BEDC-D595-E070041B42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9" name="Espace réservé du numéro de diapositive 5">
            <a:extLst>
              <a:ext uri="{FF2B5EF4-FFF2-40B4-BE49-F238E27FC236}">
                <a16:creationId xmlns:a16="http://schemas.microsoft.com/office/drawing/2014/main" id="{96EE13A2-8578-23F8-F94F-F1802BD41041}"/>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19</a:t>
            </a:fld>
            <a:endParaRPr lang="fr-FR" dirty="0"/>
          </a:p>
        </p:txBody>
      </p:sp>
      <p:pic>
        <p:nvPicPr>
          <p:cNvPr id="12" name="Image 11" descr="Une image contenant texte, Police, logo, Graphique&#10;&#10;Description générée automatiquement">
            <a:extLst>
              <a:ext uri="{FF2B5EF4-FFF2-40B4-BE49-F238E27FC236}">
                <a16:creationId xmlns:a16="http://schemas.microsoft.com/office/drawing/2014/main" id="{7F64518C-EBAF-97D2-D94C-E74823973B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5" name="Espace réservé de la date 3">
            <a:extLst>
              <a:ext uri="{FF2B5EF4-FFF2-40B4-BE49-F238E27FC236}">
                <a16:creationId xmlns:a16="http://schemas.microsoft.com/office/drawing/2014/main" id="{66239CDD-B748-12F3-C506-DF9C73D4DF2C}"/>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F4B1A810-4FD9-CCC4-AC2F-565FCEAAFB3B}"/>
              </a:ext>
            </a:extLst>
          </p:cNvPr>
          <p:cNvSpPr>
            <a:spLocks noGrp="1"/>
          </p:cNvSpPr>
          <p:nvPr>
            <p:ph type="ftr" sz="quarter" idx="11"/>
          </p:nvPr>
        </p:nvSpPr>
        <p:spPr>
          <a:xfrm>
            <a:off x="3780288" y="6356351"/>
            <a:ext cx="1663824" cy="365125"/>
          </a:xfrm>
        </p:spPr>
        <p:txBody>
          <a:bodyPr/>
          <a:lstStyle/>
          <a:p>
            <a:r>
              <a:rPr lang="fr-FR" dirty="0"/>
              <a:t>Rapport d’Activité 2024</a:t>
            </a:r>
          </a:p>
        </p:txBody>
      </p:sp>
    </p:spTree>
    <p:extLst>
      <p:ext uri="{BB962C8B-B14F-4D97-AF65-F5344CB8AC3E}">
        <p14:creationId xmlns:p14="http://schemas.microsoft.com/office/powerpoint/2010/main" val="4171965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457200" y="6356351"/>
            <a:ext cx="874440" cy="365125"/>
          </a:xfrm>
        </p:spPr>
        <p:txBody>
          <a:bodyPr/>
          <a:lstStyle/>
          <a:p>
            <a:r>
              <a:rPr lang="fr-FR" dirty="0"/>
              <a:t>24/05/2025</a:t>
            </a:r>
          </a:p>
        </p:txBody>
      </p:sp>
      <p:sp>
        <p:nvSpPr>
          <p:cNvPr id="6" name="Espace réservé du numéro de diapositive 5"/>
          <p:cNvSpPr>
            <a:spLocks noGrp="1"/>
          </p:cNvSpPr>
          <p:nvPr>
            <p:ph type="sldNum" sz="quarter" idx="12"/>
          </p:nvPr>
        </p:nvSpPr>
        <p:spPr/>
        <p:txBody>
          <a:bodyPr/>
          <a:lstStyle/>
          <a:p>
            <a:fld id="{2511D2C5-E144-4D27-97C8-AD396BB15896}" type="slidenum">
              <a:rPr lang="fr-FR" smtClean="0"/>
              <a:pPr/>
              <a:t>2</a:t>
            </a:fld>
            <a:endParaRPr lang="fr-FR" dirty="0"/>
          </a:p>
        </p:txBody>
      </p:sp>
      <p:sp>
        <p:nvSpPr>
          <p:cNvPr id="9" name="Titre 1"/>
          <p:cNvSpPr>
            <a:spLocks noGrp="1"/>
          </p:cNvSpPr>
          <p:nvPr>
            <p:ph type="title"/>
          </p:nvPr>
        </p:nvSpPr>
        <p:spPr>
          <a:xfrm>
            <a:off x="-149696" y="-113622"/>
            <a:ext cx="2962672" cy="1143000"/>
          </a:xfrm>
        </p:spPr>
        <p:txBody>
          <a:bodyPr>
            <a:normAutofit/>
          </a:bodyPr>
          <a:lstStyle/>
          <a:p>
            <a:pPr algn="ctr">
              <a:lnSpc>
                <a:spcPct val="107000"/>
              </a:lnSpc>
              <a:spcAft>
                <a:spcPts val="800"/>
              </a:spcAft>
              <a:buClr>
                <a:schemeClr val="accent6">
                  <a:lumMod val="75000"/>
                </a:schemeClr>
              </a:buClr>
            </a:pPr>
            <a:r>
              <a:rPr lang="fr-FR" sz="4000" dirty="0">
                <a:latin typeface="+mj-lt"/>
              </a:rPr>
              <a:t>Sommaire</a:t>
            </a:r>
            <a:endParaRPr lang="fr-FR" dirty="0"/>
          </a:p>
        </p:txBody>
      </p:sp>
      <p:sp>
        <p:nvSpPr>
          <p:cNvPr id="10" name="Espace réservé du contenu 2"/>
          <p:cNvSpPr>
            <a:spLocks noGrp="1"/>
          </p:cNvSpPr>
          <p:nvPr>
            <p:ph idx="1"/>
          </p:nvPr>
        </p:nvSpPr>
        <p:spPr>
          <a:xfrm>
            <a:off x="2373736" y="703534"/>
            <a:ext cx="4476927" cy="5450932"/>
          </a:xfrm>
        </p:spPr>
        <p:txBody>
          <a:bodyPr>
            <a:noAutofit/>
          </a:bodyPr>
          <a:lstStyle/>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Rapport Moral et d’Orientation de la Présidente</a:t>
            </a:r>
          </a:p>
          <a:p>
            <a:pPr lvl="0">
              <a:lnSpc>
                <a:spcPct val="107000"/>
              </a:lnSpc>
            </a:pPr>
            <a:r>
              <a:rPr lang="fr-FR" sz="2000" b="1" dirty="0">
                <a:solidFill>
                  <a:srgbClr val="001A73"/>
                </a:solidFill>
                <a:effectLst/>
                <a:latin typeface="+mj-lt"/>
                <a:ea typeface="Calibri" panose="020F0502020204030204" pitchFamily="34" charset="0"/>
              </a:rPr>
              <a:t>Qui sommes-nous ?</a:t>
            </a: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L’Udaf 64 en bref</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L’Udaf 64 en quelques lignes</a:t>
            </a: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La Gouvernance</a:t>
            </a: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Organigramme</a:t>
            </a:r>
          </a:p>
          <a:p>
            <a:pPr lvl="0">
              <a:lnSpc>
                <a:spcPct val="107000"/>
              </a:lnSpc>
            </a:pPr>
            <a:r>
              <a:rPr lang="fr-FR" sz="2000" b="1" dirty="0">
                <a:solidFill>
                  <a:srgbClr val="001A73"/>
                </a:solidFill>
                <a:effectLst/>
                <a:latin typeface="+mj-lt"/>
                <a:ea typeface="Calibri" panose="020F0502020204030204" pitchFamily="34" charset="0"/>
              </a:rPr>
              <a:t>L’Udaf 64 en quelques chiffres</a:t>
            </a: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Nos missions</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Nos associations</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Les représentations</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Les faits marquants de l’année</a:t>
            </a:r>
            <a:endParaRPr lang="fr-FR" sz="2000" dirty="0">
              <a:solidFill>
                <a:srgbClr val="001A73"/>
              </a:solidFill>
              <a:effectLst/>
              <a:latin typeface="+mj-lt"/>
              <a:ea typeface="Calibri" panose="020F0502020204030204" pitchFamily="34" charset="0"/>
            </a:endParaRPr>
          </a:p>
          <a:p>
            <a:pPr lvl="0">
              <a:lnSpc>
                <a:spcPct val="107000"/>
              </a:lnSpc>
              <a:spcAft>
                <a:spcPts val="800"/>
              </a:spcAft>
            </a:pPr>
            <a:r>
              <a:rPr lang="fr-FR" sz="2000" b="1" dirty="0">
                <a:solidFill>
                  <a:srgbClr val="001A73"/>
                </a:solidFill>
                <a:latin typeface="+mj-lt"/>
                <a:ea typeface="Calibri" panose="020F0502020204030204" pitchFamily="34" charset="0"/>
                <a:cs typeface="Calibri" panose="020F0502020204030204" pitchFamily="34" charset="0"/>
              </a:rPr>
              <a:t>La v</a:t>
            </a:r>
            <a:r>
              <a:rPr lang="fr-FR" sz="2000" b="1" dirty="0">
                <a:solidFill>
                  <a:srgbClr val="001A73"/>
                </a:solidFill>
                <a:effectLst/>
                <a:latin typeface="+mj-lt"/>
                <a:ea typeface="Calibri" panose="020F0502020204030204" pitchFamily="34" charset="0"/>
                <a:cs typeface="Calibri" panose="020F0502020204030204" pitchFamily="34" charset="0"/>
              </a:rPr>
              <a:t>ie de notre Projet </a:t>
            </a:r>
            <a:r>
              <a:rPr lang="fr-FR" sz="2000" b="1" dirty="0">
                <a:solidFill>
                  <a:srgbClr val="001A73"/>
                </a:solidFill>
                <a:latin typeface="+mj-lt"/>
                <a:ea typeface="Calibri" panose="020F0502020204030204" pitchFamily="34" charset="0"/>
                <a:cs typeface="Calibri" panose="020F0502020204030204" pitchFamily="34" charset="0"/>
              </a:rPr>
              <a:t>A</a:t>
            </a:r>
            <a:r>
              <a:rPr lang="fr-FR" sz="2000" b="1" dirty="0">
                <a:solidFill>
                  <a:srgbClr val="001A73"/>
                </a:solidFill>
                <a:effectLst/>
                <a:latin typeface="+mj-lt"/>
                <a:ea typeface="Calibri" panose="020F0502020204030204" pitchFamily="34" charset="0"/>
                <a:cs typeface="Calibri" panose="020F0502020204030204" pitchFamily="34" charset="0"/>
              </a:rPr>
              <a:t>ssociatif</a:t>
            </a:r>
          </a:p>
          <a:p>
            <a:pPr lvl="0">
              <a:lnSpc>
                <a:spcPct val="107000"/>
              </a:lnSpc>
              <a:spcAft>
                <a:spcPts val="800"/>
              </a:spcAft>
            </a:pPr>
            <a:r>
              <a:rPr lang="fr-FR" sz="2000" b="1" dirty="0">
                <a:solidFill>
                  <a:srgbClr val="001A73"/>
                </a:solidFill>
                <a:effectLst/>
                <a:latin typeface="+mj-lt"/>
                <a:ea typeface="Calibri" panose="020F0502020204030204" pitchFamily="34" charset="0"/>
                <a:cs typeface="Calibri" panose="020F0502020204030204" pitchFamily="34" charset="0"/>
              </a:rPr>
              <a:t>Infos pratiques pour 2025</a:t>
            </a:r>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7" name="Image 6" descr="Une image contenant texte, Police, logo, Graphique&#10;&#10;Description générée automatiquement">
            <a:extLst>
              <a:ext uri="{FF2B5EF4-FFF2-40B4-BE49-F238E27FC236}">
                <a16:creationId xmlns:a16="http://schemas.microsoft.com/office/drawing/2014/main" id="{B1384BE0-21FE-C551-C95A-F70D009C9A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u pied de page 4">
            <a:extLst>
              <a:ext uri="{FF2B5EF4-FFF2-40B4-BE49-F238E27FC236}">
                <a16:creationId xmlns:a16="http://schemas.microsoft.com/office/drawing/2014/main" id="{781EC994-A5F1-2C44-A3AC-ECE4DFFB2513}"/>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5" name="Image 4" descr="Une image contenant dessin, croquis, dessin humoristique, clipart&#10;&#10;Le contenu généré par l’IA peut être incorrect.">
            <a:extLst>
              <a:ext uri="{FF2B5EF4-FFF2-40B4-BE49-F238E27FC236}">
                <a16:creationId xmlns:a16="http://schemas.microsoft.com/office/drawing/2014/main" id="{C8948E5C-7E4A-8F13-FA99-96B7D9F743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8436" y="457878"/>
            <a:ext cx="2179509" cy="4785775"/>
          </a:xfrm>
          <a:prstGeom prst="rect">
            <a:avLst/>
          </a:prstGeom>
        </p:spPr>
      </p:pic>
    </p:spTree>
    <p:extLst>
      <p:ext uri="{BB962C8B-B14F-4D97-AF65-F5344CB8AC3E}">
        <p14:creationId xmlns:p14="http://schemas.microsoft.com/office/powerpoint/2010/main" val="4087936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89D6F-E0F5-EBF4-54F4-E7B5EDE8D915}"/>
              </a:ext>
            </a:extLst>
          </p:cNvPr>
          <p:cNvSpPr>
            <a:spLocks noGrp="1"/>
          </p:cNvSpPr>
          <p:nvPr>
            <p:ph type="title"/>
          </p:nvPr>
        </p:nvSpPr>
        <p:spPr/>
        <p:txBody>
          <a:bodyPr/>
          <a:lstStyle/>
          <a:p>
            <a:r>
              <a:rPr lang="fr-FR" b="1" dirty="0">
                <a:latin typeface="+mj-lt"/>
              </a:rPr>
              <a:t>L’Udaf 64 en bref</a:t>
            </a:r>
          </a:p>
        </p:txBody>
      </p:sp>
      <p:sp>
        <p:nvSpPr>
          <p:cNvPr id="7" name="ZoneTexte 6">
            <a:extLst>
              <a:ext uri="{FF2B5EF4-FFF2-40B4-BE49-F238E27FC236}">
                <a16:creationId xmlns:a16="http://schemas.microsoft.com/office/drawing/2014/main" id="{01A25B60-2618-0A2E-F7FB-32BC0C1770FA}"/>
              </a:ext>
            </a:extLst>
          </p:cNvPr>
          <p:cNvSpPr txBox="1"/>
          <p:nvPr/>
        </p:nvSpPr>
        <p:spPr>
          <a:xfrm>
            <a:off x="6258068" y="2130391"/>
            <a:ext cx="1545449" cy="338554"/>
          </a:xfrm>
          <a:prstGeom prst="rect">
            <a:avLst/>
          </a:prstGeom>
          <a:noFill/>
        </p:spPr>
        <p:txBody>
          <a:bodyPr wrap="square" rtlCol="0">
            <a:spAutoFit/>
          </a:bodyPr>
          <a:lstStyle/>
          <a:p>
            <a:r>
              <a:rPr lang="fr-FR" sz="1600" b="1" dirty="0">
                <a:solidFill>
                  <a:schemeClr val="bg1"/>
                </a:solidFill>
              </a:rPr>
              <a:t>Une Présidente</a:t>
            </a:r>
          </a:p>
        </p:txBody>
      </p:sp>
      <p:pic>
        <p:nvPicPr>
          <p:cNvPr id="8" name="Picture 8">
            <a:extLst>
              <a:ext uri="{FF2B5EF4-FFF2-40B4-BE49-F238E27FC236}">
                <a16:creationId xmlns:a16="http://schemas.microsoft.com/office/drawing/2014/main" id="{C3C16AD1-3A4C-BD9F-8D29-711A7A3784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143894" y="1503633"/>
            <a:ext cx="2520280" cy="2660915"/>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567279DD-A299-5A4B-9F0B-34EAE33FDE96}"/>
              </a:ext>
            </a:extLst>
          </p:cNvPr>
          <p:cNvSpPr txBox="1"/>
          <p:nvPr/>
        </p:nvSpPr>
        <p:spPr>
          <a:xfrm>
            <a:off x="5461747" y="2554939"/>
            <a:ext cx="1977497" cy="338554"/>
          </a:xfrm>
          <a:prstGeom prst="rect">
            <a:avLst/>
          </a:prstGeom>
          <a:noFill/>
        </p:spPr>
        <p:txBody>
          <a:bodyPr wrap="square" rtlCol="0">
            <a:spAutoFit/>
          </a:bodyPr>
          <a:lstStyle/>
          <a:p>
            <a:r>
              <a:rPr lang="fr-FR" sz="1600" b="1" dirty="0">
                <a:solidFill>
                  <a:schemeClr val="bg1"/>
                </a:solidFill>
              </a:rPr>
              <a:t>Une Vice- Présidente</a:t>
            </a:r>
          </a:p>
        </p:txBody>
      </p:sp>
      <p:pic>
        <p:nvPicPr>
          <p:cNvPr id="16" name="Picture 8" descr="\\mars2\com\IDENTITE GRAPHIQUE\PATATES\patate6_orange.png">
            <a:extLst>
              <a:ext uri="{FF2B5EF4-FFF2-40B4-BE49-F238E27FC236}">
                <a16:creationId xmlns:a16="http://schemas.microsoft.com/office/drawing/2014/main" id="{31061FAA-625D-5214-193C-826360B3EA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4073" y="683393"/>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865EFBD5-C746-79FC-688D-84310FDA0001}"/>
              </a:ext>
            </a:extLst>
          </p:cNvPr>
          <p:cNvSpPr txBox="1"/>
          <p:nvPr/>
        </p:nvSpPr>
        <p:spPr>
          <a:xfrm>
            <a:off x="3369003" y="1727957"/>
            <a:ext cx="1977497" cy="338554"/>
          </a:xfrm>
          <a:prstGeom prst="rect">
            <a:avLst/>
          </a:prstGeom>
          <a:noFill/>
        </p:spPr>
        <p:txBody>
          <a:bodyPr wrap="square" rtlCol="0">
            <a:spAutoFit/>
          </a:bodyPr>
          <a:lstStyle/>
          <a:p>
            <a:pPr algn="ctr"/>
            <a:r>
              <a:rPr lang="fr-FR" sz="1600" b="1" dirty="0">
                <a:solidFill>
                  <a:schemeClr val="bg1"/>
                </a:solidFill>
              </a:rPr>
              <a:t>Une Présidente</a:t>
            </a:r>
          </a:p>
        </p:txBody>
      </p:sp>
      <p:pic>
        <p:nvPicPr>
          <p:cNvPr id="18" name="Picture 8">
            <a:extLst>
              <a:ext uri="{FF2B5EF4-FFF2-40B4-BE49-F238E27FC236}">
                <a16:creationId xmlns:a16="http://schemas.microsoft.com/office/drawing/2014/main" id="{84864DB9-6005-7801-73E2-201360D594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09433" y="1711744"/>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CC460999-808A-8D26-A5F6-94ED0ABE475B}"/>
              </a:ext>
            </a:extLst>
          </p:cNvPr>
          <p:cNvSpPr txBox="1"/>
          <p:nvPr/>
        </p:nvSpPr>
        <p:spPr>
          <a:xfrm>
            <a:off x="1379569" y="2316844"/>
            <a:ext cx="1977497" cy="1077218"/>
          </a:xfrm>
          <a:prstGeom prst="rect">
            <a:avLst/>
          </a:prstGeom>
          <a:noFill/>
        </p:spPr>
        <p:txBody>
          <a:bodyPr wrap="square" rtlCol="0">
            <a:spAutoFit/>
          </a:bodyPr>
          <a:lstStyle/>
          <a:p>
            <a:pPr algn="ctr"/>
            <a:r>
              <a:rPr lang="fr-FR" sz="1600" b="1" dirty="0">
                <a:solidFill>
                  <a:schemeClr val="bg1"/>
                </a:solidFill>
              </a:rPr>
              <a:t>Un Conseil d’Administration composé de 17 membres</a:t>
            </a:r>
          </a:p>
        </p:txBody>
      </p:sp>
      <p:pic>
        <p:nvPicPr>
          <p:cNvPr id="20" name="Picture 8">
            <a:extLst>
              <a:ext uri="{FF2B5EF4-FFF2-40B4-BE49-F238E27FC236}">
                <a16:creationId xmlns:a16="http://schemas.microsoft.com/office/drawing/2014/main" id="{986E80E4-E737-CAF3-28A2-B388527CDF6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011226" y="2476301"/>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076174B7-84E1-97DB-969A-CB1802D48829}"/>
              </a:ext>
            </a:extLst>
          </p:cNvPr>
          <p:cNvSpPr txBox="1"/>
          <p:nvPr/>
        </p:nvSpPr>
        <p:spPr>
          <a:xfrm>
            <a:off x="3585026" y="3178047"/>
            <a:ext cx="1545449" cy="1077218"/>
          </a:xfrm>
          <a:prstGeom prst="rect">
            <a:avLst/>
          </a:prstGeom>
          <a:noFill/>
        </p:spPr>
        <p:txBody>
          <a:bodyPr wrap="square" rtlCol="0">
            <a:spAutoFit/>
          </a:bodyPr>
          <a:lstStyle/>
          <a:p>
            <a:pPr algn="ctr"/>
            <a:r>
              <a:rPr lang="fr-FR" sz="1600" b="1" dirty="0">
                <a:solidFill>
                  <a:schemeClr val="bg1"/>
                </a:solidFill>
              </a:rPr>
              <a:t>Un Bureau  constitué de</a:t>
            </a:r>
          </a:p>
          <a:p>
            <a:pPr algn="ctr"/>
            <a:r>
              <a:rPr lang="fr-FR" sz="1600" b="1" dirty="0">
                <a:solidFill>
                  <a:schemeClr val="bg1"/>
                </a:solidFill>
              </a:rPr>
              <a:t>de 7 membres</a:t>
            </a:r>
          </a:p>
          <a:p>
            <a:endParaRPr lang="fr-FR" sz="1600" b="1" dirty="0">
              <a:solidFill>
                <a:schemeClr val="bg1"/>
              </a:solidFill>
            </a:endParaRPr>
          </a:p>
        </p:txBody>
      </p:sp>
      <p:pic>
        <p:nvPicPr>
          <p:cNvPr id="22" name="Picture 8">
            <a:extLst>
              <a:ext uri="{FF2B5EF4-FFF2-40B4-BE49-F238E27FC236}">
                <a16:creationId xmlns:a16="http://schemas.microsoft.com/office/drawing/2014/main" id="{78183AB9-2C4E-0A36-FDA5-ED95C477876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311860" y="4025037"/>
            <a:ext cx="2520280" cy="2318357"/>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F6834DF7-442C-0016-AD0A-4B574D2058E7}"/>
              </a:ext>
            </a:extLst>
          </p:cNvPr>
          <p:cNvSpPr txBox="1"/>
          <p:nvPr/>
        </p:nvSpPr>
        <p:spPr>
          <a:xfrm>
            <a:off x="3883178" y="4699467"/>
            <a:ext cx="1376887" cy="969496"/>
          </a:xfrm>
          <a:prstGeom prst="rect">
            <a:avLst/>
          </a:prstGeom>
          <a:noFill/>
        </p:spPr>
        <p:txBody>
          <a:bodyPr wrap="square" rtlCol="0">
            <a:spAutoFit/>
          </a:bodyPr>
          <a:lstStyle/>
          <a:p>
            <a:pPr algn="ctr"/>
            <a:r>
              <a:rPr lang="fr-FR" sz="1600" b="1" dirty="0">
                <a:solidFill>
                  <a:schemeClr val="bg1"/>
                </a:solidFill>
              </a:rPr>
              <a:t>1 Directeur </a:t>
            </a:r>
          </a:p>
          <a:p>
            <a:pPr algn="ctr"/>
            <a:r>
              <a:rPr lang="fr-FR" sz="1600" b="1" dirty="0">
                <a:solidFill>
                  <a:schemeClr val="bg1"/>
                </a:solidFill>
              </a:rPr>
              <a:t>5 salariées :</a:t>
            </a:r>
          </a:p>
          <a:p>
            <a:pPr algn="ctr"/>
            <a:r>
              <a:rPr lang="fr-FR" sz="1600" b="1" dirty="0">
                <a:solidFill>
                  <a:schemeClr val="bg1"/>
                </a:solidFill>
              </a:rPr>
              <a:t>3 ETP</a:t>
            </a:r>
          </a:p>
          <a:p>
            <a:pPr algn="ctr"/>
            <a:r>
              <a:rPr lang="fr-FR" sz="900" b="1" dirty="0">
                <a:solidFill>
                  <a:schemeClr val="bg1"/>
                </a:solidFill>
              </a:rPr>
              <a:t>(Equivalent Temps Plein)</a:t>
            </a:r>
          </a:p>
        </p:txBody>
      </p:sp>
      <p:pic>
        <p:nvPicPr>
          <p:cNvPr id="25" name="Image 24">
            <a:extLst>
              <a:ext uri="{FF2B5EF4-FFF2-40B4-BE49-F238E27FC236}">
                <a16:creationId xmlns:a16="http://schemas.microsoft.com/office/drawing/2014/main" id="{A4E617C6-9B72-A5C4-F3D3-5F2E8328BC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6" name="Espace réservé du numéro de diapositive 5">
            <a:extLst>
              <a:ext uri="{FF2B5EF4-FFF2-40B4-BE49-F238E27FC236}">
                <a16:creationId xmlns:a16="http://schemas.microsoft.com/office/drawing/2014/main" id="{928EEF92-2DCA-0063-291A-DAF4CF01B969}"/>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20</a:t>
            </a:fld>
            <a:endParaRPr lang="fr-FR" dirty="0"/>
          </a:p>
        </p:txBody>
      </p:sp>
      <p:pic>
        <p:nvPicPr>
          <p:cNvPr id="11" name="Image 10" descr="Une image contenant texte, Police, logo, Graphique&#10;&#10;Description générée automatiquement">
            <a:extLst>
              <a:ext uri="{FF2B5EF4-FFF2-40B4-BE49-F238E27FC236}">
                <a16:creationId xmlns:a16="http://schemas.microsoft.com/office/drawing/2014/main" id="{F08B13B5-0597-35CD-562F-6913E5FFEF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5" name="Espace réservé de la date 3">
            <a:extLst>
              <a:ext uri="{FF2B5EF4-FFF2-40B4-BE49-F238E27FC236}">
                <a16:creationId xmlns:a16="http://schemas.microsoft.com/office/drawing/2014/main" id="{11D6A0D9-07C7-CDBF-FE5B-F9B028955FEA}"/>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D0A873DA-275F-2552-0025-A8C00FA0C61A}"/>
              </a:ext>
            </a:extLst>
          </p:cNvPr>
          <p:cNvSpPr>
            <a:spLocks noGrp="1"/>
          </p:cNvSpPr>
          <p:nvPr>
            <p:ph type="ftr" sz="quarter" idx="11"/>
          </p:nvPr>
        </p:nvSpPr>
        <p:spPr>
          <a:xfrm>
            <a:off x="3780288" y="6356351"/>
            <a:ext cx="1663824" cy="365125"/>
          </a:xfrm>
        </p:spPr>
        <p:txBody>
          <a:bodyPr/>
          <a:lstStyle/>
          <a:p>
            <a:r>
              <a:rPr lang="fr-FR" dirty="0"/>
              <a:t>Rapport d’Activité 2024</a:t>
            </a:r>
          </a:p>
        </p:txBody>
      </p:sp>
    </p:spTree>
    <p:extLst>
      <p:ext uri="{BB962C8B-B14F-4D97-AF65-F5344CB8AC3E}">
        <p14:creationId xmlns:p14="http://schemas.microsoft.com/office/powerpoint/2010/main" val="2590188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EAFA1F6-2802-473F-E1F5-9E3B09F9FB17}"/>
              </a:ext>
            </a:extLst>
          </p:cNvPr>
          <p:cNvSpPr txBox="1"/>
          <p:nvPr/>
        </p:nvSpPr>
        <p:spPr>
          <a:xfrm>
            <a:off x="539552" y="1417639"/>
            <a:ext cx="8147248" cy="1857368"/>
          </a:xfrm>
          <a:prstGeom prst="rect">
            <a:avLst/>
          </a:prstGeom>
          <a:noFill/>
        </p:spPr>
        <p:txBody>
          <a:bodyPr wrap="square">
            <a:spAutoFit/>
          </a:bodyPr>
          <a:lstStyle/>
          <a:p>
            <a:pPr algn="just">
              <a:lnSpc>
                <a:spcPct val="107000"/>
              </a:lnSpc>
              <a:spcAft>
                <a:spcPts val="800"/>
              </a:spcAft>
            </a:pPr>
            <a:r>
              <a:rPr lang="fr-FR" sz="18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L'Udaf 64 est une association loi 1901, reconnue d’utilité publique. Ses missions sont définies par le Code de l’action sociale et des familles. Principal organe décisionnel de notre association, le Conseil d’Administration a un rôle essentiel : il prend les décisions en matière de gestion de l’association, et de mise en œuvre du Projet associatif. Il est également en charge du développement associatif et de la vie institutionnelle et politique de </a:t>
            </a:r>
            <a:r>
              <a:rPr lang="fr-FR" sz="1800" b="1" dirty="0" err="1">
                <a:solidFill>
                  <a:srgbClr val="001A73"/>
                </a:solidFill>
                <a:effectLst/>
                <a:latin typeface="Calibri" panose="020F0502020204030204" pitchFamily="34" charset="0"/>
                <a:ea typeface="Arial" panose="020B0604020202020204" pitchFamily="34" charset="0"/>
                <a:cs typeface="Calibri" panose="020F0502020204030204" pitchFamily="34" charset="0"/>
              </a:rPr>
              <a:t>l’Udaf</a:t>
            </a:r>
            <a:r>
              <a:rPr lang="fr-FR" sz="18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a:t>
            </a:r>
            <a:endParaRPr lang="fr-FR" sz="1800" dirty="0">
              <a:solidFill>
                <a:srgbClr val="001A73"/>
              </a:solidFill>
              <a:effectLst/>
              <a:latin typeface="Calibri" panose="020F0502020204030204" pitchFamily="34" charset="0"/>
              <a:ea typeface="Calibri" panose="020F0502020204030204" pitchFamily="34" charset="0"/>
            </a:endParaRPr>
          </a:p>
        </p:txBody>
      </p:sp>
      <p:sp>
        <p:nvSpPr>
          <p:cNvPr id="5" name="ZoneTexte 4">
            <a:extLst>
              <a:ext uri="{FF2B5EF4-FFF2-40B4-BE49-F238E27FC236}">
                <a16:creationId xmlns:a16="http://schemas.microsoft.com/office/drawing/2014/main" id="{4E014FF7-69EE-4117-2C5C-F40D79BE4B23}"/>
              </a:ext>
            </a:extLst>
          </p:cNvPr>
          <p:cNvSpPr txBox="1"/>
          <p:nvPr/>
        </p:nvSpPr>
        <p:spPr>
          <a:xfrm>
            <a:off x="2054306" y="3582994"/>
            <a:ext cx="5035388" cy="2031325"/>
          </a:xfrm>
          <a:prstGeom prst="rect">
            <a:avLst/>
          </a:prstGeom>
          <a:noFill/>
        </p:spPr>
        <p:txBody>
          <a:bodyPr wrap="square">
            <a:spAutoFit/>
          </a:bodyPr>
          <a:lstStyle/>
          <a:p>
            <a:pPr algn="just"/>
            <a:r>
              <a:rPr lang="fr-FR" sz="1800" b="1" dirty="0">
                <a:solidFill>
                  <a:srgbClr val="FE4229"/>
                </a:solidFill>
                <a:effectLst/>
                <a:latin typeface="+mj-lt"/>
                <a:ea typeface="Times New Roman" panose="02020603050405020304" pitchFamily="18" charset="0"/>
              </a:rPr>
              <a:t>Depuis 2021, Danielle FILLION est élue Présidente de l’Udaf 64 par le Conseil d’Administration.</a:t>
            </a:r>
          </a:p>
          <a:p>
            <a:pPr algn="just"/>
            <a:endParaRPr lang="fr-FR" sz="1800" dirty="0">
              <a:solidFill>
                <a:srgbClr val="FE4229"/>
              </a:solidFill>
              <a:effectLst/>
              <a:latin typeface="+mj-lt"/>
              <a:ea typeface="Times New Roman" panose="02020603050405020304" pitchFamily="18" charset="0"/>
            </a:endParaRPr>
          </a:p>
          <a:p>
            <a:pPr algn="just"/>
            <a:r>
              <a:rPr lang="fr-FR" sz="1800" b="1" dirty="0">
                <a:solidFill>
                  <a:srgbClr val="FE4229"/>
                </a:solidFill>
                <a:effectLst/>
                <a:latin typeface="+mj-lt"/>
                <a:ea typeface="Times New Roman" panose="02020603050405020304" pitchFamily="18" charset="0"/>
              </a:rPr>
              <a:t>Avec le Bureau, elle s’attache à mettre en œuvre les projets décidés par le Conseil d’Administration. Elle assure également le bon fonctionnement de </a:t>
            </a:r>
            <a:r>
              <a:rPr lang="fr-FR" sz="1800" b="1" dirty="0" err="1">
                <a:solidFill>
                  <a:srgbClr val="FE4229"/>
                </a:solidFill>
                <a:effectLst/>
                <a:latin typeface="+mj-lt"/>
                <a:ea typeface="Times New Roman" panose="02020603050405020304" pitchFamily="18" charset="0"/>
              </a:rPr>
              <a:t>l’Udaf</a:t>
            </a:r>
            <a:r>
              <a:rPr lang="fr-FR" sz="1800" b="1" dirty="0">
                <a:solidFill>
                  <a:srgbClr val="FE4229"/>
                </a:solidFill>
                <a:effectLst/>
                <a:latin typeface="+mj-lt"/>
                <a:ea typeface="Times New Roman" panose="02020603050405020304" pitchFamily="18" charset="0"/>
              </a:rPr>
              <a:t> 64.</a:t>
            </a:r>
            <a:endParaRPr lang="fr-FR" sz="2800" dirty="0">
              <a:solidFill>
                <a:srgbClr val="FE4229"/>
              </a:solidFill>
              <a:effectLst/>
              <a:latin typeface="Calibri" panose="020F0502020204030204" pitchFamily="34" charset="0"/>
              <a:ea typeface="Calibri" panose="020F0502020204030204" pitchFamily="34" charset="0"/>
            </a:endParaRPr>
          </a:p>
        </p:txBody>
      </p:sp>
      <p:sp>
        <p:nvSpPr>
          <p:cNvPr id="6" name="Titre 1">
            <a:extLst>
              <a:ext uri="{FF2B5EF4-FFF2-40B4-BE49-F238E27FC236}">
                <a16:creationId xmlns:a16="http://schemas.microsoft.com/office/drawing/2014/main" id="{81E1D5AE-7B84-4E45-721C-694C6105AEF5}"/>
              </a:ext>
            </a:extLst>
          </p:cNvPr>
          <p:cNvSpPr txBox="1">
            <a:spLocks/>
          </p:cNvSpPr>
          <p:nvPr/>
        </p:nvSpPr>
        <p:spPr>
          <a:xfrm>
            <a:off x="457200" y="274639"/>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latin typeface="+mj-lt"/>
              </a:rPr>
              <a:t>L’Udaf 64 en quelques lignes</a:t>
            </a:r>
          </a:p>
        </p:txBody>
      </p:sp>
      <p:pic>
        <p:nvPicPr>
          <p:cNvPr id="7" name="Image 6">
            <a:extLst>
              <a:ext uri="{FF2B5EF4-FFF2-40B4-BE49-F238E27FC236}">
                <a16:creationId xmlns:a16="http://schemas.microsoft.com/office/drawing/2014/main" id="{5B2F64FC-BFCC-EDC2-1D5A-1814C373E9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9" name="Espace réservé du numéro de diapositive 5">
            <a:extLst>
              <a:ext uri="{FF2B5EF4-FFF2-40B4-BE49-F238E27FC236}">
                <a16:creationId xmlns:a16="http://schemas.microsoft.com/office/drawing/2014/main" id="{6F7123A9-2BF2-2DA0-AD71-FC19B666B985}"/>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21</a:t>
            </a:fld>
            <a:endParaRPr lang="fr-FR" dirty="0"/>
          </a:p>
        </p:txBody>
      </p:sp>
      <p:pic>
        <p:nvPicPr>
          <p:cNvPr id="11" name="Image 10" descr="Une image contenant texte, Police, logo, Graphique&#10;&#10;Description générée automatiquement">
            <a:extLst>
              <a:ext uri="{FF2B5EF4-FFF2-40B4-BE49-F238E27FC236}">
                <a16:creationId xmlns:a16="http://schemas.microsoft.com/office/drawing/2014/main" id="{D99CC3BE-AF0C-6D36-D669-EED217039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14D0CA86-3BFF-EA81-E261-82693215BC37}"/>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340AF8A0-056F-9929-F539-C9867ABFC36B}"/>
              </a:ext>
            </a:extLst>
          </p:cNvPr>
          <p:cNvSpPr>
            <a:spLocks noGrp="1"/>
          </p:cNvSpPr>
          <p:nvPr>
            <p:ph type="ftr" sz="quarter" idx="11"/>
          </p:nvPr>
        </p:nvSpPr>
        <p:spPr>
          <a:xfrm>
            <a:off x="3780288" y="6356351"/>
            <a:ext cx="1663824" cy="365125"/>
          </a:xfrm>
        </p:spPr>
        <p:txBody>
          <a:bodyPr/>
          <a:lstStyle/>
          <a:p>
            <a:r>
              <a:rPr lang="fr-FR" dirty="0"/>
              <a:t>Rapport d’Activité 2024</a:t>
            </a:r>
          </a:p>
        </p:txBody>
      </p:sp>
    </p:spTree>
    <p:extLst>
      <p:ext uri="{BB962C8B-B14F-4D97-AF65-F5344CB8AC3E}">
        <p14:creationId xmlns:p14="http://schemas.microsoft.com/office/powerpoint/2010/main" val="756336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0FA551A-8F78-B2FD-EFEB-C7151390A551}"/>
              </a:ext>
            </a:extLst>
          </p:cNvPr>
          <p:cNvSpPr>
            <a:spLocks noGrp="1"/>
          </p:cNvSpPr>
          <p:nvPr>
            <p:ph type="title"/>
          </p:nvPr>
        </p:nvSpPr>
        <p:spPr>
          <a:xfrm>
            <a:off x="457200" y="145871"/>
            <a:ext cx="4818922" cy="684351"/>
          </a:xfrm>
        </p:spPr>
        <p:txBody>
          <a:bodyPr>
            <a:normAutofit/>
          </a:bodyPr>
          <a:lstStyle/>
          <a:p>
            <a:r>
              <a:rPr lang="fr-FR" b="1" dirty="0">
                <a:latin typeface="+mj-lt"/>
              </a:rPr>
              <a:t>La Gouvernance</a:t>
            </a:r>
            <a:endParaRPr lang="en-US" b="1" dirty="0"/>
          </a:p>
        </p:txBody>
      </p:sp>
      <p:grpSp>
        <p:nvGrpSpPr>
          <p:cNvPr id="9" name="Groupe 8">
            <a:extLst>
              <a:ext uri="{FF2B5EF4-FFF2-40B4-BE49-F238E27FC236}">
                <a16:creationId xmlns:a16="http://schemas.microsoft.com/office/drawing/2014/main" id="{2D4A5930-4AEC-C32F-9EF2-F265146B8D8F}"/>
              </a:ext>
            </a:extLst>
          </p:cNvPr>
          <p:cNvGrpSpPr>
            <a:grpSpLocks noChangeAspect="1"/>
          </p:cNvGrpSpPr>
          <p:nvPr/>
        </p:nvGrpSpPr>
        <p:grpSpPr>
          <a:xfrm>
            <a:off x="98941" y="1403080"/>
            <a:ext cx="4332000" cy="3600000"/>
            <a:chOff x="912117" y="667496"/>
            <a:chExt cx="6884285" cy="5721013"/>
          </a:xfrm>
        </p:grpSpPr>
        <p:pic>
          <p:nvPicPr>
            <p:cNvPr id="3" name="Picture 8">
              <a:extLst>
                <a:ext uri="{FF2B5EF4-FFF2-40B4-BE49-F238E27FC236}">
                  <a16:creationId xmlns:a16="http://schemas.microsoft.com/office/drawing/2014/main" id="{AEF65730-5C08-E6CA-3788-7C636B087B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345941" y="667496"/>
              <a:ext cx="2520279" cy="24002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a:extLst>
                <a:ext uri="{FF2B5EF4-FFF2-40B4-BE49-F238E27FC236}">
                  <a16:creationId xmlns:a16="http://schemas.microsoft.com/office/drawing/2014/main" id="{DCF875C7-0201-182A-DC35-380A822268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201763" y="1185764"/>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69E73518-C995-E6B7-A10C-310E083AD15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41898" y="2001089"/>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233ECB31-0955-ED25-74B6-40630A3442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181197" y="3988242"/>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EC178097-AA10-16FE-1401-8BE96B82D32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276122" y="3315612"/>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5511CDD3-82D0-6F51-CD6A-A3A2DFD6C0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346412" y="2408712"/>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a:extLst>
                <a:ext uri="{FF2B5EF4-FFF2-40B4-BE49-F238E27FC236}">
                  <a16:creationId xmlns:a16="http://schemas.microsoft.com/office/drawing/2014/main" id="{60D94DA7-9F01-72A2-932B-3895E37D6D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12117" y="3949677"/>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9E95EBC2-83E0-E6F2-B2DB-A1D3E999268F}"/>
                </a:ext>
              </a:extLst>
            </p:cNvPr>
            <p:cNvSpPr txBox="1"/>
            <p:nvPr/>
          </p:nvSpPr>
          <p:spPr>
            <a:xfrm>
              <a:off x="3868267" y="1222515"/>
              <a:ext cx="1475622" cy="1027130"/>
            </a:xfrm>
            <a:prstGeom prst="rect">
              <a:avLst/>
            </a:prstGeom>
            <a:noFill/>
          </p:spPr>
          <p:txBody>
            <a:bodyPr wrap="square" rtlCol="0">
              <a:spAutoFit/>
            </a:bodyPr>
            <a:lstStyle/>
            <a:p>
              <a:pPr algn="ctr"/>
              <a:r>
                <a:rPr lang="fr-FR" sz="1200" b="1" dirty="0">
                  <a:solidFill>
                    <a:schemeClr val="bg1"/>
                  </a:solidFill>
                </a:rPr>
                <a:t>Danielle</a:t>
              </a:r>
            </a:p>
            <a:p>
              <a:pPr algn="ctr"/>
              <a:r>
                <a:rPr lang="fr-FR" sz="1200" b="1" dirty="0">
                  <a:solidFill>
                    <a:schemeClr val="bg1"/>
                  </a:solidFill>
                </a:rPr>
                <a:t>FILLION</a:t>
              </a:r>
            </a:p>
            <a:p>
              <a:pPr algn="ctr"/>
              <a:r>
                <a:rPr lang="fr-FR" sz="1200" b="1" dirty="0">
                  <a:solidFill>
                    <a:schemeClr val="bg1"/>
                  </a:solidFill>
                </a:rPr>
                <a:t>Présidente</a:t>
              </a:r>
            </a:p>
          </p:txBody>
        </p:sp>
        <p:sp>
          <p:nvSpPr>
            <p:cNvPr id="13" name="ZoneTexte 12">
              <a:extLst>
                <a:ext uri="{FF2B5EF4-FFF2-40B4-BE49-F238E27FC236}">
                  <a16:creationId xmlns:a16="http://schemas.microsoft.com/office/drawing/2014/main" id="{EC187BFC-E4D0-CB0F-6804-21AFAB3E251B}"/>
                </a:ext>
              </a:extLst>
            </p:cNvPr>
            <p:cNvSpPr txBox="1"/>
            <p:nvPr/>
          </p:nvSpPr>
          <p:spPr>
            <a:xfrm>
              <a:off x="4643264" y="2480735"/>
              <a:ext cx="2237780" cy="1027130"/>
            </a:xfrm>
            <a:prstGeom prst="rect">
              <a:avLst/>
            </a:prstGeom>
            <a:noFill/>
          </p:spPr>
          <p:txBody>
            <a:bodyPr wrap="square" rtlCol="0">
              <a:spAutoFit/>
            </a:bodyPr>
            <a:lstStyle/>
            <a:p>
              <a:pPr algn="ctr"/>
              <a:r>
                <a:rPr lang="fr-FR" sz="1200" b="1" dirty="0">
                  <a:solidFill>
                    <a:schemeClr val="bg1"/>
                  </a:solidFill>
                </a:rPr>
                <a:t>François</a:t>
              </a:r>
            </a:p>
            <a:p>
              <a:pPr algn="ctr"/>
              <a:r>
                <a:rPr lang="fr-FR" sz="1200" b="1" dirty="0">
                  <a:solidFill>
                    <a:schemeClr val="bg1"/>
                  </a:solidFill>
                </a:rPr>
                <a:t>BAJ</a:t>
              </a:r>
            </a:p>
            <a:p>
              <a:pPr algn="ctr"/>
              <a:r>
                <a:rPr lang="fr-FR" sz="1200" b="1" dirty="0">
                  <a:solidFill>
                    <a:schemeClr val="bg1"/>
                  </a:solidFill>
                </a:rPr>
                <a:t>Secrétaire Général</a:t>
              </a:r>
            </a:p>
          </p:txBody>
        </p:sp>
        <p:sp>
          <p:nvSpPr>
            <p:cNvPr id="14" name="ZoneTexte 13">
              <a:extLst>
                <a:ext uri="{FF2B5EF4-FFF2-40B4-BE49-F238E27FC236}">
                  <a16:creationId xmlns:a16="http://schemas.microsoft.com/office/drawing/2014/main" id="{A706928A-DBF0-690A-2C2C-2D0169AA6B5E}"/>
                </a:ext>
              </a:extLst>
            </p:cNvPr>
            <p:cNvSpPr txBox="1"/>
            <p:nvPr/>
          </p:nvSpPr>
          <p:spPr>
            <a:xfrm>
              <a:off x="2759176" y="3050668"/>
              <a:ext cx="1448616" cy="1027130"/>
            </a:xfrm>
            <a:prstGeom prst="rect">
              <a:avLst/>
            </a:prstGeom>
            <a:noFill/>
          </p:spPr>
          <p:txBody>
            <a:bodyPr wrap="square" rtlCol="0">
              <a:spAutoFit/>
            </a:bodyPr>
            <a:lstStyle/>
            <a:p>
              <a:pPr algn="ctr"/>
              <a:r>
                <a:rPr lang="fr-FR" sz="1200" b="1" dirty="0">
                  <a:solidFill>
                    <a:schemeClr val="bg1"/>
                  </a:solidFill>
                </a:rPr>
                <a:t>René</a:t>
              </a:r>
            </a:p>
            <a:p>
              <a:pPr algn="ctr"/>
              <a:r>
                <a:rPr lang="fr-FR" sz="1200" b="1" dirty="0">
                  <a:solidFill>
                    <a:schemeClr val="bg1"/>
                  </a:solidFill>
                </a:rPr>
                <a:t>ARRIBARAT</a:t>
              </a:r>
            </a:p>
            <a:p>
              <a:pPr algn="ctr"/>
              <a:r>
                <a:rPr lang="fr-FR" sz="1200" b="1" dirty="0">
                  <a:solidFill>
                    <a:schemeClr val="bg1"/>
                  </a:solidFill>
                </a:rPr>
                <a:t>Trésorier</a:t>
              </a:r>
            </a:p>
          </p:txBody>
        </p:sp>
        <p:sp>
          <p:nvSpPr>
            <p:cNvPr id="15" name="ZoneTexte 14">
              <a:extLst>
                <a:ext uri="{FF2B5EF4-FFF2-40B4-BE49-F238E27FC236}">
                  <a16:creationId xmlns:a16="http://schemas.microsoft.com/office/drawing/2014/main" id="{4C68DA4B-F13B-C629-F415-E83F78278474}"/>
                </a:ext>
              </a:extLst>
            </p:cNvPr>
            <p:cNvSpPr txBox="1"/>
            <p:nvPr/>
          </p:nvSpPr>
          <p:spPr>
            <a:xfrm>
              <a:off x="1264152" y="1836073"/>
              <a:ext cx="2116824" cy="1027130"/>
            </a:xfrm>
            <a:prstGeom prst="rect">
              <a:avLst/>
            </a:prstGeom>
            <a:noFill/>
          </p:spPr>
          <p:txBody>
            <a:bodyPr wrap="square" rtlCol="0">
              <a:spAutoFit/>
            </a:bodyPr>
            <a:lstStyle/>
            <a:p>
              <a:pPr algn="ctr"/>
              <a:r>
                <a:rPr lang="fr-FR" sz="1200" b="1" dirty="0">
                  <a:solidFill>
                    <a:schemeClr val="bg1"/>
                  </a:solidFill>
                </a:rPr>
                <a:t>Séverine</a:t>
              </a:r>
            </a:p>
            <a:p>
              <a:pPr algn="ctr"/>
              <a:r>
                <a:rPr lang="fr-FR" sz="1200" b="1" dirty="0">
                  <a:solidFill>
                    <a:schemeClr val="bg1"/>
                  </a:solidFill>
                </a:rPr>
                <a:t>BOUZIN-BARBIER</a:t>
              </a:r>
            </a:p>
            <a:p>
              <a:pPr algn="ctr"/>
              <a:r>
                <a:rPr lang="fr-FR" sz="1200" b="1" dirty="0">
                  <a:solidFill>
                    <a:schemeClr val="bg1"/>
                  </a:solidFill>
                </a:rPr>
                <a:t>Vice-Présidente</a:t>
              </a:r>
            </a:p>
          </p:txBody>
        </p:sp>
        <p:sp>
          <p:nvSpPr>
            <p:cNvPr id="16" name="ZoneTexte 15">
              <a:extLst>
                <a:ext uri="{FF2B5EF4-FFF2-40B4-BE49-F238E27FC236}">
                  <a16:creationId xmlns:a16="http://schemas.microsoft.com/office/drawing/2014/main" id="{D75DEB85-5CE6-6CF5-AE04-A0A5DA3E3FF3}"/>
                </a:ext>
              </a:extLst>
            </p:cNvPr>
            <p:cNvSpPr txBox="1"/>
            <p:nvPr/>
          </p:nvSpPr>
          <p:spPr>
            <a:xfrm>
              <a:off x="5334952" y="3486970"/>
              <a:ext cx="2384721" cy="1516238"/>
            </a:xfrm>
            <a:prstGeom prst="rect">
              <a:avLst/>
            </a:prstGeom>
            <a:noFill/>
          </p:spPr>
          <p:txBody>
            <a:bodyPr wrap="square" rtlCol="0">
              <a:spAutoFit/>
            </a:bodyPr>
            <a:lstStyle/>
            <a:p>
              <a:pPr algn="ctr"/>
              <a:r>
                <a:rPr lang="fr-FR" sz="1200" b="1" dirty="0">
                  <a:solidFill>
                    <a:schemeClr val="bg1"/>
                  </a:solidFill>
                </a:rPr>
                <a:t>Inès</a:t>
              </a:r>
            </a:p>
            <a:p>
              <a:pPr algn="ctr"/>
              <a:r>
                <a:rPr lang="fr-FR" sz="1200" b="1" dirty="0">
                  <a:solidFill>
                    <a:schemeClr val="bg1"/>
                  </a:solidFill>
                </a:rPr>
                <a:t>AZAIS</a:t>
              </a:r>
            </a:p>
            <a:p>
              <a:pPr algn="ctr"/>
              <a:r>
                <a:rPr lang="fr-FR" sz="1200" b="1" dirty="0">
                  <a:solidFill>
                    <a:schemeClr val="bg1"/>
                  </a:solidFill>
                </a:rPr>
                <a:t>Secrétaire Adjointe</a:t>
              </a:r>
            </a:p>
            <a:p>
              <a:pPr algn="ctr"/>
              <a:r>
                <a:rPr lang="fr-FR" sz="1000" b="1" dirty="0">
                  <a:solidFill>
                    <a:schemeClr val="bg1"/>
                  </a:solidFill>
                </a:rPr>
                <a:t>Membre de la Commission de Contrôle</a:t>
              </a:r>
            </a:p>
          </p:txBody>
        </p:sp>
        <p:sp>
          <p:nvSpPr>
            <p:cNvPr id="17" name="ZoneTexte 16">
              <a:extLst>
                <a:ext uri="{FF2B5EF4-FFF2-40B4-BE49-F238E27FC236}">
                  <a16:creationId xmlns:a16="http://schemas.microsoft.com/office/drawing/2014/main" id="{39EBCC03-EDFA-F97A-3DAD-C0F65255F7EF}"/>
                </a:ext>
              </a:extLst>
            </p:cNvPr>
            <p:cNvSpPr txBox="1"/>
            <p:nvPr/>
          </p:nvSpPr>
          <p:spPr>
            <a:xfrm>
              <a:off x="3206418" y="4468796"/>
              <a:ext cx="2469836" cy="1027130"/>
            </a:xfrm>
            <a:prstGeom prst="rect">
              <a:avLst/>
            </a:prstGeom>
            <a:noFill/>
          </p:spPr>
          <p:txBody>
            <a:bodyPr wrap="square" rtlCol="0">
              <a:spAutoFit/>
            </a:bodyPr>
            <a:lstStyle/>
            <a:p>
              <a:pPr algn="ctr"/>
              <a:r>
                <a:rPr lang="fr-FR" sz="1200" b="1" dirty="0">
                  <a:solidFill>
                    <a:schemeClr val="bg1"/>
                  </a:solidFill>
                </a:rPr>
                <a:t>Isabelle</a:t>
              </a:r>
            </a:p>
            <a:p>
              <a:pPr algn="ctr"/>
              <a:r>
                <a:rPr lang="fr-FR" sz="1200" b="1" dirty="0">
                  <a:solidFill>
                    <a:schemeClr val="bg1"/>
                  </a:solidFill>
                </a:rPr>
                <a:t>RUCHAT-RODRIGUES</a:t>
              </a:r>
            </a:p>
            <a:p>
              <a:pPr algn="ctr"/>
              <a:r>
                <a:rPr lang="fr-FR" sz="1200" b="1" dirty="0">
                  <a:solidFill>
                    <a:schemeClr val="bg1"/>
                  </a:solidFill>
                </a:rPr>
                <a:t>Administratrice</a:t>
              </a:r>
            </a:p>
          </p:txBody>
        </p:sp>
        <p:sp>
          <p:nvSpPr>
            <p:cNvPr id="18" name="ZoneTexte 17">
              <a:extLst>
                <a:ext uri="{FF2B5EF4-FFF2-40B4-BE49-F238E27FC236}">
                  <a16:creationId xmlns:a16="http://schemas.microsoft.com/office/drawing/2014/main" id="{D5BEDBFF-D35E-B695-4356-047B917602C4}"/>
                </a:ext>
              </a:extLst>
            </p:cNvPr>
            <p:cNvSpPr txBox="1"/>
            <p:nvPr/>
          </p:nvSpPr>
          <p:spPr>
            <a:xfrm>
              <a:off x="1021787" y="4578042"/>
              <a:ext cx="2116824" cy="1027130"/>
            </a:xfrm>
            <a:prstGeom prst="rect">
              <a:avLst/>
            </a:prstGeom>
            <a:noFill/>
          </p:spPr>
          <p:txBody>
            <a:bodyPr wrap="square" rtlCol="0">
              <a:spAutoFit/>
            </a:bodyPr>
            <a:lstStyle/>
            <a:p>
              <a:pPr algn="ctr"/>
              <a:r>
                <a:rPr lang="fr-FR" sz="1200" b="1" dirty="0">
                  <a:solidFill>
                    <a:schemeClr val="bg1"/>
                  </a:solidFill>
                </a:rPr>
                <a:t>Gérard </a:t>
              </a:r>
            </a:p>
            <a:p>
              <a:pPr algn="ctr"/>
              <a:r>
                <a:rPr lang="fr-FR" sz="1200" b="1" dirty="0">
                  <a:solidFill>
                    <a:schemeClr val="bg1"/>
                  </a:solidFill>
                </a:rPr>
                <a:t>ROBESSON</a:t>
              </a:r>
            </a:p>
            <a:p>
              <a:pPr algn="ctr"/>
              <a:r>
                <a:rPr lang="fr-FR" sz="1200" b="1" dirty="0">
                  <a:solidFill>
                    <a:schemeClr val="bg1"/>
                  </a:solidFill>
                </a:rPr>
                <a:t>Administrateur</a:t>
              </a:r>
            </a:p>
          </p:txBody>
        </p:sp>
      </p:grpSp>
      <p:sp>
        <p:nvSpPr>
          <p:cNvPr id="19" name="Espace réservé du numéro de diapositive 5">
            <a:extLst>
              <a:ext uri="{FF2B5EF4-FFF2-40B4-BE49-F238E27FC236}">
                <a16:creationId xmlns:a16="http://schemas.microsoft.com/office/drawing/2014/main" id="{5B27FEAD-F167-22D5-EEDA-F85739B64486}"/>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22</a:t>
            </a:fld>
            <a:endParaRPr lang="fr-FR" dirty="0"/>
          </a:p>
        </p:txBody>
      </p:sp>
      <p:pic>
        <p:nvPicPr>
          <p:cNvPr id="20" name="Image 19" descr="Une image contenant texte, Police, logo, Graphique&#10;&#10;Description générée automatiquement">
            <a:extLst>
              <a:ext uri="{FF2B5EF4-FFF2-40B4-BE49-F238E27FC236}">
                <a16:creationId xmlns:a16="http://schemas.microsoft.com/office/drawing/2014/main" id="{872F8F45-F784-1651-CAB0-E12C073D2C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1" name="Espace réservé de la date 3">
            <a:extLst>
              <a:ext uri="{FF2B5EF4-FFF2-40B4-BE49-F238E27FC236}">
                <a16:creationId xmlns:a16="http://schemas.microsoft.com/office/drawing/2014/main" id="{6E9E6554-D9A8-0A13-93D4-DFCD089C9995}"/>
              </a:ext>
            </a:extLst>
          </p:cNvPr>
          <p:cNvSpPr>
            <a:spLocks noGrp="1"/>
          </p:cNvSpPr>
          <p:nvPr>
            <p:ph type="dt" sz="half" idx="10"/>
          </p:nvPr>
        </p:nvSpPr>
        <p:spPr>
          <a:xfrm>
            <a:off x="457200" y="6356351"/>
            <a:ext cx="874440" cy="365125"/>
          </a:xfrm>
        </p:spPr>
        <p:txBody>
          <a:bodyPr/>
          <a:lstStyle/>
          <a:p>
            <a:r>
              <a:rPr lang="fr-FR" dirty="0"/>
              <a:t>24/05/2025</a:t>
            </a:r>
          </a:p>
        </p:txBody>
      </p:sp>
      <p:sp>
        <p:nvSpPr>
          <p:cNvPr id="22" name="Espace réservé du pied de page 4">
            <a:extLst>
              <a:ext uri="{FF2B5EF4-FFF2-40B4-BE49-F238E27FC236}">
                <a16:creationId xmlns:a16="http://schemas.microsoft.com/office/drawing/2014/main" id="{E9D316C3-3AAB-3C2A-D7F1-3347A7DC12C1}"/>
              </a:ext>
            </a:extLst>
          </p:cNvPr>
          <p:cNvSpPr>
            <a:spLocks noGrp="1"/>
          </p:cNvSpPr>
          <p:nvPr>
            <p:ph type="ftr" sz="quarter" idx="11"/>
          </p:nvPr>
        </p:nvSpPr>
        <p:spPr>
          <a:xfrm>
            <a:off x="3780288" y="6356351"/>
            <a:ext cx="1663824" cy="365125"/>
          </a:xfrm>
        </p:spPr>
        <p:txBody>
          <a:bodyPr/>
          <a:lstStyle/>
          <a:p>
            <a:r>
              <a:rPr lang="fr-FR" dirty="0"/>
              <a:t>Rapport d’Activité 2024</a:t>
            </a:r>
          </a:p>
        </p:txBody>
      </p:sp>
      <p:grpSp>
        <p:nvGrpSpPr>
          <p:cNvPr id="23" name="Groupe 22">
            <a:extLst>
              <a:ext uri="{FF2B5EF4-FFF2-40B4-BE49-F238E27FC236}">
                <a16:creationId xmlns:a16="http://schemas.microsoft.com/office/drawing/2014/main" id="{F7BA8A66-A7FF-3FFB-F08A-C750B4A47062}"/>
              </a:ext>
            </a:extLst>
          </p:cNvPr>
          <p:cNvGrpSpPr>
            <a:grpSpLocks noChangeAspect="1"/>
          </p:cNvGrpSpPr>
          <p:nvPr/>
        </p:nvGrpSpPr>
        <p:grpSpPr>
          <a:xfrm>
            <a:off x="4141912" y="1703369"/>
            <a:ext cx="5118392" cy="3600000"/>
            <a:chOff x="-4588" y="563554"/>
            <a:chExt cx="9409481" cy="5803802"/>
          </a:xfrm>
        </p:grpSpPr>
        <p:pic>
          <p:nvPicPr>
            <p:cNvPr id="24" name="Picture 8">
              <a:extLst>
                <a:ext uri="{FF2B5EF4-FFF2-40B4-BE49-F238E27FC236}">
                  <a16:creationId xmlns:a16="http://schemas.microsoft.com/office/drawing/2014/main" id="{55C9EB35-C2B1-75D6-ED70-A355A205A02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7498" y="620688"/>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a:extLst>
                <a:ext uri="{FF2B5EF4-FFF2-40B4-BE49-F238E27FC236}">
                  <a16:creationId xmlns:a16="http://schemas.microsoft.com/office/drawing/2014/main" id="{E9E10CF7-1753-9237-4392-E619ED1428D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235780" y="563554"/>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a:extLst>
                <a:ext uri="{FF2B5EF4-FFF2-40B4-BE49-F238E27FC236}">
                  <a16:creationId xmlns:a16="http://schemas.microsoft.com/office/drawing/2014/main" id="{75365BFE-FFDB-A2FE-172D-20FA21267A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458807" y="577841"/>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a:extLst>
                <a:ext uri="{FF2B5EF4-FFF2-40B4-BE49-F238E27FC236}">
                  <a16:creationId xmlns:a16="http://schemas.microsoft.com/office/drawing/2014/main" id="{F065B69A-8C03-154D-5ACA-76E4FBBBCA9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745892" y="563554"/>
              <a:ext cx="2520279" cy="240026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a:extLst>
                <a:ext uri="{FF2B5EF4-FFF2-40B4-BE49-F238E27FC236}">
                  <a16:creationId xmlns:a16="http://schemas.microsoft.com/office/drawing/2014/main" id="{7BD5F708-C625-B609-01F9-1FE72796B1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025490" y="2197000"/>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a:extLst>
                <a:ext uri="{FF2B5EF4-FFF2-40B4-BE49-F238E27FC236}">
                  <a16:creationId xmlns:a16="http://schemas.microsoft.com/office/drawing/2014/main" id="{66D5CB4B-3C96-AD3E-9587-C7C873FA0F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248517" y="2211287"/>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a:extLst>
                <a:ext uri="{FF2B5EF4-FFF2-40B4-BE49-F238E27FC236}">
                  <a16:creationId xmlns:a16="http://schemas.microsoft.com/office/drawing/2014/main" id="{D564ECAD-9B1F-F55D-A326-4A37D175F7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472345" y="2228866"/>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a:extLst>
                <a:ext uri="{FF2B5EF4-FFF2-40B4-BE49-F238E27FC236}">
                  <a16:creationId xmlns:a16="http://schemas.microsoft.com/office/drawing/2014/main" id="{35ACF731-9B4D-6906-89FE-5E18AE090F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2324" y="3894180"/>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a:extLst>
                <a:ext uri="{FF2B5EF4-FFF2-40B4-BE49-F238E27FC236}">
                  <a16:creationId xmlns:a16="http://schemas.microsoft.com/office/drawing/2014/main" id="{44A9231E-43DD-62C9-1903-597243CC25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60406" y="3952802"/>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a:extLst>
                <a:ext uri="{FF2B5EF4-FFF2-40B4-BE49-F238E27FC236}">
                  <a16:creationId xmlns:a16="http://schemas.microsoft.com/office/drawing/2014/main" id="{07AA64F2-648C-E94C-8AFF-5317492637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564190" y="3967089"/>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34" name="ZoneTexte 33">
              <a:extLst>
                <a:ext uri="{FF2B5EF4-FFF2-40B4-BE49-F238E27FC236}">
                  <a16:creationId xmlns:a16="http://schemas.microsoft.com/office/drawing/2014/main" id="{7353F49B-7DB1-5067-E98E-2B6A069D882A}"/>
                </a:ext>
              </a:extLst>
            </p:cNvPr>
            <p:cNvSpPr txBox="1"/>
            <p:nvPr/>
          </p:nvSpPr>
          <p:spPr>
            <a:xfrm>
              <a:off x="-4588" y="1289629"/>
              <a:ext cx="2503811" cy="694662"/>
            </a:xfrm>
            <a:prstGeom prst="rect">
              <a:avLst/>
            </a:prstGeom>
            <a:noFill/>
          </p:spPr>
          <p:txBody>
            <a:bodyPr wrap="square" rtlCol="0">
              <a:spAutoFit/>
            </a:bodyPr>
            <a:lstStyle/>
            <a:p>
              <a:pPr algn="ctr"/>
              <a:r>
                <a:rPr lang="fr-FR" sz="1100" b="1" dirty="0" err="1">
                  <a:solidFill>
                    <a:schemeClr val="bg1"/>
                  </a:solidFill>
                </a:rPr>
                <a:t>Elgrine</a:t>
              </a:r>
              <a:r>
                <a:rPr lang="fr-FR" sz="1100" b="1" dirty="0">
                  <a:solidFill>
                    <a:schemeClr val="bg1"/>
                  </a:solidFill>
                </a:rPr>
                <a:t> AREQUION</a:t>
              </a:r>
            </a:p>
            <a:p>
              <a:pPr algn="ctr"/>
              <a:r>
                <a:rPr lang="fr-FR" sz="1100" b="1" dirty="0">
                  <a:solidFill>
                    <a:schemeClr val="bg1"/>
                  </a:solidFill>
                </a:rPr>
                <a:t>Administratrice</a:t>
              </a:r>
            </a:p>
          </p:txBody>
        </p:sp>
        <p:sp>
          <p:nvSpPr>
            <p:cNvPr id="35" name="ZoneTexte 34">
              <a:extLst>
                <a:ext uri="{FF2B5EF4-FFF2-40B4-BE49-F238E27FC236}">
                  <a16:creationId xmlns:a16="http://schemas.microsoft.com/office/drawing/2014/main" id="{4B826701-0D23-DD87-6409-B3EEFFAECA88}"/>
                </a:ext>
              </a:extLst>
            </p:cNvPr>
            <p:cNvSpPr txBox="1"/>
            <p:nvPr/>
          </p:nvSpPr>
          <p:spPr>
            <a:xfrm>
              <a:off x="2227805" y="1567394"/>
              <a:ext cx="2363867" cy="694662"/>
            </a:xfrm>
            <a:prstGeom prst="rect">
              <a:avLst/>
            </a:prstGeom>
            <a:noFill/>
          </p:spPr>
          <p:txBody>
            <a:bodyPr wrap="square" rtlCol="0">
              <a:spAutoFit/>
            </a:bodyPr>
            <a:lstStyle/>
            <a:p>
              <a:pPr algn="ctr"/>
              <a:r>
                <a:rPr lang="fr-FR" sz="1100" b="1" dirty="0">
                  <a:solidFill>
                    <a:schemeClr val="bg1"/>
                  </a:solidFill>
                </a:rPr>
                <a:t>Catherine BENELLI</a:t>
              </a:r>
            </a:p>
            <a:p>
              <a:pPr algn="ctr"/>
              <a:r>
                <a:rPr lang="fr-FR" sz="1100" b="1" dirty="0">
                  <a:solidFill>
                    <a:schemeClr val="bg1"/>
                  </a:solidFill>
                </a:rPr>
                <a:t>Administratrice</a:t>
              </a:r>
            </a:p>
          </p:txBody>
        </p:sp>
        <p:sp>
          <p:nvSpPr>
            <p:cNvPr id="36" name="ZoneTexte 35">
              <a:extLst>
                <a:ext uri="{FF2B5EF4-FFF2-40B4-BE49-F238E27FC236}">
                  <a16:creationId xmlns:a16="http://schemas.microsoft.com/office/drawing/2014/main" id="{8DBAB200-44FD-C029-D16E-C2A5D0D50557}"/>
                </a:ext>
              </a:extLst>
            </p:cNvPr>
            <p:cNvSpPr txBox="1"/>
            <p:nvPr/>
          </p:nvSpPr>
          <p:spPr>
            <a:xfrm>
              <a:off x="4200735" y="1150267"/>
              <a:ext cx="2941050" cy="1215660"/>
            </a:xfrm>
            <a:prstGeom prst="rect">
              <a:avLst/>
            </a:prstGeom>
            <a:noFill/>
          </p:spPr>
          <p:txBody>
            <a:bodyPr wrap="square" rtlCol="0">
              <a:spAutoFit/>
            </a:bodyPr>
            <a:lstStyle/>
            <a:p>
              <a:pPr algn="ctr"/>
              <a:r>
                <a:rPr lang="fr-FR" sz="1100" b="1" dirty="0">
                  <a:solidFill>
                    <a:schemeClr val="bg1"/>
                  </a:solidFill>
                </a:rPr>
                <a:t>Christian</a:t>
              </a:r>
              <a:r>
                <a:rPr lang="fr-FR" sz="1050" b="1" dirty="0">
                  <a:solidFill>
                    <a:schemeClr val="bg1"/>
                  </a:solidFill>
                </a:rPr>
                <a:t> </a:t>
              </a:r>
              <a:r>
                <a:rPr lang="fr-FR" sz="1100" b="1" dirty="0">
                  <a:solidFill>
                    <a:schemeClr val="bg1"/>
                  </a:solidFill>
                </a:rPr>
                <a:t>CASTENDET</a:t>
              </a:r>
              <a:endParaRPr lang="fr-FR" sz="1050" b="1" dirty="0">
                <a:solidFill>
                  <a:schemeClr val="bg1"/>
                </a:solidFill>
              </a:endParaRPr>
            </a:p>
            <a:p>
              <a:pPr algn="ctr"/>
              <a:r>
                <a:rPr lang="fr-FR" sz="1100" b="1" dirty="0">
                  <a:solidFill>
                    <a:schemeClr val="bg1"/>
                  </a:solidFill>
                </a:rPr>
                <a:t>Administrateur</a:t>
              </a:r>
            </a:p>
            <a:p>
              <a:pPr algn="ctr"/>
              <a:r>
                <a:rPr lang="fr-FR" sz="1000" b="1" dirty="0">
                  <a:solidFill>
                    <a:schemeClr val="bg1"/>
                  </a:solidFill>
                </a:rPr>
                <a:t>Président de la Commission de Contrôle</a:t>
              </a:r>
            </a:p>
          </p:txBody>
        </p:sp>
        <p:sp>
          <p:nvSpPr>
            <p:cNvPr id="37" name="ZoneTexte 36">
              <a:extLst>
                <a:ext uri="{FF2B5EF4-FFF2-40B4-BE49-F238E27FC236}">
                  <a16:creationId xmlns:a16="http://schemas.microsoft.com/office/drawing/2014/main" id="{D822E973-27F5-0472-D7FF-53D55C4C03E1}"/>
                </a:ext>
              </a:extLst>
            </p:cNvPr>
            <p:cNvSpPr txBox="1"/>
            <p:nvPr/>
          </p:nvSpPr>
          <p:spPr>
            <a:xfrm>
              <a:off x="-4588" y="4669152"/>
              <a:ext cx="2919911" cy="967565"/>
            </a:xfrm>
            <a:prstGeom prst="rect">
              <a:avLst/>
            </a:prstGeom>
            <a:noFill/>
          </p:spPr>
          <p:txBody>
            <a:bodyPr wrap="square" rtlCol="0">
              <a:spAutoFit/>
            </a:bodyPr>
            <a:lstStyle/>
            <a:p>
              <a:pPr algn="ctr"/>
              <a:r>
                <a:rPr lang="fr-FR" sz="1100" b="1" dirty="0">
                  <a:solidFill>
                    <a:schemeClr val="bg1"/>
                  </a:solidFill>
                </a:rPr>
                <a:t>Stéphanie HUGONNIER</a:t>
              </a:r>
            </a:p>
            <a:p>
              <a:pPr algn="ctr"/>
              <a:r>
                <a:rPr lang="fr-FR" sz="1100" b="1" dirty="0">
                  <a:solidFill>
                    <a:schemeClr val="bg1"/>
                  </a:solidFill>
                </a:rPr>
                <a:t>Administratrice</a:t>
              </a:r>
            </a:p>
            <a:p>
              <a:pPr algn="ctr"/>
              <a:endParaRPr lang="fr-FR" sz="1100" b="1" dirty="0">
                <a:solidFill>
                  <a:schemeClr val="bg1"/>
                </a:solidFill>
              </a:endParaRPr>
            </a:p>
          </p:txBody>
        </p:sp>
        <p:sp>
          <p:nvSpPr>
            <p:cNvPr id="38" name="ZoneTexte 37">
              <a:extLst>
                <a:ext uri="{FF2B5EF4-FFF2-40B4-BE49-F238E27FC236}">
                  <a16:creationId xmlns:a16="http://schemas.microsoft.com/office/drawing/2014/main" id="{F68BDA42-D215-0F2B-BD6C-B827F33763D2}"/>
                </a:ext>
              </a:extLst>
            </p:cNvPr>
            <p:cNvSpPr txBox="1"/>
            <p:nvPr/>
          </p:nvSpPr>
          <p:spPr>
            <a:xfrm>
              <a:off x="2434364" y="4983913"/>
              <a:ext cx="2288073" cy="967565"/>
            </a:xfrm>
            <a:prstGeom prst="rect">
              <a:avLst/>
            </a:prstGeom>
            <a:noFill/>
          </p:spPr>
          <p:txBody>
            <a:bodyPr wrap="square" rtlCol="0">
              <a:spAutoFit/>
            </a:bodyPr>
            <a:lstStyle/>
            <a:p>
              <a:pPr algn="ctr"/>
              <a:r>
                <a:rPr lang="fr-FR" sz="1100" b="1" dirty="0">
                  <a:solidFill>
                    <a:schemeClr val="bg1"/>
                  </a:solidFill>
                </a:rPr>
                <a:t>Antoine ZAPPINO</a:t>
              </a:r>
            </a:p>
            <a:p>
              <a:pPr algn="ctr"/>
              <a:r>
                <a:rPr lang="fr-FR" sz="1100" b="1" dirty="0">
                  <a:solidFill>
                    <a:schemeClr val="bg1"/>
                  </a:solidFill>
                </a:rPr>
                <a:t>Administrateur</a:t>
              </a:r>
            </a:p>
            <a:p>
              <a:pPr algn="ctr"/>
              <a:endParaRPr lang="fr-FR" sz="1100" b="1" dirty="0">
                <a:solidFill>
                  <a:schemeClr val="bg1"/>
                </a:solidFill>
              </a:endParaRPr>
            </a:p>
          </p:txBody>
        </p:sp>
        <p:sp>
          <p:nvSpPr>
            <p:cNvPr id="39" name="ZoneTexte 38">
              <a:extLst>
                <a:ext uri="{FF2B5EF4-FFF2-40B4-BE49-F238E27FC236}">
                  <a16:creationId xmlns:a16="http://schemas.microsoft.com/office/drawing/2014/main" id="{FFEA618F-41A8-ED76-7207-DEF9F0E7EF54}"/>
                </a:ext>
              </a:extLst>
            </p:cNvPr>
            <p:cNvSpPr txBox="1"/>
            <p:nvPr/>
          </p:nvSpPr>
          <p:spPr>
            <a:xfrm>
              <a:off x="4832033" y="4566301"/>
              <a:ext cx="2116824" cy="967565"/>
            </a:xfrm>
            <a:prstGeom prst="rect">
              <a:avLst/>
            </a:prstGeom>
            <a:noFill/>
          </p:spPr>
          <p:txBody>
            <a:bodyPr wrap="square" rtlCol="0">
              <a:spAutoFit/>
            </a:bodyPr>
            <a:lstStyle/>
            <a:p>
              <a:pPr algn="ctr"/>
              <a:r>
                <a:rPr lang="fr-FR" sz="1100" b="1" dirty="0">
                  <a:solidFill>
                    <a:schemeClr val="bg1"/>
                  </a:solidFill>
                </a:rPr>
                <a:t>Ludovic HELLIOT</a:t>
              </a:r>
            </a:p>
            <a:p>
              <a:pPr algn="ctr"/>
              <a:r>
                <a:rPr lang="fr-FR" sz="1100" b="1" dirty="0">
                  <a:solidFill>
                    <a:schemeClr val="bg1"/>
                  </a:solidFill>
                </a:rPr>
                <a:t>Administrateur</a:t>
              </a:r>
            </a:p>
            <a:p>
              <a:pPr algn="ctr"/>
              <a:endParaRPr lang="fr-FR" sz="1100" b="1" dirty="0">
                <a:solidFill>
                  <a:schemeClr val="bg1"/>
                </a:solidFill>
              </a:endParaRPr>
            </a:p>
          </p:txBody>
        </p:sp>
        <p:sp>
          <p:nvSpPr>
            <p:cNvPr id="40" name="ZoneTexte 39">
              <a:extLst>
                <a:ext uri="{FF2B5EF4-FFF2-40B4-BE49-F238E27FC236}">
                  <a16:creationId xmlns:a16="http://schemas.microsoft.com/office/drawing/2014/main" id="{C2B8578C-CFCF-E017-96BA-E951A587A6ED}"/>
                </a:ext>
              </a:extLst>
            </p:cNvPr>
            <p:cNvSpPr txBox="1"/>
            <p:nvPr/>
          </p:nvSpPr>
          <p:spPr>
            <a:xfrm>
              <a:off x="929045" y="2943379"/>
              <a:ext cx="3041601" cy="694662"/>
            </a:xfrm>
            <a:prstGeom prst="rect">
              <a:avLst/>
            </a:prstGeom>
            <a:noFill/>
          </p:spPr>
          <p:txBody>
            <a:bodyPr wrap="square" rtlCol="0">
              <a:spAutoFit/>
            </a:bodyPr>
            <a:lstStyle/>
            <a:p>
              <a:pPr algn="ctr"/>
              <a:r>
                <a:rPr lang="fr-FR" sz="1100" b="1" dirty="0">
                  <a:solidFill>
                    <a:schemeClr val="bg1"/>
                  </a:solidFill>
                </a:rPr>
                <a:t>Emmanuelle ESPILONDO</a:t>
              </a:r>
            </a:p>
            <a:p>
              <a:pPr algn="ctr"/>
              <a:r>
                <a:rPr lang="fr-FR" sz="1100" b="1" dirty="0">
                  <a:solidFill>
                    <a:schemeClr val="bg1"/>
                  </a:solidFill>
                </a:rPr>
                <a:t>Administratrice</a:t>
              </a:r>
            </a:p>
          </p:txBody>
        </p:sp>
        <p:sp>
          <p:nvSpPr>
            <p:cNvPr id="41" name="ZoneTexte 40">
              <a:extLst>
                <a:ext uri="{FF2B5EF4-FFF2-40B4-BE49-F238E27FC236}">
                  <a16:creationId xmlns:a16="http://schemas.microsoft.com/office/drawing/2014/main" id="{87819D95-5A1B-A030-48EF-C8EBB3063DA2}"/>
                </a:ext>
              </a:extLst>
            </p:cNvPr>
            <p:cNvSpPr txBox="1"/>
            <p:nvPr/>
          </p:nvSpPr>
          <p:spPr>
            <a:xfrm>
              <a:off x="3300639" y="3247890"/>
              <a:ext cx="2694044" cy="942755"/>
            </a:xfrm>
            <a:prstGeom prst="rect">
              <a:avLst/>
            </a:prstGeom>
            <a:noFill/>
          </p:spPr>
          <p:txBody>
            <a:bodyPr wrap="square" rtlCol="0">
              <a:spAutoFit/>
            </a:bodyPr>
            <a:lstStyle/>
            <a:p>
              <a:pPr algn="ctr"/>
              <a:r>
                <a:rPr lang="fr-FR" sz="1050" b="1" dirty="0">
                  <a:solidFill>
                    <a:schemeClr val="bg1"/>
                  </a:solidFill>
                </a:rPr>
                <a:t>Béatrice </a:t>
              </a:r>
              <a:r>
                <a:rPr lang="fr-FR" sz="1100" b="1" dirty="0">
                  <a:solidFill>
                    <a:schemeClr val="bg1"/>
                  </a:solidFill>
                </a:rPr>
                <a:t>LAFOURESSE</a:t>
              </a:r>
            </a:p>
            <a:p>
              <a:pPr algn="ctr"/>
              <a:r>
                <a:rPr lang="fr-FR" sz="1050" b="1" dirty="0">
                  <a:solidFill>
                    <a:schemeClr val="bg1"/>
                  </a:solidFill>
                </a:rPr>
                <a:t>Administratrice</a:t>
              </a:r>
            </a:p>
            <a:p>
              <a:pPr algn="ctr"/>
              <a:endParaRPr lang="fr-FR" sz="1050" b="1" dirty="0">
                <a:solidFill>
                  <a:schemeClr val="bg1"/>
                </a:solidFill>
              </a:endParaRPr>
            </a:p>
          </p:txBody>
        </p:sp>
        <p:sp>
          <p:nvSpPr>
            <p:cNvPr id="42" name="ZoneTexte 41">
              <a:extLst>
                <a:ext uri="{FF2B5EF4-FFF2-40B4-BE49-F238E27FC236}">
                  <a16:creationId xmlns:a16="http://schemas.microsoft.com/office/drawing/2014/main" id="{C5B5DB6F-2C5D-9046-5E0F-ABDC01435FA3}"/>
                </a:ext>
              </a:extLst>
            </p:cNvPr>
            <p:cNvSpPr txBox="1"/>
            <p:nvPr/>
          </p:nvSpPr>
          <p:spPr>
            <a:xfrm>
              <a:off x="5458938" y="2809322"/>
              <a:ext cx="2520277" cy="942755"/>
            </a:xfrm>
            <a:prstGeom prst="rect">
              <a:avLst/>
            </a:prstGeom>
            <a:noFill/>
          </p:spPr>
          <p:txBody>
            <a:bodyPr wrap="square" rtlCol="0">
              <a:spAutoFit/>
            </a:bodyPr>
            <a:lstStyle/>
            <a:p>
              <a:pPr algn="ctr"/>
              <a:r>
                <a:rPr lang="fr-FR" sz="1050" b="1" dirty="0">
                  <a:solidFill>
                    <a:schemeClr val="bg1"/>
                  </a:solidFill>
                </a:rPr>
                <a:t>Françoise </a:t>
              </a:r>
              <a:r>
                <a:rPr lang="fr-FR" sz="1100" b="1" dirty="0">
                  <a:solidFill>
                    <a:schemeClr val="bg1"/>
                  </a:solidFill>
                </a:rPr>
                <a:t>GRIMALDI</a:t>
              </a:r>
            </a:p>
            <a:p>
              <a:pPr algn="ctr"/>
              <a:r>
                <a:rPr lang="fr-FR" sz="1050" b="1" dirty="0">
                  <a:solidFill>
                    <a:schemeClr val="bg1"/>
                  </a:solidFill>
                </a:rPr>
                <a:t>Administratrice</a:t>
              </a:r>
            </a:p>
            <a:p>
              <a:pPr algn="ctr"/>
              <a:endParaRPr lang="fr-FR" sz="1050" b="1" dirty="0">
                <a:solidFill>
                  <a:schemeClr val="bg1"/>
                </a:solidFill>
              </a:endParaRPr>
            </a:p>
          </p:txBody>
        </p:sp>
        <p:sp>
          <p:nvSpPr>
            <p:cNvPr id="43" name="ZoneTexte 42">
              <a:extLst>
                <a:ext uri="{FF2B5EF4-FFF2-40B4-BE49-F238E27FC236}">
                  <a16:creationId xmlns:a16="http://schemas.microsoft.com/office/drawing/2014/main" id="{B011F555-D7FA-788D-E20D-2BBA0997BEE0}"/>
                </a:ext>
              </a:extLst>
            </p:cNvPr>
            <p:cNvSpPr txBox="1"/>
            <p:nvPr/>
          </p:nvSpPr>
          <p:spPr>
            <a:xfrm>
              <a:off x="6284433" y="1127695"/>
              <a:ext cx="3120460" cy="1786275"/>
            </a:xfrm>
            <a:prstGeom prst="rect">
              <a:avLst/>
            </a:prstGeom>
            <a:noFill/>
          </p:spPr>
          <p:txBody>
            <a:bodyPr wrap="square" rtlCol="0">
              <a:spAutoFit/>
            </a:bodyPr>
            <a:lstStyle/>
            <a:p>
              <a:pPr algn="ctr"/>
              <a:r>
                <a:rPr lang="fr-FR" sz="1100" b="1" dirty="0">
                  <a:solidFill>
                    <a:schemeClr val="bg1"/>
                  </a:solidFill>
                </a:rPr>
                <a:t>Maria DUFAU</a:t>
              </a:r>
            </a:p>
            <a:p>
              <a:pPr algn="ctr"/>
              <a:r>
                <a:rPr lang="fr-FR" sz="1100" b="1" dirty="0">
                  <a:solidFill>
                    <a:schemeClr val="bg1"/>
                  </a:solidFill>
                </a:rPr>
                <a:t>Administratrice</a:t>
              </a:r>
            </a:p>
            <a:p>
              <a:pPr algn="ctr"/>
              <a:r>
                <a:rPr lang="fr-FR" sz="1000" b="1" dirty="0">
                  <a:solidFill>
                    <a:schemeClr val="bg1"/>
                  </a:solidFill>
                </a:rPr>
                <a:t>Membre de la Commission de Contrôle</a:t>
              </a:r>
            </a:p>
            <a:p>
              <a:pPr algn="ctr"/>
              <a:endParaRPr lang="fr-FR" sz="1100" b="1" dirty="0">
                <a:solidFill>
                  <a:schemeClr val="bg1"/>
                </a:solidFill>
              </a:endParaRPr>
            </a:p>
            <a:p>
              <a:pPr algn="ctr"/>
              <a:endParaRPr lang="fr-FR" sz="1100" b="1" dirty="0">
                <a:solidFill>
                  <a:schemeClr val="bg1"/>
                </a:solidFill>
              </a:endParaRPr>
            </a:p>
          </p:txBody>
        </p:sp>
      </p:grpSp>
      <p:sp>
        <p:nvSpPr>
          <p:cNvPr id="45" name="ZoneTexte 44">
            <a:extLst>
              <a:ext uri="{FF2B5EF4-FFF2-40B4-BE49-F238E27FC236}">
                <a16:creationId xmlns:a16="http://schemas.microsoft.com/office/drawing/2014/main" id="{46E01162-F7EE-E9FB-1ECF-C7327B009DAA}"/>
              </a:ext>
            </a:extLst>
          </p:cNvPr>
          <p:cNvSpPr txBox="1"/>
          <p:nvPr/>
        </p:nvSpPr>
        <p:spPr>
          <a:xfrm>
            <a:off x="5173475" y="1110302"/>
            <a:ext cx="2815229" cy="369332"/>
          </a:xfrm>
          <a:prstGeom prst="rect">
            <a:avLst/>
          </a:prstGeom>
          <a:noFill/>
        </p:spPr>
        <p:txBody>
          <a:bodyPr wrap="square">
            <a:spAutoFit/>
          </a:bodyPr>
          <a:lstStyle/>
          <a:p>
            <a:r>
              <a:rPr lang="fr-FR" b="1" dirty="0">
                <a:solidFill>
                  <a:srgbClr val="FF0000"/>
                </a:solidFill>
                <a:latin typeface="+mj-lt"/>
              </a:rPr>
              <a:t>Le Conseil d’Administration</a:t>
            </a:r>
            <a:endParaRPr lang="fr-FR" dirty="0">
              <a:solidFill>
                <a:srgbClr val="FF0000"/>
              </a:solidFill>
            </a:endParaRPr>
          </a:p>
        </p:txBody>
      </p:sp>
      <p:sp>
        <p:nvSpPr>
          <p:cNvPr id="46" name="ZoneTexte 45">
            <a:extLst>
              <a:ext uri="{FF2B5EF4-FFF2-40B4-BE49-F238E27FC236}">
                <a16:creationId xmlns:a16="http://schemas.microsoft.com/office/drawing/2014/main" id="{2B35F7E7-AF63-5A02-9026-5B5402B98674}"/>
              </a:ext>
            </a:extLst>
          </p:cNvPr>
          <p:cNvSpPr txBox="1"/>
          <p:nvPr/>
        </p:nvSpPr>
        <p:spPr>
          <a:xfrm>
            <a:off x="636584" y="1059347"/>
            <a:ext cx="1158669" cy="369332"/>
          </a:xfrm>
          <a:prstGeom prst="rect">
            <a:avLst/>
          </a:prstGeom>
          <a:noFill/>
        </p:spPr>
        <p:txBody>
          <a:bodyPr wrap="square">
            <a:spAutoFit/>
          </a:bodyPr>
          <a:lstStyle/>
          <a:p>
            <a:r>
              <a:rPr lang="fr-FR" b="1" dirty="0">
                <a:solidFill>
                  <a:srgbClr val="00BF6F"/>
                </a:solidFill>
                <a:latin typeface="+mj-lt"/>
              </a:rPr>
              <a:t>Le Bureau</a:t>
            </a:r>
            <a:endParaRPr lang="fr-FR" dirty="0">
              <a:solidFill>
                <a:srgbClr val="00BF6F"/>
              </a:solidFill>
            </a:endParaRPr>
          </a:p>
        </p:txBody>
      </p:sp>
    </p:spTree>
    <p:extLst>
      <p:ext uri="{BB962C8B-B14F-4D97-AF65-F5344CB8AC3E}">
        <p14:creationId xmlns:p14="http://schemas.microsoft.com/office/powerpoint/2010/main" val="300557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a:extLst>
              <a:ext uri="{FF2B5EF4-FFF2-40B4-BE49-F238E27FC236}">
                <a16:creationId xmlns:a16="http://schemas.microsoft.com/office/drawing/2014/main" id="{4690E341-4062-8659-E056-A1C4FA9013A5}"/>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23</a:t>
            </a:fld>
            <a:endParaRPr lang="fr-FR" dirty="0"/>
          </a:p>
        </p:txBody>
      </p:sp>
      <p:sp>
        <p:nvSpPr>
          <p:cNvPr id="6" name="Espace réservé de la date 3">
            <a:extLst>
              <a:ext uri="{FF2B5EF4-FFF2-40B4-BE49-F238E27FC236}">
                <a16:creationId xmlns:a16="http://schemas.microsoft.com/office/drawing/2014/main" id="{8F34D5E4-2CD4-FDCC-B905-3BE67303AAE9}"/>
              </a:ext>
            </a:extLst>
          </p:cNvPr>
          <p:cNvSpPr>
            <a:spLocks noGrp="1"/>
          </p:cNvSpPr>
          <p:nvPr>
            <p:ph type="dt" sz="half" idx="10"/>
          </p:nvPr>
        </p:nvSpPr>
        <p:spPr>
          <a:xfrm>
            <a:off x="457200" y="6356351"/>
            <a:ext cx="874440" cy="365125"/>
          </a:xfrm>
        </p:spPr>
        <p:txBody>
          <a:bodyPr/>
          <a:lstStyle/>
          <a:p>
            <a:r>
              <a:rPr lang="fr-FR" dirty="0"/>
              <a:t>24/05/2025</a:t>
            </a:r>
          </a:p>
        </p:txBody>
      </p:sp>
      <p:sp>
        <p:nvSpPr>
          <p:cNvPr id="7" name="Espace réservé du pied de page 4">
            <a:extLst>
              <a:ext uri="{FF2B5EF4-FFF2-40B4-BE49-F238E27FC236}">
                <a16:creationId xmlns:a16="http://schemas.microsoft.com/office/drawing/2014/main" id="{558F4346-D91C-FA2D-7A52-7BBC1EE851E1}"/>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4" name="Image 3" descr="Une image contenant texte, capture d’écran, Police, cercle&#10;&#10;Le contenu généré par l’IA peut être incorrect.">
            <a:extLst>
              <a:ext uri="{FF2B5EF4-FFF2-40B4-BE49-F238E27FC236}">
                <a16:creationId xmlns:a16="http://schemas.microsoft.com/office/drawing/2014/main" id="{9F66B27C-5BFF-76FB-CE99-60B841388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53" y="136524"/>
            <a:ext cx="8656294" cy="6120000"/>
          </a:xfrm>
          <a:prstGeom prst="rect">
            <a:avLst/>
          </a:prstGeom>
        </p:spPr>
      </p:pic>
      <p:pic>
        <p:nvPicPr>
          <p:cNvPr id="8" name="Image 7" descr="Une image contenant texte, Police, logo, Graphique&#10;&#10;Description générée automatiquement">
            <a:extLst>
              <a:ext uri="{FF2B5EF4-FFF2-40B4-BE49-F238E27FC236}">
                <a16:creationId xmlns:a16="http://schemas.microsoft.com/office/drawing/2014/main" id="{AAFB5D70-2C31-1E47-4524-5A7AE3079C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887943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2E31429-CDAF-4E5C-E804-C152B185B70C}"/>
              </a:ext>
            </a:extLst>
          </p:cNvPr>
          <p:cNvSpPr txBox="1">
            <a:spLocks/>
          </p:cNvSpPr>
          <p:nvPr/>
        </p:nvSpPr>
        <p:spPr>
          <a:xfrm>
            <a:off x="267290" y="180473"/>
            <a:ext cx="5987008" cy="65552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latin typeface="+mj-lt"/>
              </a:rPr>
              <a:t>L’Udaf 64 en quelques chiffres</a:t>
            </a:r>
          </a:p>
        </p:txBody>
      </p:sp>
      <p:pic>
        <p:nvPicPr>
          <p:cNvPr id="5" name="Picture 8">
            <a:extLst>
              <a:ext uri="{FF2B5EF4-FFF2-40B4-BE49-F238E27FC236}">
                <a16:creationId xmlns:a16="http://schemas.microsoft.com/office/drawing/2014/main" id="{03AF0E86-DCC9-AAAE-F653-B26EBFD66D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750355" y="1017544"/>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mars2\com\IDENTITE GRAPHIQUE\PATATES\patate6_orange.png">
            <a:extLst>
              <a:ext uri="{FF2B5EF4-FFF2-40B4-BE49-F238E27FC236}">
                <a16:creationId xmlns:a16="http://schemas.microsoft.com/office/drawing/2014/main" id="{7373F83E-67DB-BA88-FB37-2C58E3D282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00" y="2353510"/>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E0997BB-D4FE-2F64-2764-D1F92207417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406368" y="838589"/>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AA34EA60-B374-71CF-0251-30D9B4DFE8D1}"/>
              </a:ext>
            </a:extLst>
          </p:cNvPr>
          <p:cNvSpPr txBox="1"/>
          <p:nvPr/>
        </p:nvSpPr>
        <p:spPr>
          <a:xfrm>
            <a:off x="1533368" y="1400548"/>
            <a:ext cx="2116824" cy="1323439"/>
          </a:xfrm>
          <a:prstGeom prst="rect">
            <a:avLst/>
          </a:prstGeom>
          <a:noFill/>
        </p:spPr>
        <p:txBody>
          <a:bodyPr wrap="square" rtlCol="0">
            <a:spAutoFit/>
          </a:bodyPr>
          <a:lstStyle/>
          <a:p>
            <a:pPr algn="ctr"/>
            <a:r>
              <a:rPr lang="fr-FR" sz="1600" b="1" dirty="0">
                <a:solidFill>
                  <a:schemeClr val="bg1"/>
                </a:solidFill>
              </a:rPr>
              <a:t>194 426</a:t>
            </a:r>
          </a:p>
          <a:p>
            <a:pPr algn="ctr"/>
            <a:r>
              <a:rPr lang="fr-FR" sz="1600" b="1" dirty="0">
                <a:solidFill>
                  <a:schemeClr val="bg1"/>
                </a:solidFill>
              </a:rPr>
              <a:t>Familles dans le département</a:t>
            </a:r>
          </a:p>
          <a:p>
            <a:pPr algn="ctr"/>
            <a:endParaRPr lang="fr-FR" sz="1600" b="1" dirty="0">
              <a:solidFill>
                <a:schemeClr val="bg1"/>
              </a:solidFill>
            </a:endParaRPr>
          </a:p>
          <a:p>
            <a:pPr algn="ctr"/>
            <a:r>
              <a:rPr lang="fr-FR" sz="800" b="1" dirty="0">
                <a:solidFill>
                  <a:schemeClr val="bg1"/>
                </a:solidFill>
              </a:rPr>
              <a:t>(source INSEE 2021 </a:t>
            </a:r>
          </a:p>
          <a:p>
            <a:pPr algn="ctr"/>
            <a:r>
              <a:rPr lang="fr-FR" sz="800" b="1" dirty="0">
                <a:solidFill>
                  <a:schemeClr val="bg1"/>
                </a:solidFill>
              </a:rPr>
              <a:t>FAM T3 – composition des familles)</a:t>
            </a:r>
          </a:p>
        </p:txBody>
      </p:sp>
      <p:sp>
        <p:nvSpPr>
          <p:cNvPr id="11" name="ZoneTexte 10">
            <a:extLst>
              <a:ext uri="{FF2B5EF4-FFF2-40B4-BE49-F238E27FC236}">
                <a16:creationId xmlns:a16="http://schemas.microsoft.com/office/drawing/2014/main" id="{A560D170-010E-437B-3365-997988E7A353}"/>
              </a:ext>
            </a:extLst>
          </p:cNvPr>
          <p:cNvSpPr txBox="1"/>
          <p:nvPr/>
        </p:nvSpPr>
        <p:spPr>
          <a:xfrm>
            <a:off x="4901350" y="1642944"/>
            <a:ext cx="2116824" cy="830997"/>
          </a:xfrm>
          <a:prstGeom prst="rect">
            <a:avLst/>
          </a:prstGeom>
          <a:noFill/>
        </p:spPr>
        <p:txBody>
          <a:bodyPr wrap="square" rtlCol="0">
            <a:spAutoFit/>
          </a:bodyPr>
          <a:lstStyle/>
          <a:p>
            <a:pPr algn="ctr"/>
            <a:r>
              <a:rPr lang="fr-FR" sz="1600" b="1" dirty="0">
                <a:solidFill>
                  <a:schemeClr val="bg1"/>
                </a:solidFill>
              </a:rPr>
              <a:t>73</a:t>
            </a:r>
          </a:p>
          <a:p>
            <a:pPr algn="ctr"/>
            <a:r>
              <a:rPr lang="fr-FR" sz="1600" b="1" dirty="0">
                <a:solidFill>
                  <a:schemeClr val="bg1"/>
                </a:solidFill>
              </a:rPr>
              <a:t>Représentations Familiales</a:t>
            </a:r>
          </a:p>
        </p:txBody>
      </p:sp>
      <p:sp>
        <p:nvSpPr>
          <p:cNvPr id="12" name="ZoneTexte 11">
            <a:extLst>
              <a:ext uri="{FF2B5EF4-FFF2-40B4-BE49-F238E27FC236}">
                <a16:creationId xmlns:a16="http://schemas.microsoft.com/office/drawing/2014/main" id="{703CCD66-B8F7-FE07-26AA-E63120A84C7C}"/>
              </a:ext>
            </a:extLst>
          </p:cNvPr>
          <p:cNvSpPr txBox="1"/>
          <p:nvPr/>
        </p:nvSpPr>
        <p:spPr>
          <a:xfrm>
            <a:off x="267290" y="3190233"/>
            <a:ext cx="2116824" cy="830997"/>
          </a:xfrm>
          <a:prstGeom prst="rect">
            <a:avLst/>
          </a:prstGeom>
          <a:noFill/>
        </p:spPr>
        <p:txBody>
          <a:bodyPr wrap="square" rtlCol="0">
            <a:spAutoFit/>
          </a:bodyPr>
          <a:lstStyle/>
          <a:p>
            <a:pPr algn="ctr"/>
            <a:r>
              <a:rPr lang="fr-FR" sz="1600" b="1" dirty="0">
                <a:solidFill>
                  <a:schemeClr val="bg1"/>
                </a:solidFill>
              </a:rPr>
              <a:t>21</a:t>
            </a:r>
          </a:p>
          <a:p>
            <a:pPr algn="ctr"/>
            <a:r>
              <a:rPr lang="fr-FR" sz="1600" b="1" dirty="0">
                <a:solidFill>
                  <a:schemeClr val="bg1"/>
                </a:solidFill>
              </a:rPr>
              <a:t>Associations Adhérentes</a:t>
            </a:r>
          </a:p>
        </p:txBody>
      </p:sp>
      <p:pic>
        <p:nvPicPr>
          <p:cNvPr id="16" name="Picture 8">
            <a:extLst>
              <a:ext uri="{FF2B5EF4-FFF2-40B4-BE49-F238E27FC236}">
                <a16:creationId xmlns:a16="http://schemas.microsoft.com/office/drawing/2014/main" id="{56327C2B-FD16-6489-D179-3931D7B93F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017240" y="2882037"/>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7F635650-7B2D-FE2F-806D-9932417DE6B7}"/>
              </a:ext>
            </a:extLst>
          </p:cNvPr>
          <p:cNvSpPr txBox="1"/>
          <p:nvPr/>
        </p:nvSpPr>
        <p:spPr>
          <a:xfrm>
            <a:off x="5218968" y="3825907"/>
            <a:ext cx="2116824" cy="338554"/>
          </a:xfrm>
          <a:prstGeom prst="rect">
            <a:avLst/>
          </a:prstGeom>
          <a:noFill/>
        </p:spPr>
        <p:txBody>
          <a:bodyPr wrap="square" rtlCol="0">
            <a:spAutoFit/>
          </a:bodyPr>
          <a:lstStyle/>
          <a:p>
            <a:pPr algn="ctr"/>
            <a:r>
              <a:rPr lang="fr-FR" sz="1600" b="1" dirty="0">
                <a:solidFill>
                  <a:schemeClr val="bg1"/>
                </a:solidFill>
              </a:rPr>
              <a:t>45 Représentants</a:t>
            </a:r>
          </a:p>
        </p:txBody>
      </p:sp>
      <p:pic>
        <p:nvPicPr>
          <p:cNvPr id="20" name="Picture 8" descr="\\mars2\com\IDENTITE GRAPHIQUE\PATATES\patate6_orange.png">
            <a:extLst>
              <a:ext uri="{FF2B5EF4-FFF2-40B4-BE49-F238E27FC236}">
                <a16:creationId xmlns:a16="http://schemas.microsoft.com/office/drawing/2014/main" id="{EC55C993-D6DF-EADB-8A66-6610D31F82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179" y="4009565"/>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9526B3D9-E5D2-6CF6-C775-DAFC6EAC8D52}"/>
              </a:ext>
            </a:extLst>
          </p:cNvPr>
          <p:cNvSpPr txBox="1"/>
          <p:nvPr/>
        </p:nvSpPr>
        <p:spPr>
          <a:xfrm>
            <a:off x="977907" y="4989917"/>
            <a:ext cx="2116824" cy="584775"/>
          </a:xfrm>
          <a:prstGeom prst="rect">
            <a:avLst/>
          </a:prstGeom>
          <a:noFill/>
        </p:spPr>
        <p:txBody>
          <a:bodyPr wrap="square" rtlCol="0">
            <a:spAutoFit/>
          </a:bodyPr>
          <a:lstStyle/>
          <a:p>
            <a:pPr algn="ctr"/>
            <a:r>
              <a:rPr lang="fr-FR" sz="1600" b="1" dirty="0">
                <a:solidFill>
                  <a:schemeClr val="bg1"/>
                </a:solidFill>
              </a:rPr>
              <a:t>1 804</a:t>
            </a:r>
          </a:p>
          <a:p>
            <a:pPr algn="ctr"/>
            <a:r>
              <a:rPr lang="fr-FR" sz="1600" b="1" dirty="0">
                <a:solidFill>
                  <a:schemeClr val="bg1"/>
                </a:solidFill>
              </a:rPr>
              <a:t> Familles Adhérentes</a:t>
            </a:r>
          </a:p>
        </p:txBody>
      </p:sp>
      <p:sp>
        <p:nvSpPr>
          <p:cNvPr id="13" name="Espace réservé du numéro de diapositive 5">
            <a:extLst>
              <a:ext uri="{FF2B5EF4-FFF2-40B4-BE49-F238E27FC236}">
                <a16:creationId xmlns:a16="http://schemas.microsoft.com/office/drawing/2014/main" id="{715286DA-A8E9-2800-284D-07C1143A0771}"/>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24</a:t>
            </a:fld>
            <a:endParaRPr lang="fr-FR" dirty="0"/>
          </a:p>
        </p:txBody>
      </p:sp>
      <p:pic>
        <p:nvPicPr>
          <p:cNvPr id="14" name="Image 13" descr="Une image contenant texte, Police, logo, Graphique&#10;&#10;Description générée automatiquement">
            <a:extLst>
              <a:ext uri="{FF2B5EF4-FFF2-40B4-BE49-F238E27FC236}">
                <a16:creationId xmlns:a16="http://schemas.microsoft.com/office/drawing/2014/main" id="{27E2FA3C-B312-E81A-686D-3DB3215736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e la date 3">
            <a:extLst>
              <a:ext uri="{FF2B5EF4-FFF2-40B4-BE49-F238E27FC236}">
                <a16:creationId xmlns:a16="http://schemas.microsoft.com/office/drawing/2014/main" id="{58D51A6A-68FF-F7E7-08C1-99BCE3678DEA}"/>
              </a:ext>
            </a:extLst>
          </p:cNvPr>
          <p:cNvSpPr>
            <a:spLocks noGrp="1"/>
          </p:cNvSpPr>
          <p:nvPr>
            <p:ph type="dt" sz="half" idx="10"/>
          </p:nvPr>
        </p:nvSpPr>
        <p:spPr>
          <a:xfrm>
            <a:off x="457200" y="6356351"/>
            <a:ext cx="874440" cy="365125"/>
          </a:xfrm>
        </p:spPr>
        <p:txBody>
          <a:bodyPr/>
          <a:lstStyle/>
          <a:p>
            <a:r>
              <a:rPr lang="fr-FR" dirty="0"/>
              <a:t>24/05/2025</a:t>
            </a:r>
          </a:p>
        </p:txBody>
      </p:sp>
      <p:sp>
        <p:nvSpPr>
          <p:cNvPr id="22" name="Espace réservé du pied de page 4">
            <a:extLst>
              <a:ext uri="{FF2B5EF4-FFF2-40B4-BE49-F238E27FC236}">
                <a16:creationId xmlns:a16="http://schemas.microsoft.com/office/drawing/2014/main" id="{68EA2A53-2780-5626-C2A1-5A1F4FCEF68D}"/>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4" name="Picture 8">
            <a:extLst>
              <a:ext uri="{FF2B5EF4-FFF2-40B4-BE49-F238E27FC236}">
                <a16:creationId xmlns:a16="http://schemas.microsoft.com/office/drawing/2014/main" id="{68D6453E-011E-B0A0-AD70-9BE31D4591D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378960" y="2491687"/>
            <a:ext cx="2838393" cy="2703232"/>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6DB64D9-8999-3838-39D7-16C317B2C981}"/>
              </a:ext>
            </a:extLst>
          </p:cNvPr>
          <p:cNvSpPr txBox="1"/>
          <p:nvPr/>
        </p:nvSpPr>
        <p:spPr>
          <a:xfrm>
            <a:off x="3077432" y="3348853"/>
            <a:ext cx="1441447" cy="923330"/>
          </a:xfrm>
          <a:prstGeom prst="rect">
            <a:avLst/>
          </a:prstGeom>
          <a:noFill/>
        </p:spPr>
        <p:txBody>
          <a:bodyPr wrap="square" rtlCol="0">
            <a:spAutoFit/>
          </a:bodyPr>
          <a:lstStyle/>
          <a:p>
            <a:pPr algn="ctr"/>
            <a:r>
              <a:rPr lang="fr-FR" b="1" dirty="0">
                <a:solidFill>
                  <a:schemeClr val="bg1"/>
                </a:solidFill>
              </a:rPr>
              <a:t>3303 heures de bénévolat déclarées</a:t>
            </a:r>
          </a:p>
        </p:txBody>
      </p:sp>
    </p:spTree>
    <p:extLst>
      <p:ext uri="{BB962C8B-B14F-4D97-AF65-F5344CB8AC3E}">
        <p14:creationId xmlns:p14="http://schemas.microsoft.com/office/powerpoint/2010/main" val="3821782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FF023-5E7B-1B41-AD79-E8CF7E835424}"/>
              </a:ext>
            </a:extLst>
          </p:cNvPr>
          <p:cNvSpPr>
            <a:spLocks noGrp="1"/>
          </p:cNvSpPr>
          <p:nvPr>
            <p:ph type="title"/>
          </p:nvPr>
        </p:nvSpPr>
        <p:spPr/>
        <p:txBody>
          <a:bodyPr/>
          <a:lstStyle/>
          <a:p>
            <a:r>
              <a:rPr lang="fr-FR" dirty="0">
                <a:latin typeface="+mj-lt"/>
              </a:rPr>
              <a:t>Nos missions</a:t>
            </a:r>
          </a:p>
        </p:txBody>
      </p:sp>
      <p:sp>
        <p:nvSpPr>
          <p:cNvPr id="4" name="Espace réservé du contenu 2">
            <a:extLst>
              <a:ext uri="{FF2B5EF4-FFF2-40B4-BE49-F238E27FC236}">
                <a16:creationId xmlns:a16="http://schemas.microsoft.com/office/drawing/2014/main" id="{A2A92D30-1C37-2628-C327-748BED4BE613}"/>
              </a:ext>
            </a:extLst>
          </p:cNvPr>
          <p:cNvSpPr>
            <a:spLocks noGrp="1"/>
          </p:cNvSpPr>
          <p:nvPr>
            <p:ph idx="1"/>
          </p:nvPr>
        </p:nvSpPr>
        <p:spPr>
          <a:xfrm>
            <a:off x="457200" y="1166019"/>
            <a:ext cx="8229600" cy="4525962"/>
          </a:xfrm>
        </p:spPr>
        <p:txBody>
          <a:bodyPr>
            <a:normAutofit/>
          </a:bodyPr>
          <a:lstStyle/>
          <a:p>
            <a:pPr marL="0" indent="0" algn="just">
              <a:buNone/>
            </a:pPr>
            <a:r>
              <a:rPr lang="fr-FR" sz="1800" b="1" dirty="0">
                <a:solidFill>
                  <a:srgbClr val="FE4229"/>
                </a:solidFill>
                <a:latin typeface="+mj-lt"/>
              </a:rPr>
              <a:t>4 missions définies par l’article L211-3 du Code de l’Action Sociale et des Familles (CASF) pour améliorer la vie des familles</a:t>
            </a:r>
          </a:p>
          <a:p>
            <a:pPr marL="0" indent="0">
              <a:buNone/>
            </a:pPr>
            <a:endParaRPr lang="fr-FR" sz="1800" dirty="0">
              <a:solidFill>
                <a:srgbClr val="001A73"/>
              </a:solidFill>
              <a:latin typeface="+mj-lt"/>
            </a:endParaRPr>
          </a:p>
          <a:p>
            <a:pPr lvl="1" algn="just">
              <a:buFont typeface="Wingdings" panose="05000000000000000000" pitchFamily="2" charset="2"/>
              <a:buChar char="Ø"/>
            </a:pPr>
            <a:r>
              <a:rPr lang="fr-FR" sz="1600" dirty="0">
                <a:solidFill>
                  <a:srgbClr val="001A73"/>
                </a:solidFill>
                <a:latin typeface="+mj-lt"/>
              </a:rPr>
              <a:t>Donner un avis aux pouvoirs publics sur les questions d’ordre familial et leur proposer des mesures qui paraissent conformes aux intérêts matériels et moraux des familles.</a:t>
            </a:r>
          </a:p>
          <a:p>
            <a:pPr lvl="1" algn="just">
              <a:buFont typeface="Wingdings" panose="05000000000000000000" pitchFamily="2" charset="2"/>
              <a:buChar char="Ø"/>
            </a:pPr>
            <a:endParaRPr lang="fr-FR" sz="1600" dirty="0">
              <a:solidFill>
                <a:srgbClr val="001A73"/>
              </a:solidFill>
              <a:latin typeface="+mj-lt"/>
            </a:endParaRPr>
          </a:p>
          <a:p>
            <a:pPr lvl="1" algn="just">
              <a:buFont typeface="Wingdings" panose="05000000000000000000" pitchFamily="2" charset="2"/>
              <a:buChar char="Ø"/>
            </a:pPr>
            <a:r>
              <a:rPr lang="fr-FR" sz="1600" dirty="0">
                <a:solidFill>
                  <a:srgbClr val="001A73"/>
                </a:solidFill>
                <a:latin typeface="+mj-lt"/>
              </a:rPr>
              <a:t>Représenter officiellement auprès des pouvoirs publics l’ensemble des familles et, notamment, désigner ou proposer les représentants des familles aux divers conseils, assemblées ou autres organismes institués par l’Etat, le département et la commune.</a:t>
            </a:r>
          </a:p>
          <a:p>
            <a:pPr lvl="1" algn="just">
              <a:buFont typeface="Wingdings" panose="05000000000000000000" pitchFamily="2" charset="2"/>
              <a:buChar char="Ø"/>
            </a:pPr>
            <a:endParaRPr lang="fr-FR" sz="1600" dirty="0">
              <a:solidFill>
                <a:srgbClr val="001A73"/>
              </a:solidFill>
              <a:latin typeface="+mj-lt"/>
            </a:endParaRPr>
          </a:p>
          <a:p>
            <a:pPr lvl="1" algn="just">
              <a:buFont typeface="Wingdings" panose="05000000000000000000" pitchFamily="2" charset="2"/>
              <a:buChar char="Ø"/>
            </a:pPr>
            <a:r>
              <a:rPr lang="fr-FR" sz="1600" dirty="0">
                <a:solidFill>
                  <a:srgbClr val="001A73"/>
                </a:solidFill>
                <a:latin typeface="+mj-lt"/>
              </a:rPr>
              <a:t>Gérer tout service d’intérêt familial dont les pouvoirs publics estiment devoir lui confier la charge.</a:t>
            </a:r>
          </a:p>
          <a:p>
            <a:pPr lvl="1" algn="just">
              <a:buFont typeface="Wingdings" panose="05000000000000000000" pitchFamily="2" charset="2"/>
              <a:buChar char="Ø"/>
            </a:pPr>
            <a:endParaRPr lang="fr-FR" sz="1600" dirty="0">
              <a:solidFill>
                <a:srgbClr val="001A73"/>
              </a:solidFill>
              <a:latin typeface="+mj-lt"/>
            </a:endParaRPr>
          </a:p>
          <a:p>
            <a:pPr lvl="1" algn="just">
              <a:buFont typeface="Wingdings" panose="05000000000000000000" pitchFamily="2" charset="2"/>
              <a:buChar char="Ø"/>
            </a:pPr>
            <a:r>
              <a:rPr lang="fr-FR" sz="1600" dirty="0">
                <a:solidFill>
                  <a:srgbClr val="001A73"/>
                </a:solidFill>
                <a:latin typeface="+mj-lt"/>
              </a:rPr>
              <a:t>Exercer devant toutes les juridictions, l’action civile relativement aux faits de nature à nuire aux intérêts matériels et moraux des familles.</a:t>
            </a:r>
            <a:endParaRPr lang="fr-FR" dirty="0">
              <a:solidFill>
                <a:srgbClr val="001A73"/>
              </a:solidFill>
              <a:latin typeface="+mj-lt"/>
            </a:endParaRPr>
          </a:p>
        </p:txBody>
      </p:sp>
      <p:pic>
        <p:nvPicPr>
          <p:cNvPr id="5" name="Image 4">
            <a:extLst>
              <a:ext uri="{FF2B5EF4-FFF2-40B4-BE49-F238E27FC236}">
                <a16:creationId xmlns:a16="http://schemas.microsoft.com/office/drawing/2014/main" id="{FC4987DE-A379-7653-A8C1-15EDE74840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F4A702DE-62A3-C60E-ECE0-B1E969091147}"/>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25</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1A9FE1EE-5D81-4847-4B17-9B9B3207E8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6" name="Espace réservé de la date 3">
            <a:extLst>
              <a:ext uri="{FF2B5EF4-FFF2-40B4-BE49-F238E27FC236}">
                <a16:creationId xmlns:a16="http://schemas.microsoft.com/office/drawing/2014/main" id="{DF82AC16-CF37-5AAC-22E6-A549ED29EA86}"/>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35FF5740-224F-97A6-8E7A-36FC42E89A5A}"/>
              </a:ext>
            </a:extLst>
          </p:cNvPr>
          <p:cNvSpPr>
            <a:spLocks noGrp="1"/>
          </p:cNvSpPr>
          <p:nvPr>
            <p:ph type="ftr" sz="quarter" idx="11"/>
          </p:nvPr>
        </p:nvSpPr>
        <p:spPr>
          <a:xfrm>
            <a:off x="3780288" y="6356351"/>
            <a:ext cx="1663824" cy="365125"/>
          </a:xfrm>
        </p:spPr>
        <p:txBody>
          <a:bodyPr/>
          <a:lstStyle/>
          <a:p>
            <a:r>
              <a:rPr lang="fr-FR" dirty="0"/>
              <a:t>Rapport d’Activité 2024</a:t>
            </a:r>
          </a:p>
        </p:txBody>
      </p:sp>
    </p:spTree>
    <p:extLst>
      <p:ext uri="{BB962C8B-B14F-4D97-AF65-F5344CB8AC3E}">
        <p14:creationId xmlns:p14="http://schemas.microsoft.com/office/powerpoint/2010/main" val="4179153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Étoile : 7 branches 17">
            <a:extLst>
              <a:ext uri="{FF2B5EF4-FFF2-40B4-BE49-F238E27FC236}">
                <a16:creationId xmlns:a16="http://schemas.microsoft.com/office/drawing/2014/main" id="{2B164FB0-62C1-F98A-2351-1672A6DF4BC8}"/>
              </a:ext>
            </a:extLst>
          </p:cNvPr>
          <p:cNvSpPr>
            <a:spLocks noChangeAspect="1"/>
          </p:cNvSpPr>
          <p:nvPr/>
        </p:nvSpPr>
        <p:spPr>
          <a:xfrm>
            <a:off x="3355871" y="2284312"/>
            <a:ext cx="2340000" cy="2340000"/>
          </a:xfrm>
          <a:prstGeom prst="star7">
            <a:avLst/>
          </a:prstGeom>
          <a:solidFill>
            <a:srgbClr val="33D4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D1E25B56-1E1F-0194-B608-421DDF5BBE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2573" y="1657812"/>
            <a:ext cx="1643791" cy="524527"/>
          </a:xfrm>
          <a:prstGeom prst="rect">
            <a:avLst/>
          </a:prstGeom>
        </p:spPr>
      </p:pic>
      <p:pic>
        <p:nvPicPr>
          <p:cNvPr id="4" name="Picture 2" descr="Portail des associations de la ville de Mont de Marsan - CDAFAL 40">
            <a:extLst>
              <a:ext uri="{FF2B5EF4-FFF2-40B4-BE49-F238E27FC236}">
                <a16:creationId xmlns:a16="http://schemas.microsoft.com/office/drawing/2014/main" id="{5B0F70BE-F025-5359-C167-DECCA6D5C4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6600" y="949833"/>
            <a:ext cx="861091" cy="85726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texte, clipart, conception, illustration&#10;&#10;Description générée automatiquement">
            <a:extLst>
              <a:ext uri="{FF2B5EF4-FFF2-40B4-BE49-F238E27FC236}">
                <a16:creationId xmlns:a16="http://schemas.microsoft.com/office/drawing/2014/main" id="{E23FD479-1222-A806-71DD-EE1CE7268AF1}"/>
              </a:ext>
            </a:extLst>
          </p:cNvPr>
          <p:cNvPicPr>
            <a:picLocks noChangeAspect="1"/>
          </p:cNvPicPr>
          <p:nvPr/>
        </p:nvPicPr>
        <p:blipFill>
          <a:blip r:embed="rId4">
            <a:extLst>
              <a:ext uri="{28A0092B-C50C-407E-A947-70E740481C1C}">
                <a14:useLocalDpi xmlns:a14="http://schemas.microsoft.com/office/drawing/2010/main" val="0"/>
              </a:ext>
            </a:extLst>
          </a:blip>
          <a:srcRect l="13844" t="17710" r="14477" b="17844"/>
          <a:stretch/>
        </p:blipFill>
        <p:spPr>
          <a:xfrm>
            <a:off x="6179821" y="1657812"/>
            <a:ext cx="945000" cy="849635"/>
          </a:xfrm>
          <a:prstGeom prst="rect">
            <a:avLst/>
          </a:prstGeom>
        </p:spPr>
      </p:pic>
      <p:pic>
        <p:nvPicPr>
          <p:cNvPr id="6" name="Image 5">
            <a:extLst>
              <a:ext uri="{FF2B5EF4-FFF2-40B4-BE49-F238E27FC236}">
                <a16:creationId xmlns:a16="http://schemas.microsoft.com/office/drawing/2014/main" id="{32123219-3124-4828-4D3F-C49723A37CB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97271" y="1598254"/>
            <a:ext cx="1050680" cy="719216"/>
          </a:xfrm>
          <a:prstGeom prst="rect">
            <a:avLst/>
          </a:prstGeom>
          <a:noFill/>
          <a:ln>
            <a:noFill/>
          </a:ln>
        </p:spPr>
      </p:pic>
      <p:pic>
        <p:nvPicPr>
          <p:cNvPr id="7" name="Image 6">
            <a:extLst>
              <a:ext uri="{FF2B5EF4-FFF2-40B4-BE49-F238E27FC236}">
                <a16:creationId xmlns:a16="http://schemas.microsoft.com/office/drawing/2014/main" id="{72E72D0D-E3FE-1A66-C246-428FE8085C3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41263" y="3288320"/>
            <a:ext cx="1143284" cy="1143284"/>
          </a:xfrm>
          <a:prstGeom prst="rect">
            <a:avLst/>
          </a:prstGeom>
          <a:noFill/>
          <a:ln>
            <a:noFill/>
          </a:ln>
        </p:spPr>
      </p:pic>
      <p:pic>
        <p:nvPicPr>
          <p:cNvPr id="8" name="Image 7">
            <a:extLst>
              <a:ext uri="{FF2B5EF4-FFF2-40B4-BE49-F238E27FC236}">
                <a16:creationId xmlns:a16="http://schemas.microsoft.com/office/drawing/2014/main" id="{84D1A7FB-8C18-C7EB-6639-1050930A806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71973" y="4350554"/>
            <a:ext cx="1093737" cy="750971"/>
          </a:xfrm>
          <a:prstGeom prst="rect">
            <a:avLst/>
          </a:prstGeom>
          <a:noFill/>
          <a:ln>
            <a:noFill/>
          </a:ln>
        </p:spPr>
      </p:pic>
      <p:pic>
        <p:nvPicPr>
          <p:cNvPr id="9" name="Image 8">
            <a:extLst>
              <a:ext uri="{FF2B5EF4-FFF2-40B4-BE49-F238E27FC236}">
                <a16:creationId xmlns:a16="http://schemas.microsoft.com/office/drawing/2014/main" id="{2D3F394C-D2A7-8B2D-556E-B80FF700B11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616600" y="4832897"/>
            <a:ext cx="1223898" cy="894386"/>
          </a:xfrm>
          <a:prstGeom prst="rect">
            <a:avLst/>
          </a:prstGeom>
          <a:noFill/>
          <a:ln>
            <a:noFill/>
          </a:ln>
        </p:spPr>
      </p:pic>
      <p:pic>
        <p:nvPicPr>
          <p:cNvPr id="10" name="Image 9" descr="Une image contenant texte, Police, logo, Graphique&#10;&#10;Le contenu généré par l’IA peut être incorrect.">
            <a:extLst>
              <a:ext uri="{FF2B5EF4-FFF2-40B4-BE49-F238E27FC236}">
                <a16:creationId xmlns:a16="http://schemas.microsoft.com/office/drawing/2014/main" id="{61ABA562-4FCC-7261-F940-9D9881D04B2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03081" y="4282249"/>
            <a:ext cx="1223898" cy="729310"/>
          </a:xfrm>
          <a:prstGeom prst="rect">
            <a:avLst/>
          </a:prstGeom>
        </p:spPr>
      </p:pic>
      <p:pic>
        <p:nvPicPr>
          <p:cNvPr id="11" name="Image 10" descr="Une image contenant texte, Police, Graphique, logo&#10;&#10;Le contenu généré par l’IA peut être incorrect.">
            <a:extLst>
              <a:ext uri="{FF2B5EF4-FFF2-40B4-BE49-F238E27FC236}">
                <a16:creationId xmlns:a16="http://schemas.microsoft.com/office/drawing/2014/main" id="{362045CA-E58F-7C5D-76F5-C12132A0D8D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07667" y="3558854"/>
            <a:ext cx="1741233" cy="600871"/>
          </a:xfrm>
          <a:prstGeom prst="rect">
            <a:avLst/>
          </a:prstGeom>
        </p:spPr>
      </p:pic>
      <p:sp>
        <p:nvSpPr>
          <p:cNvPr id="12" name="ZoneTexte 11">
            <a:extLst>
              <a:ext uri="{FF2B5EF4-FFF2-40B4-BE49-F238E27FC236}">
                <a16:creationId xmlns:a16="http://schemas.microsoft.com/office/drawing/2014/main" id="{28A97631-EA92-8DD1-34EB-89D0828A6599}"/>
              </a:ext>
            </a:extLst>
          </p:cNvPr>
          <p:cNvSpPr txBox="1"/>
          <p:nvPr/>
        </p:nvSpPr>
        <p:spPr>
          <a:xfrm>
            <a:off x="1469871" y="2195262"/>
            <a:ext cx="1554684" cy="760978"/>
          </a:xfrm>
          <a:prstGeom prst="rect">
            <a:avLst/>
          </a:prstGeom>
          <a:noFill/>
        </p:spPr>
        <p:txBody>
          <a:bodyPr wrap="square" rtlCol="0">
            <a:spAutoFit/>
          </a:bodyPr>
          <a:lstStyle/>
          <a:p>
            <a:pPr marL="128588" indent="-128588">
              <a:lnSpc>
                <a:spcPct val="150000"/>
              </a:lnSpc>
              <a:buClr>
                <a:srgbClr val="FE4229"/>
              </a:buClr>
              <a:buFont typeface="Arial" panose="020B0604020202020204" pitchFamily="34" charset="0"/>
              <a:buChar char="•"/>
            </a:pPr>
            <a:r>
              <a:rPr lang="fr-FR" sz="1000" dirty="0">
                <a:solidFill>
                  <a:srgbClr val="001A73"/>
                </a:solidFill>
              </a:rPr>
              <a:t>Bayonne-Anglet-Biarritz </a:t>
            </a:r>
          </a:p>
          <a:p>
            <a:pPr marL="128588" indent="-128588">
              <a:lnSpc>
                <a:spcPct val="150000"/>
              </a:lnSpc>
              <a:buClr>
                <a:srgbClr val="FE4229"/>
              </a:buClr>
              <a:buFont typeface="Arial" panose="020B0604020202020204" pitchFamily="34" charset="0"/>
              <a:buChar char="•"/>
            </a:pPr>
            <a:r>
              <a:rPr lang="fr-FR" sz="1000" dirty="0">
                <a:solidFill>
                  <a:srgbClr val="001A73"/>
                </a:solidFill>
              </a:rPr>
              <a:t>Côte Basque</a:t>
            </a:r>
          </a:p>
          <a:p>
            <a:pPr marL="128588" indent="-128588">
              <a:lnSpc>
                <a:spcPct val="150000"/>
              </a:lnSpc>
              <a:buClr>
                <a:srgbClr val="FE4229"/>
              </a:buClr>
              <a:buFont typeface="Arial" panose="020B0604020202020204" pitchFamily="34" charset="0"/>
              <a:buChar char="•"/>
            </a:pPr>
            <a:r>
              <a:rPr lang="fr-FR" sz="1000" dirty="0">
                <a:solidFill>
                  <a:srgbClr val="001A73"/>
                </a:solidFill>
              </a:rPr>
              <a:t>Pau Région</a:t>
            </a:r>
          </a:p>
        </p:txBody>
      </p:sp>
      <p:sp>
        <p:nvSpPr>
          <p:cNvPr id="13" name="ZoneTexte 12">
            <a:extLst>
              <a:ext uri="{FF2B5EF4-FFF2-40B4-BE49-F238E27FC236}">
                <a16:creationId xmlns:a16="http://schemas.microsoft.com/office/drawing/2014/main" id="{F5F00466-EB12-8F95-BF54-D0527E16B403}"/>
              </a:ext>
            </a:extLst>
          </p:cNvPr>
          <p:cNvSpPr txBox="1"/>
          <p:nvPr/>
        </p:nvSpPr>
        <p:spPr>
          <a:xfrm>
            <a:off x="4549657" y="908925"/>
            <a:ext cx="1144010" cy="1453475"/>
          </a:xfrm>
          <a:prstGeom prst="rect">
            <a:avLst/>
          </a:prstGeom>
          <a:noFill/>
        </p:spPr>
        <p:txBody>
          <a:bodyPr wrap="square" rtlCol="0">
            <a:spAutoFit/>
          </a:bodyPr>
          <a:lstStyle/>
          <a:p>
            <a:pPr marL="128588" indent="-128588">
              <a:lnSpc>
                <a:spcPct val="150000"/>
              </a:lnSpc>
              <a:buClr>
                <a:srgbClr val="FE4229"/>
              </a:buClr>
              <a:buFont typeface="Arial" panose="020B0604020202020204" pitchFamily="34" charset="0"/>
              <a:buChar char="•"/>
            </a:pPr>
            <a:r>
              <a:rPr lang="fr-FR" sz="1000" dirty="0" err="1">
                <a:solidFill>
                  <a:srgbClr val="001A73"/>
                </a:solidFill>
              </a:rPr>
              <a:t>Deneri</a:t>
            </a:r>
            <a:r>
              <a:rPr lang="fr-FR" sz="1000" dirty="0">
                <a:solidFill>
                  <a:srgbClr val="001A73"/>
                </a:solidFill>
              </a:rPr>
              <a:t> </a:t>
            </a:r>
            <a:r>
              <a:rPr lang="fr-FR" sz="1000" dirty="0" err="1">
                <a:solidFill>
                  <a:srgbClr val="001A73"/>
                </a:solidFill>
              </a:rPr>
              <a:t>Idekia</a:t>
            </a:r>
            <a:endParaRPr lang="fr-FR" sz="1000" dirty="0">
              <a:solidFill>
                <a:srgbClr val="001A73"/>
              </a:solidFill>
            </a:endParaRPr>
          </a:p>
          <a:p>
            <a:pPr marL="128588" indent="-128588">
              <a:lnSpc>
                <a:spcPct val="150000"/>
              </a:lnSpc>
              <a:buClr>
                <a:srgbClr val="FE4229"/>
              </a:buClr>
              <a:buFont typeface="Arial" panose="020B0604020202020204" pitchFamily="34" charset="0"/>
              <a:buChar char="•"/>
            </a:pPr>
            <a:r>
              <a:rPr lang="fr-FR" sz="1000" dirty="0">
                <a:solidFill>
                  <a:srgbClr val="001A73"/>
                </a:solidFill>
              </a:rPr>
              <a:t>Le Touquet Pau</a:t>
            </a:r>
          </a:p>
          <a:p>
            <a:pPr marL="128588" indent="-128588">
              <a:lnSpc>
                <a:spcPct val="150000"/>
              </a:lnSpc>
              <a:buClr>
                <a:srgbClr val="FE4229"/>
              </a:buClr>
              <a:buFont typeface="Arial" panose="020B0604020202020204" pitchFamily="34" charset="0"/>
              <a:buChar char="•"/>
            </a:pPr>
            <a:r>
              <a:rPr lang="fr-FR" sz="1000" dirty="0">
                <a:solidFill>
                  <a:srgbClr val="001A73"/>
                </a:solidFill>
              </a:rPr>
              <a:t>Locataires 64</a:t>
            </a:r>
          </a:p>
          <a:p>
            <a:pPr marL="128588" indent="-128588">
              <a:lnSpc>
                <a:spcPct val="150000"/>
              </a:lnSpc>
              <a:buClr>
                <a:srgbClr val="FE4229"/>
              </a:buClr>
              <a:buFont typeface="Arial" panose="020B0604020202020204" pitchFamily="34" charset="0"/>
              <a:buChar char="•"/>
            </a:pPr>
            <a:r>
              <a:rPr lang="fr-FR" sz="1000" dirty="0">
                <a:solidFill>
                  <a:srgbClr val="001A73"/>
                </a:solidFill>
              </a:rPr>
              <a:t>Pau Béarn</a:t>
            </a:r>
          </a:p>
          <a:p>
            <a:pPr marL="128588" indent="-128588">
              <a:lnSpc>
                <a:spcPct val="150000"/>
              </a:lnSpc>
              <a:buClr>
                <a:srgbClr val="FE4229"/>
              </a:buClr>
              <a:buFont typeface="Arial" panose="020B0604020202020204" pitchFamily="34" charset="0"/>
              <a:buChar char="•"/>
            </a:pPr>
            <a:r>
              <a:rPr lang="fr-FR" sz="1000" dirty="0">
                <a:solidFill>
                  <a:srgbClr val="001A73"/>
                </a:solidFill>
              </a:rPr>
              <a:t>Sévignacq et la Vallée du Gabas</a:t>
            </a:r>
          </a:p>
        </p:txBody>
      </p:sp>
      <p:sp>
        <p:nvSpPr>
          <p:cNvPr id="15" name="ZoneTexte 14">
            <a:extLst>
              <a:ext uri="{FF2B5EF4-FFF2-40B4-BE49-F238E27FC236}">
                <a16:creationId xmlns:a16="http://schemas.microsoft.com/office/drawing/2014/main" id="{047018C4-1FB2-0EFB-D29E-6C5C7FCCF63F}"/>
              </a:ext>
            </a:extLst>
          </p:cNvPr>
          <p:cNvSpPr txBox="1"/>
          <p:nvPr/>
        </p:nvSpPr>
        <p:spPr>
          <a:xfrm>
            <a:off x="7484547" y="3183893"/>
            <a:ext cx="1421815" cy="1684307"/>
          </a:xfrm>
          <a:prstGeom prst="rect">
            <a:avLst/>
          </a:prstGeom>
          <a:noFill/>
        </p:spPr>
        <p:txBody>
          <a:bodyPr wrap="square" rtlCol="0">
            <a:spAutoFit/>
          </a:bodyPr>
          <a:lstStyle/>
          <a:p>
            <a:pPr marL="128588" indent="-128588">
              <a:lnSpc>
                <a:spcPct val="150000"/>
              </a:lnSpc>
              <a:buClr>
                <a:srgbClr val="FE4229"/>
              </a:buClr>
              <a:buFont typeface="Arial" panose="020B0604020202020204" pitchFamily="34" charset="0"/>
              <a:buChar char="•"/>
            </a:pPr>
            <a:r>
              <a:rPr lang="fr-FR" sz="1000" dirty="0">
                <a:solidFill>
                  <a:srgbClr val="001A73"/>
                </a:solidFill>
              </a:rPr>
              <a:t>Crêtes</a:t>
            </a:r>
          </a:p>
          <a:p>
            <a:pPr marL="128588" indent="-128588">
              <a:lnSpc>
                <a:spcPct val="150000"/>
              </a:lnSpc>
              <a:buClr>
                <a:srgbClr val="FE4229"/>
              </a:buClr>
              <a:buFont typeface="Arial" panose="020B0604020202020204" pitchFamily="34" charset="0"/>
              <a:buChar char="•"/>
            </a:pPr>
            <a:r>
              <a:rPr lang="fr-FR" sz="1000" dirty="0">
                <a:solidFill>
                  <a:srgbClr val="001A73"/>
                </a:solidFill>
              </a:rPr>
              <a:t>Crêtes de Vic-Bilh</a:t>
            </a:r>
          </a:p>
          <a:p>
            <a:pPr marL="128588" indent="-128588">
              <a:lnSpc>
                <a:spcPct val="150000"/>
              </a:lnSpc>
              <a:buClr>
                <a:srgbClr val="FE4229"/>
              </a:buClr>
              <a:buFont typeface="Arial" panose="020B0604020202020204" pitchFamily="34" charset="0"/>
              <a:buChar char="•"/>
            </a:pPr>
            <a:r>
              <a:rPr lang="fr-FR" sz="1000" dirty="0">
                <a:solidFill>
                  <a:srgbClr val="001A73"/>
                </a:solidFill>
              </a:rPr>
              <a:t>Deux </a:t>
            </a:r>
            <a:r>
              <a:rPr lang="fr-FR" sz="1000" dirty="0" err="1">
                <a:solidFill>
                  <a:srgbClr val="001A73"/>
                </a:solidFill>
              </a:rPr>
              <a:t>Luys</a:t>
            </a:r>
            <a:endParaRPr lang="fr-FR" sz="1000" dirty="0">
              <a:solidFill>
                <a:srgbClr val="001A73"/>
              </a:solidFill>
            </a:endParaRPr>
          </a:p>
          <a:p>
            <a:pPr marL="128588" indent="-128588">
              <a:lnSpc>
                <a:spcPct val="150000"/>
              </a:lnSpc>
              <a:buClr>
                <a:srgbClr val="FE4229"/>
              </a:buClr>
              <a:buFont typeface="Arial" panose="020B0604020202020204" pitchFamily="34" charset="0"/>
              <a:buChar char="•"/>
            </a:pPr>
            <a:r>
              <a:rPr lang="fr-FR" sz="1000" dirty="0" err="1">
                <a:solidFill>
                  <a:srgbClr val="001A73"/>
                </a:solidFill>
              </a:rPr>
              <a:t>Guzientzat</a:t>
            </a:r>
            <a:endParaRPr lang="fr-FR" sz="1000" dirty="0">
              <a:solidFill>
                <a:srgbClr val="001A73"/>
              </a:solidFill>
            </a:endParaRPr>
          </a:p>
          <a:p>
            <a:pPr marL="128588" indent="-128588">
              <a:lnSpc>
                <a:spcPct val="150000"/>
              </a:lnSpc>
              <a:buClr>
                <a:srgbClr val="FE4229"/>
              </a:buClr>
              <a:buFont typeface="Arial" panose="020B0604020202020204" pitchFamily="34" charset="0"/>
              <a:buChar char="•"/>
            </a:pPr>
            <a:r>
              <a:rPr lang="fr-FR" sz="1000" dirty="0">
                <a:solidFill>
                  <a:srgbClr val="001A73"/>
                </a:solidFill>
              </a:rPr>
              <a:t>Lagor</a:t>
            </a:r>
          </a:p>
          <a:p>
            <a:pPr marL="128588" indent="-128588">
              <a:lnSpc>
                <a:spcPct val="150000"/>
              </a:lnSpc>
              <a:buClr>
                <a:srgbClr val="FE4229"/>
              </a:buClr>
              <a:buFont typeface="Arial" panose="020B0604020202020204" pitchFamily="34" charset="0"/>
              <a:buChar char="•"/>
            </a:pPr>
            <a:r>
              <a:rPr lang="fr-FR" sz="1000" dirty="0" err="1">
                <a:solidFill>
                  <a:srgbClr val="001A73"/>
                </a:solidFill>
              </a:rPr>
              <a:t>Tardets</a:t>
            </a:r>
            <a:endParaRPr lang="fr-FR" sz="1000" dirty="0">
              <a:solidFill>
                <a:srgbClr val="001A73"/>
              </a:solidFill>
            </a:endParaRPr>
          </a:p>
          <a:p>
            <a:pPr marL="128588" indent="-128588">
              <a:lnSpc>
                <a:spcPct val="150000"/>
              </a:lnSpc>
              <a:buClr>
                <a:srgbClr val="FE4229"/>
              </a:buClr>
              <a:buFont typeface="Arial" panose="020B0604020202020204" pitchFamily="34" charset="0"/>
              <a:buChar char="•"/>
            </a:pPr>
            <a:r>
              <a:rPr lang="fr-FR" sz="1000" dirty="0">
                <a:solidFill>
                  <a:srgbClr val="001A73"/>
                </a:solidFill>
              </a:rPr>
              <a:t>Thèze</a:t>
            </a:r>
          </a:p>
        </p:txBody>
      </p:sp>
      <p:sp>
        <p:nvSpPr>
          <p:cNvPr id="16" name="Titre 1">
            <a:extLst>
              <a:ext uri="{FF2B5EF4-FFF2-40B4-BE49-F238E27FC236}">
                <a16:creationId xmlns:a16="http://schemas.microsoft.com/office/drawing/2014/main" id="{14FD9B22-2E63-C1E6-FF44-C54CAD28FE24}"/>
              </a:ext>
            </a:extLst>
          </p:cNvPr>
          <p:cNvSpPr txBox="1">
            <a:spLocks/>
          </p:cNvSpPr>
          <p:nvPr/>
        </p:nvSpPr>
        <p:spPr>
          <a:xfrm>
            <a:off x="457200" y="274639"/>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a:latin typeface="+mj-lt"/>
              </a:rPr>
              <a:t>Nos associations</a:t>
            </a:r>
            <a:endParaRPr lang="fr-FR" b="1" dirty="0">
              <a:latin typeface="+mj-lt"/>
            </a:endParaRPr>
          </a:p>
        </p:txBody>
      </p:sp>
      <p:pic>
        <p:nvPicPr>
          <p:cNvPr id="17" name="Image 16">
            <a:extLst>
              <a:ext uri="{FF2B5EF4-FFF2-40B4-BE49-F238E27FC236}">
                <a16:creationId xmlns:a16="http://schemas.microsoft.com/office/drawing/2014/main" id="{7C852A69-3CD8-A428-4475-19232BC0353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20" name="Espace réservé de la date 3">
            <a:extLst>
              <a:ext uri="{FF2B5EF4-FFF2-40B4-BE49-F238E27FC236}">
                <a16:creationId xmlns:a16="http://schemas.microsoft.com/office/drawing/2014/main" id="{931F11A0-89A3-746B-F4CD-3E84E7E15B64}"/>
              </a:ext>
            </a:extLst>
          </p:cNvPr>
          <p:cNvSpPr>
            <a:spLocks noGrp="1"/>
          </p:cNvSpPr>
          <p:nvPr>
            <p:ph type="dt" sz="half" idx="10"/>
          </p:nvPr>
        </p:nvSpPr>
        <p:spPr>
          <a:xfrm>
            <a:off x="457200" y="6356351"/>
            <a:ext cx="874440" cy="365125"/>
          </a:xfrm>
        </p:spPr>
        <p:txBody>
          <a:bodyPr/>
          <a:lstStyle/>
          <a:p>
            <a:r>
              <a:rPr lang="fr-FR" dirty="0"/>
              <a:t>24/05/2025</a:t>
            </a:r>
          </a:p>
        </p:txBody>
      </p:sp>
      <p:sp>
        <p:nvSpPr>
          <p:cNvPr id="21" name="Espace réservé du pied de page 4">
            <a:extLst>
              <a:ext uri="{FF2B5EF4-FFF2-40B4-BE49-F238E27FC236}">
                <a16:creationId xmlns:a16="http://schemas.microsoft.com/office/drawing/2014/main" id="{0719DBFE-96AC-8E4C-700E-9FC0CB4AD028}"/>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22" name="Espace réservé du numéro de diapositive 5">
            <a:extLst>
              <a:ext uri="{FF2B5EF4-FFF2-40B4-BE49-F238E27FC236}">
                <a16:creationId xmlns:a16="http://schemas.microsoft.com/office/drawing/2014/main" id="{2AE533C3-1ACE-E788-CFCF-2D68F440A395}"/>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26</a:t>
            </a:fld>
            <a:endParaRPr lang="fr-FR" dirty="0"/>
          </a:p>
        </p:txBody>
      </p:sp>
      <p:pic>
        <p:nvPicPr>
          <p:cNvPr id="26" name="Image 25" descr="Une image contenant texte, Police, Graphique, logo&#10;&#10;Le contenu généré par l’IA peut être incorrect.">
            <a:extLst>
              <a:ext uri="{FF2B5EF4-FFF2-40B4-BE49-F238E27FC236}">
                <a16:creationId xmlns:a16="http://schemas.microsoft.com/office/drawing/2014/main" id="{E6E29BD6-9FC6-2030-A935-84D473F7F3A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77087" y="2630801"/>
            <a:ext cx="1989823" cy="1590532"/>
          </a:xfrm>
          <a:prstGeom prst="rect">
            <a:avLst/>
          </a:prstGeom>
        </p:spPr>
      </p:pic>
      <p:pic>
        <p:nvPicPr>
          <p:cNvPr id="2" name="Image 1" descr="Une image contenant texte, Police, logo, Graphique&#10;&#10;Description générée automatiquement">
            <a:extLst>
              <a:ext uri="{FF2B5EF4-FFF2-40B4-BE49-F238E27FC236}">
                <a16:creationId xmlns:a16="http://schemas.microsoft.com/office/drawing/2014/main" id="{DB1FF4A4-9C01-4920-466A-E6C20650BF7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021383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465A7-4D89-21B3-EB2C-206194922621}"/>
              </a:ext>
            </a:extLst>
          </p:cNvPr>
          <p:cNvSpPr>
            <a:spLocks noGrp="1"/>
          </p:cNvSpPr>
          <p:nvPr>
            <p:ph type="title"/>
          </p:nvPr>
        </p:nvSpPr>
        <p:spPr/>
        <p:txBody>
          <a:bodyPr/>
          <a:lstStyle/>
          <a:p>
            <a:r>
              <a:rPr lang="fr-FR" dirty="0">
                <a:latin typeface="+mj-lt"/>
              </a:rPr>
              <a:t>Les représentations</a:t>
            </a:r>
          </a:p>
        </p:txBody>
      </p:sp>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2353166"/>
            <a:ext cx="5194920" cy="2151668"/>
          </a:xfrm>
        </p:spPr>
        <p:txBody>
          <a:bodyPr>
            <a:normAutofit/>
          </a:bodyPr>
          <a:lstStyle/>
          <a:p>
            <a:pPr marL="0" indent="0" algn="just">
              <a:buNone/>
            </a:pPr>
            <a:r>
              <a:rPr lang="fr-FR" sz="1800" dirty="0">
                <a:solidFill>
                  <a:srgbClr val="001A73"/>
                </a:solidFill>
              </a:rPr>
              <a:t>L’Udaf 64 dispose de représentants familiaux qui siègent dans de nombreuses instances avec pour mission de représenter les intérêts généraux de toutes les familles</a:t>
            </a:r>
          </a:p>
          <a:p>
            <a:pPr marL="0" indent="0">
              <a:buNone/>
            </a:pPr>
            <a:endParaRPr lang="fr-FR" sz="1400" dirty="0">
              <a:solidFill>
                <a:srgbClr val="001A73"/>
              </a:solidFill>
            </a:endParaRPr>
          </a:p>
          <a:p>
            <a:pPr marL="0" indent="0" algn="ctr">
              <a:buNone/>
            </a:pPr>
            <a:r>
              <a:rPr lang="fr-FR" sz="1800" b="1" dirty="0">
                <a:solidFill>
                  <a:srgbClr val="FE4229"/>
                </a:solidFill>
              </a:rPr>
              <a:t>Elle représente et défend les familles dans les organismes départementaux.</a:t>
            </a:r>
            <a:endParaRPr lang="fr-FR" sz="1800" b="1" dirty="0">
              <a:solidFill>
                <a:schemeClr val="accent6">
                  <a:lumMod val="75000"/>
                </a:schemeClr>
              </a:solidFill>
            </a:endParaRPr>
          </a:p>
        </p:txBody>
      </p:sp>
      <p:pic>
        <p:nvPicPr>
          <p:cNvPr id="5" name="Image 4">
            <a:extLst>
              <a:ext uri="{FF2B5EF4-FFF2-40B4-BE49-F238E27FC236}">
                <a16:creationId xmlns:a16="http://schemas.microsoft.com/office/drawing/2014/main" id="{C33D4280-E876-E0D0-3DC0-E080F7600F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FB4A755E-2627-F8F9-0217-CEE9544AC81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27</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045AB32F-2F8B-0CE4-62D2-42B522CA10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D7FD06FC-6BE7-7377-AA54-1FDCB348F1CD}"/>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F05F49C5-51B3-A09A-3042-B4323BC23974}"/>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13" name="Image 12" descr="Une image contenant texte, affiche, graphisme, Prospectus&#10;&#10;Le contenu généré par l’IA peut être incorrect.">
            <a:extLst>
              <a:ext uri="{FF2B5EF4-FFF2-40B4-BE49-F238E27FC236}">
                <a16:creationId xmlns:a16="http://schemas.microsoft.com/office/drawing/2014/main" id="{E33C4C04-2DED-AFEB-ECD3-40722F6C57A4}"/>
              </a:ext>
            </a:extLst>
          </p:cNvPr>
          <p:cNvPicPr>
            <a:picLocks noChangeAspect="1"/>
          </p:cNvPicPr>
          <p:nvPr/>
        </p:nvPicPr>
        <p:blipFill>
          <a:blip r:embed="rId4">
            <a:extLst>
              <a:ext uri="{28A0092B-C50C-407E-A947-70E740481C1C}">
                <a14:useLocalDpi xmlns:a14="http://schemas.microsoft.com/office/drawing/2010/main" val="0"/>
              </a:ext>
            </a:extLst>
          </a:blip>
          <a:srcRect l="6982" t="31857" r="23496" b="6737"/>
          <a:stretch/>
        </p:blipFill>
        <p:spPr>
          <a:xfrm>
            <a:off x="5868145" y="1415051"/>
            <a:ext cx="2818656" cy="3598125"/>
          </a:xfrm>
          <a:prstGeom prst="rect">
            <a:avLst/>
          </a:prstGeom>
        </p:spPr>
      </p:pic>
    </p:spTree>
    <p:extLst>
      <p:ext uri="{BB962C8B-B14F-4D97-AF65-F5344CB8AC3E}">
        <p14:creationId xmlns:p14="http://schemas.microsoft.com/office/powerpoint/2010/main" val="1790274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8">
            <a:extLst>
              <a:ext uri="{FF2B5EF4-FFF2-40B4-BE49-F238E27FC236}">
                <a16:creationId xmlns:a16="http://schemas.microsoft.com/office/drawing/2014/main" id="{576DC4DC-2017-C271-829C-A5E727027330}"/>
              </a:ext>
            </a:extLst>
          </p:cNvPr>
          <p:cNvPicPr>
            <a:picLocks noChangeAspect="1" noChangeArrowheads="1"/>
          </p:cNvPicPr>
          <p:nvPr/>
        </p:nvPicPr>
        <p:blipFill>
          <a:blip r:embed="rId2" cstate="print">
            <a:alphaModFix amt="50000"/>
            <a:extLst>
              <a:ext uri="{28A0092B-C50C-407E-A947-70E740481C1C}">
                <a14:useLocalDpi xmlns:a14="http://schemas.microsoft.com/office/drawing/2010/main" val="0"/>
              </a:ext>
            </a:extLst>
          </a:blip>
          <a:stretch>
            <a:fillRect/>
          </a:stretch>
        </p:blipFill>
        <p:spPr bwMode="auto">
          <a:xfrm>
            <a:off x="4658254" y="3170063"/>
            <a:ext cx="3566300" cy="32805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a:extLst>
              <a:ext uri="{FF2B5EF4-FFF2-40B4-BE49-F238E27FC236}">
                <a16:creationId xmlns:a16="http://schemas.microsoft.com/office/drawing/2014/main" id="{DC18EBC4-8F4E-BDD8-1FA0-21D567BBA2ED}"/>
              </a:ext>
            </a:extLst>
          </p:cNvPr>
          <p:cNvPicPr>
            <a:picLocks noChangeAspect="1" noChangeArrowheads="1"/>
          </p:cNvPicPr>
          <p:nvPr/>
        </p:nvPicPr>
        <p:blipFill>
          <a:blip r:embed="rId3" cstate="print">
            <a:alphaModFix amt="50000"/>
            <a:extLst>
              <a:ext uri="{28A0092B-C50C-407E-A947-70E740481C1C}">
                <a14:useLocalDpi xmlns:a14="http://schemas.microsoft.com/office/drawing/2010/main" val="0"/>
              </a:ext>
            </a:extLst>
          </a:blip>
          <a:stretch>
            <a:fillRect/>
          </a:stretch>
        </p:blipFill>
        <p:spPr bwMode="auto">
          <a:xfrm>
            <a:off x="4552941" y="136524"/>
            <a:ext cx="4623930" cy="440374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a:extLst>
              <a:ext uri="{FF2B5EF4-FFF2-40B4-BE49-F238E27FC236}">
                <a16:creationId xmlns:a16="http://schemas.microsoft.com/office/drawing/2014/main" id="{4E78E6F3-2D46-6F0C-DDD9-19FB5BEFF749}"/>
              </a:ext>
            </a:extLst>
          </p:cNvPr>
          <p:cNvPicPr>
            <a:picLocks noChangeAspect="1" noChangeArrowheads="1"/>
          </p:cNvPicPr>
          <p:nvPr/>
        </p:nvPicPr>
        <p:blipFill>
          <a:blip r:embed="rId4" cstate="print">
            <a:alphaModFix amt="50000"/>
            <a:extLst>
              <a:ext uri="{28A0092B-C50C-407E-A947-70E740481C1C}">
                <a14:useLocalDpi xmlns:a14="http://schemas.microsoft.com/office/drawing/2010/main" val="0"/>
              </a:ext>
            </a:extLst>
          </a:blip>
          <a:stretch>
            <a:fillRect/>
          </a:stretch>
        </p:blipFill>
        <p:spPr bwMode="auto">
          <a:xfrm rot="605782">
            <a:off x="7429" y="2239265"/>
            <a:ext cx="4988050" cy="52663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mars2\com\IDENTITE GRAPHIQUE\PATATES\patate6_orange.png">
            <a:extLst>
              <a:ext uri="{FF2B5EF4-FFF2-40B4-BE49-F238E27FC236}">
                <a16:creationId xmlns:a16="http://schemas.microsoft.com/office/drawing/2014/main" id="{211055CE-26A7-25B1-7F8E-784FF37DE5B6}"/>
              </a:ext>
            </a:extLst>
          </p:cNvPr>
          <p:cNvPicPr>
            <a:picLocks noChangeAspect="1" noChangeArrowheads="1"/>
          </p:cNvPicPr>
          <p:nvPr/>
        </p:nvPicPr>
        <p:blipFill>
          <a:blip r:embed="rId5" cstate="print">
            <a:alphaModFix amt="50000"/>
            <a:extLst>
              <a:ext uri="{28A0092B-C50C-407E-A947-70E740481C1C}">
                <a14:useLocalDpi xmlns:a14="http://schemas.microsoft.com/office/drawing/2010/main" val="0"/>
              </a:ext>
            </a:extLst>
          </a:blip>
          <a:srcRect/>
          <a:stretch>
            <a:fillRect/>
          </a:stretch>
        </p:blipFill>
        <p:spPr bwMode="auto">
          <a:xfrm>
            <a:off x="187623" y="352561"/>
            <a:ext cx="3867448" cy="3830614"/>
          </a:xfrm>
          <a:prstGeom prst="rect">
            <a:avLst/>
          </a:prstGeom>
          <a:noFill/>
          <a:effectLst>
            <a:outerShdw blurRad="50800" dist="50800" dir="5400000" algn="ctr" rotWithShape="0">
              <a:srgbClr val="FE4229">
                <a:alpha val="0"/>
              </a:srgbClr>
            </a:outerShdw>
          </a:effectLst>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E85B0280-8E78-B9FB-4E7B-15C9B14E49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2" name="Espace réservé du numéro de diapositive 5">
            <a:extLst>
              <a:ext uri="{FF2B5EF4-FFF2-40B4-BE49-F238E27FC236}">
                <a16:creationId xmlns:a16="http://schemas.microsoft.com/office/drawing/2014/main" id="{6BC8DE25-C949-6BEB-0C3C-454249E99ACF}"/>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28</a:t>
            </a:fld>
            <a:endParaRPr lang="fr-FR" dirty="0"/>
          </a:p>
        </p:txBody>
      </p:sp>
      <p:sp>
        <p:nvSpPr>
          <p:cNvPr id="8" name="Titre 1">
            <a:extLst>
              <a:ext uri="{FF2B5EF4-FFF2-40B4-BE49-F238E27FC236}">
                <a16:creationId xmlns:a16="http://schemas.microsoft.com/office/drawing/2014/main" id="{1CBD3D1C-FA46-F337-7C82-AAEE0C390A0B}"/>
              </a:ext>
            </a:extLst>
          </p:cNvPr>
          <p:cNvSpPr>
            <a:spLocks noGrp="1"/>
          </p:cNvSpPr>
          <p:nvPr>
            <p:ph type="title"/>
          </p:nvPr>
        </p:nvSpPr>
        <p:spPr>
          <a:xfrm>
            <a:off x="457200" y="274639"/>
            <a:ext cx="8229600" cy="1143000"/>
          </a:xfrm>
        </p:spPr>
        <p:txBody>
          <a:bodyPr/>
          <a:lstStyle/>
          <a:p>
            <a:r>
              <a:rPr lang="fr-FR" dirty="0">
                <a:latin typeface="+mj-lt"/>
              </a:rPr>
              <a:t>Les représentations</a:t>
            </a:r>
          </a:p>
        </p:txBody>
      </p:sp>
      <p:pic>
        <p:nvPicPr>
          <p:cNvPr id="9" name="Image 8" descr="Une image contenant texte, Police, logo, Graphique&#10;&#10;Description générée automatiquement">
            <a:extLst>
              <a:ext uri="{FF2B5EF4-FFF2-40B4-BE49-F238E27FC236}">
                <a16:creationId xmlns:a16="http://schemas.microsoft.com/office/drawing/2014/main" id="{24AF4E33-C130-C283-F064-B69EDD7718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2A993FBD-A746-3E92-DEA0-FD9B4DD25792}"/>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587F190A-9723-351D-AC17-8A26F5624115}"/>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1" name="Espace réservé du contenu 2">
            <a:extLst>
              <a:ext uri="{FF2B5EF4-FFF2-40B4-BE49-F238E27FC236}">
                <a16:creationId xmlns:a16="http://schemas.microsoft.com/office/drawing/2014/main" id="{106812D6-4D8C-85DF-DB1F-C8224DF3A6BF}"/>
              </a:ext>
            </a:extLst>
          </p:cNvPr>
          <p:cNvSpPr txBox="1">
            <a:spLocks/>
          </p:cNvSpPr>
          <p:nvPr/>
        </p:nvSpPr>
        <p:spPr>
          <a:xfrm>
            <a:off x="4887603" y="1415616"/>
            <a:ext cx="3833289" cy="194137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FF3300"/>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3300"/>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330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330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F330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07000"/>
              </a:lnSpc>
              <a:spcAft>
                <a:spcPts val="800"/>
              </a:spcAft>
              <a:buNone/>
            </a:pPr>
            <a:r>
              <a:rPr lang="fr-FR" sz="1400" b="1" dirty="0">
                <a:solidFill>
                  <a:srgbClr val="FF0000"/>
                </a:solidFill>
                <a:latin typeface="Calibri" panose="020F0502020204030204" pitchFamily="34" charset="0"/>
                <a:ea typeface="Arial" panose="020B0604020202020204" pitchFamily="34" charset="0"/>
                <a:cs typeface="Calibri" panose="020F0502020204030204" pitchFamily="34" charset="0"/>
              </a:rPr>
              <a:t>Santé</a:t>
            </a:r>
            <a:endParaRPr lang="fr-FR" sz="1400" dirty="0">
              <a:solidFill>
                <a:srgbClr val="FF0000"/>
              </a:solidFill>
              <a:latin typeface="Calibri" panose="020F0502020204030204" pitchFamily="34" charset="0"/>
              <a:ea typeface="Calibri" panose="020F0502020204030204" pitchFamily="34" charset="0"/>
            </a:endParaRPr>
          </a:p>
          <a:p>
            <a:pPr marL="180000">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Etablissements de santé (publics et privés)</a:t>
            </a:r>
          </a:p>
          <a:p>
            <a:pPr marL="180000">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Centre de rééducation fonctionnelle en milieu thermal</a:t>
            </a:r>
            <a:endParaRPr lang="fr-FR" sz="1400" dirty="0">
              <a:solidFill>
                <a:schemeClr val="bg1"/>
              </a:solidFill>
              <a:latin typeface="Calibri" panose="020F0502020204030204" pitchFamily="34" charset="0"/>
              <a:ea typeface="Calibri" panose="020F0502020204030204" pitchFamily="34" charset="0"/>
            </a:endParaRPr>
          </a:p>
          <a:p>
            <a:pPr marL="180000">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Conseil territorial de santé</a:t>
            </a:r>
            <a:endParaRPr lang="fr-FR" sz="1400" dirty="0">
              <a:solidFill>
                <a:schemeClr val="bg1"/>
              </a:solidFill>
              <a:latin typeface="Calibri" panose="020F0502020204030204" pitchFamily="34" charset="0"/>
              <a:ea typeface="Calibri" panose="020F0502020204030204" pitchFamily="34" charset="0"/>
            </a:endParaRPr>
          </a:p>
          <a:p>
            <a:pPr marL="180000">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Caisse Primaire d’Assurance Maladie (CPAM)</a:t>
            </a:r>
            <a:endParaRPr lang="fr-FR" sz="1400" dirty="0">
              <a:solidFill>
                <a:schemeClr val="bg1"/>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4B2F2570-016F-A04F-71C8-EFC5D886AFD6}"/>
              </a:ext>
            </a:extLst>
          </p:cNvPr>
          <p:cNvSpPr txBox="1"/>
          <p:nvPr/>
        </p:nvSpPr>
        <p:spPr>
          <a:xfrm>
            <a:off x="462406" y="1413514"/>
            <a:ext cx="3592665" cy="1875578"/>
          </a:xfrm>
          <a:prstGeom prst="rect">
            <a:avLst/>
          </a:prstGeom>
          <a:noFill/>
        </p:spPr>
        <p:txBody>
          <a:bodyPr wrap="square" rtlCol="0">
            <a:spAutoFit/>
          </a:bodyPr>
          <a:lstStyle/>
          <a:p>
            <a:pPr algn="just">
              <a:lnSpc>
                <a:spcPct val="107000"/>
              </a:lnSpc>
              <a:spcAft>
                <a:spcPts val="800"/>
              </a:spcAft>
            </a:pPr>
            <a:r>
              <a:rPr lang="fr-FR" sz="1400" b="1" dirty="0">
                <a:solidFill>
                  <a:srgbClr val="FE4229"/>
                </a:solidFill>
                <a:effectLst/>
                <a:latin typeface="Calibri" panose="020F0502020204030204" pitchFamily="34" charset="0"/>
                <a:ea typeface="Arial" panose="020B0604020202020204" pitchFamily="34" charset="0"/>
                <a:cs typeface="Calibri" panose="020F0502020204030204" pitchFamily="34" charset="0"/>
              </a:rPr>
              <a:t>Prestations – droits des familles</a:t>
            </a:r>
            <a:endParaRPr lang="fr-FR" sz="1400" dirty="0">
              <a:solidFill>
                <a:srgbClr val="FE4229"/>
              </a:solidFill>
              <a:effectLst/>
              <a:latin typeface="Calibri" panose="020F0502020204030204" pitchFamily="34" charset="0"/>
              <a:ea typeface="Calibri" panose="020F0502020204030204" pitchFamily="34" charset="0"/>
            </a:endParaRPr>
          </a:p>
          <a:p>
            <a:pPr marL="360000" lvl="1" indent="-342900">
              <a:spcAft>
                <a:spcPts val="800"/>
              </a:spcAft>
              <a:buClr>
                <a:srgbClr val="FE4229"/>
              </a:buClr>
              <a:buSzPct val="100000"/>
              <a:buFont typeface="Wingdings" panose="05000000000000000000" pitchFamily="2" charset="2"/>
              <a:buChar char="Ø"/>
              <a:tabLst>
                <a:tab pos="457200" algn="l"/>
              </a:tabLst>
            </a:pPr>
            <a:r>
              <a:rPr lang="fr-FR" sz="1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Caisse d’allocations familiales (CAF)</a:t>
            </a:r>
            <a:endParaRPr lang="fr-FR" sz="1400" dirty="0">
              <a:solidFill>
                <a:schemeClr val="bg1"/>
              </a:solidFill>
              <a:effectLst/>
              <a:latin typeface="Calibri" panose="020F0502020204030204" pitchFamily="34" charset="0"/>
              <a:ea typeface="Calibri" panose="020F0502020204030204" pitchFamily="34" charset="0"/>
            </a:endParaRPr>
          </a:p>
          <a:p>
            <a:pPr marL="360000" lvl="1" indent="-342900">
              <a:spcAft>
                <a:spcPts val="800"/>
              </a:spcAft>
              <a:buClr>
                <a:srgbClr val="FE4229"/>
              </a:buClr>
              <a:buSzPct val="100000"/>
              <a:buFont typeface="Wingdings" panose="05000000000000000000" pitchFamily="2" charset="2"/>
              <a:buChar char="Ø"/>
              <a:tabLst>
                <a:tab pos="457200" algn="l"/>
              </a:tabLst>
            </a:pPr>
            <a:r>
              <a:rPr lang="fr-FR" sz="1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Mutualité sociale agricole (MSA)</a:t>
            </a:r>
            <a:endParaRPr lang="fr-FR" sz="1400" dirty="0">
              <a:solidFill>
                <a:schemeClr val="bg1"/>
              </a:solidFill>
              <a:effectLst/>
              <a:latin typeface="Calibri" panose="020F0502020204030204" pitchFamily="34" charset="0"/>
              <a:ea typeface="Calibri" panose="020F0502020204030204" pitchFamily="34" charset="0"/>
            </a:endParaRPr>
          </a:p>
          <a:p>
            <a:pPr marL="360000" lvl="1" indent="-342900">
              <a:spcAft>
                <a:spcPts val="800"/>
              </a:spcAft>
              <a:buClr>
                <a:srgbClr val="FE4229"/>
              </a:buClr>
              <a:buSzPct val="100000"/>
              <a:buFont typeface="Wingdings" panose="05000000000000000000" pitchFamily="2" charset="2"/>
              <a:buChar char="Ø"/>
              <a:tabLst>
                <a:tab pos="457200" algn="l"/>
              </a:tabLst>
            </a:pPr>
            <a:r>
              <a:rPr lang="fr-FR" sz="1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Centres communaux et intercommunaux d’action sociale (CCAS-CIAS)</a:t>
            </a:r>
            <a:endParaRPr lang="fr-FR" sz="1400" dirty="0">
              <a:solidFill>
                <a:schemeClr val="bg1"/>
              </a:solidFill>
              <a:effectLst/>
              <a:latin typeface="Calibri" panose="020F0502020204030204" pitchFamily="34" charset="0"/>
              <a:ea typeface="Calibri" panose="020F0502020204030204" pitchFamily="34" charset="0"/>
            </a:endParaRPr>
          </a:p>
          <a:p>
            <a:pPr marL="360000" lvl="1" indent="-342900">
              <a:spcAft>
                <a:spcPts val="800"/>
              </a:spcAft>
              <a:buClr>
                <a:srgbClr val="FE4229"/>
              </a:buClr>
              <a:buSzPct val="100000"/>
              <a:buFont typeface="Wingdings" panose="05000000000000000000" pitchFamily="2" charset="2"/>
              <a:buChar char="Ø"/>
              <a:tabLst>
                <a:tab pos="457200" algn="l"/>
              </a:tabLst>
            </a:pPr>
            <a:r>
              <a:rPr lang="fr-FR" sz="1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Médaille de l’enfance et de la famille</a:t>
            </a:r>
            <a:endParaRPr lang="fr-FR" sz="1400" dirty="0">
              <a:solidFill>
                <a:schemeClr val="bg1"/>
              </a:solidFill>
            </a:endParaRPr>
          </a:p>
        </p:txBody>
      </p:sp>
      <p:sp>
        <p:nvSpPr>
          <p:cNvPr id="13" name="Espace réservé du contenu 2">
            <a:extLst>
              <a:ext uri="{FF2B5EF4-FFF2-40B4-BE49-F238E27FC236}">
                <a16:creationId xmlns:a16="http://schemas.microsoft.com/office/drawing/2014/main" id="{130BA67B-0C8A-24AC-3D27-B3A31AD71413}"/>
              </a:ext>
            </a:extLst>
          </p:cNvPr>
          <p:cNvSpPr txBox="1">
            <a:spLocks/>
          </p:cNvSpPr>
          <p:nvPr/>
        </p:nvSpPr>
        <p:spPr>
          <a:xfrm>
            <a:off x="457200" y="3637998"/>
            <a:ext cx="4330824" cy="24482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FF3300"/>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3300"/>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330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330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F330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07000"/>
              </a:lnSpc>
              <a:spcAft>
                <a:spcPts val="800"/>
              </a:spcAft>
              <a:buNone/>
            </a:pPr>
            <a:r>
              <a:rPr lang="fr-FR" sz="1400" b="1" dirty="0">
                <a:solidFill>
                  <a:srgbClr val="003399"/>
                </a:solidFill>
                <a:latin typeface="Calibri" panose="020F0502020204030204" pitchFamily="34" charset="0"/>
                <a:ea typeface="Arial" panose="020B0604020202020204" pitchFamily="34" charset="0"/>
                <a:cs typeface="Calibri" panose="020F0502020204030204" pitchFamily="34" charset="0"/>
              </a:rPr>
              <a:t>Enfance - Jeunesse</a:t>
            </a:r>
            <a:endParaRPr lang="fr-FR" sz="1400" dirty="0">
              <a:solidFill>
                <a:srgbClr val="003399"/>
              </a:solidFill>
              <a:latin typeface="Calibri" panose="020F0502020204030204" pitchFamily="34" charset="0"/>
              <a:ea typeface="Calibri" panose="020F0502020204030204" pitchFamily="34" charset="0"/>
            </a:endParaRPr>
          </a:p>
          <a:p>
            <a:pPr marL="180000" algn="just">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Conseil départemental du </a:t>
            </a:r>
            <a:r>
              <a:rPr lang="fr-FR" sz="1400" dirty="0">
                <a:solidFill>
                  <a:schemeClr val="bg1"/>
                </a:solidFill>
                <a:latin typeface="Calibri" panose="020F0502020204030204" pitchFamily="34" charset="0"/>
                <a:cs typeface="Calibri" panose="020F0502020204030204" pitchFamily="34" charset="0"/>
              </a:rPr>
              <a:t>schéma</a:t>
            </a: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 des services aux familles</a:t>
            </a:r>
            <a:endParaRPr lang="fr-FR" sz="1400" dirty="0">
              <a:solidFill>
                <a:schemeClr val="bg1"/>
              </a:solidFill>
              <a:latin typeface="Calibri" panose="020F0502020204030204" pitchFamily="34" charset="0"/>
              <a:ea typeface="Calibri" panose="020F0502020204030204" pitchFamily="34" charset="0"/>
            </a:endParaRPr>
          </a:p>
          <a:p>
            <a:pPr marL="180000" algn="just">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Conseil départemental de l’Éducation Nationale (CDEN 64)</a:t>
            </a:r>
          </a:p>
          <a:p>
            <a:pPr marL="180000" algn="just">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Commission d’agrément pour l’adoption</a:t>
            </a:r>
            <a:endParaRPr lang="fr-FR" sz="1400" dirty="0">
              <a:solidFill>
                <a:schemeClr val="bg1"/>
              </a:solidFill>
              <a:latin typeface="Calibri" panose="020F0502020204030204" pitchFamily="34" charset="0"/>
              <a:ea typeface="Calibri" panose="020F0502020204030204" pitchFamily="34" charset="0"/>
            </a:endParaRPr>
          </a:p>
          <a:p>
            <a:pPr marL="180000" algn="just">
              <a:spcAft>
                <a:spcPts val="800"/>
              </a:spcAft>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Conseil de familles des pupilles de l’État</a:t>
            </a:r>
            <a:endParaRPr lang="fr-FR" sz="1400" dirty="0">
              <a:solidFill>
                <a:schemeClr val="bg1"/>
              </a:solidFill>
              <a:latin typeface="Calibri" panose="020F0502020204030204" pitchFamily="34" charset="0"/>
              <a:ea typeface="Calibri" panose="020F0502020204030204" pitchFamily="34" charset="0"/>
            </a:endParaRPr>
          </a:p>
          <a:p>
            <a:pPr lvl="2"/>
            <a:endParaRPr lang="fr-FR" sz="1400" dirty="0">
              <a:solidFill>
                <a:srgbClr val="001A73"/>
              </a:solidFill>
            </a:endParaRPr>
          </a:p>
        </p:txBody>
      </p:sp>
      <p:sp>
        <p:nvSpPr>
          <p:cNvPr id="15" name="ZoneTexte 14">
            <a:extLst>
              <a:ext uri="{FF2B5EF4-FFF2-40B4-BE49-F238E27FC236}">
                <a16:creationId xmlns:a16="http://schemas.microsoft.com/office/drawing/2014/main" id="{9ABD86A0-42A3-439A-9417-FB43284A074C}"/>
              </a:ext>
            </a:extLst>
          </p:cNvPr>
          <p:cNvSpPr txBox="1"/>
          <p:nvPr/>
        </p:nvSpPr>
        <p:spPr>
          <a:xfrm>
            <a:off x="4866413" y="4021376"/>
            <a:ext cx="3289638" cy="978858"/>
          </a:xfrm>
          <a:prstGeom prst="rect">
            <a:avLst/>
          </a:prstGeom>
          <a:noFill/>
        </p:spPr>
        <p:txBody>
          <a:bodyPr wrap="square" rtlCol="0">
            <a:spAutoFit/>
          </a:bodyPr>
          <a:lstStyle/>
          <a:p>
            <a:pPr marL="0" indent="0" algn="just">
              <a:lnSpc>
                <a:spcPct val="107000"/>
              </a:lnSpc>
              <a:spcAft>
                <a:spcPts val="800"/>
              </a:spcAft>
              <a:buNone/>
            </a:pPr>
            <a:r>
              <a:rPr lang="fr-FR" sz="1400" b="1" dirty="0">
                <a:solidFill>
                  <a:srgbClr val="003399"/>
                </a:solidFill>
                <a:latin typeface="Calibri" panose="020F0502020204030204" pitchFamily="34" charset="0"/>
                <a:ea typeface="Arial" panose="020B0604020202020204" pitchFamily="34" charset="0"/>
                <a:cs typeface="Calibri" panose="020F0502020204030204" pitchFamily="34" charset="0"/>
              </a:rPr>
              <a:t>Logement</a:t>
            </a:r>
            <a:endParaRPr lang="fr-FR" sz="1400" dirty="0">
              <a:solidFill>
                <a:srgbClr val="003399"/>
              </a:solidFill>
              <a:latin typeface="Calibri" panose="020F0502020204030204" pitchFamily="34" charset="0"/>
              <a:ea typeface="Calibri" panose="020F0502020204030204" pitchFamily="34" charset="0"/>
            </a:endParaRPr>
          </a:p>
          <a:p>
            <a:pPr indent="-342900" algn="just">
              <a:lnSpc>
                <a:spcPct val="107000"/>
              </a:lnSpc>
              <a:spcAft>
                <a:spcPts val="800"/>
              </a:spcAft>
              <a:buClr>
                <a:srgbClr val="FE4229"/>
              </a:buClr>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Offices Publics de l’Habitat (OPH)</a:t>
            </a:r>
            <a:endParaRPr lang="fr-FR" sz="1400" dirty="0">
              <a:solidFill>
                <a:schemeClr val="bg1"/>
              </a:solidFill>
              <a:latin typeface="Calibri" panose="020F0502020204030204" pitchFamily="34" charset="0"/>
              <a:ea typeface="Calibri" panose="020F0502020204030204" pitchFamily="34" charset="0"/>
            </a:endParaRPr>
          </a:p>
          <a:p>
            <a:pPr indent="-342900" algn="just">
              <a:lnSpc>
                <a:spcPct val="107000"/>
              </a:lnSpc>
              <a:spcAft>
                <a:spcPts val="800"/>
              </a:spcAft>
              <a:buClr>
                <a:srgbClr val="FE4229"/>
              </a:buClr>
              <a:buSzPct val="100000"/>
              <a:buFont typeface="Wingdings" panose="05000000000000000000" pitchFamily="2" charset="2"/>
              <a:buChar char="Ø"/>
              <a:tabLst>
                <a:tab pos="457200" algn="l"/>
              </a:tabLst>
            </a:pPr>
            <a:r>
              <a:rPr lang="fr-FR" sz="1400" dirty="0">
                <a:solidFill>
                  <a:schemeClr val="bg1"/>
                </a:solidFill>
                <a:latin typeface="Calibri" panose="020F0502020204030204" pitchFamily="34" charset="0"/>
                <a:ea typeface="Arial" panose="020B0604020202020204" pitchFamily="34" charset="0"/>
                <a:cs typeface="Calibri" panose="020F0502020204030204" pitchFamily="34" charset="0"/>
              </a:rPr>
              <a:t>Office 64</a:t>
            </a:r>
            <a:endParaRPr lang="fr-FR" sz="1400" dirty="0">
              <a:solidFill>
                <a:schemeClr val="bg1"/>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08550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Police, logo, Graphique&#10;&#10;Description générée automatiquement">
            <a:extLst>
              <a:ext uri="{FF2B5EF4-FFF2-40B4-BE49-F238E27FC236}">
                <a16:creationId xmlns:a16="http://schemas.microsoft.com/office/drawing/2014/main" id="{A9E0B73D-D80A-232A-2189-2D8C8C96E1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31540" y="1724433"/>
            <a:ext cx="8280920" cy="4225609"/>
          </a:xfrm>
        </p:spPr>
        <p:txBody>
          <a:bodyPr>
            <a:noAutofit/>
          </a:bodyPr>
          <a:lstStyle/>
          <a:p>
            <a:pPr marL="0" indent="0" algn="just">
              <a:buNone/>
            </a:pPr>
            <a:r>
              <a:rPr lang="fr-FR" sz="1600" b="0" i="0" u="none" strike="noStrike" baseline="0" dirty="0">
                <a:solidFill>
                  <a:srgbClr val="002060"/>
                </a:solidFill>
                <a:latin typeface="Calibri" panose="020F0502020204030204" pitchFamily="34" charset="0"/>
              </a:rPr>
              <a:t>Les administrateurs Udaf à la CAF se sont retrouvés à 3 titulaires, Madame LAIB a assuré la suppléance lors des Conseil d’Administration et parfois en Commission d’Action Sociale, en suppléance de Monsieur HELLIOT.</a:t>
            </a:r>
          </a:p>
          <a:p>
            <a:pPr marL="0" indent="0" algn="just">
              <a:buNone/>
            </a:pPr>
            <a:r>
              <a:rPr lang="fr-FR" sz="1600" b="0" i="0" u="none" strike="noStrike" baseline="0" dirty="0">
                <a:solidFill>
                  <a:srgbClr val="002060"/>
                </a:solidFill>
                <a:latin typeface="Calibri" panose="020F0502020204030204" pitchFamily="34" charset="0"/>
              </a:rPr>
              <a:t>Cette suppléance a permis de ne pas avoir de chaise vide lors des représentations.</a:t>
            </a:r>
          </a:p>
          <a:p>
            <a:pPr marL="0" indent="0" algn="just">
              <a:buNone/>
            </a:pPr>
            <a:r>
              <a:rPr lang="fr-FR" sz="1600" b="0" i="0" u="none" strike="noStrike" baseline="0" dirty="0">
                <a:solidFill>
                  <a:srgbClr val="002060"/>
                </a:solidFill>
                <a:latin typeface="Calibri" panose="020F0502020204030204" pitchFamily="34" charset="0"/>
              </a:rPr>
              <a:t>Madame BOUZIN-BARBIER a toujours la présidence de la Commission d’Action Sociale en 2024 (cela engendrant beaucoup d’heures de préparation totalement bénévoles des dossiers en amont des commissions). </a:t>
            </a:r>
          </a:p>
          <a:p>
            <a:pPr marL="0" indent="0" algn="just">
              <a:buNone/>
            </a:pPr>
            <a:r>
              <a:rPr lang="fr-FR" sz="1600" b="0" i="0" u="none" strike="noStrike" baseline="0" dirty="0">
                <a:solidFill>
                  <a:srgbClr val="002060"/>
                </a:solidFill>
                <a:latin typeface="Calibri" panose="020F0502020204030204" pitchFamily="34" charset="0"/>
              </a:rPr>
              <a:t>En Commission Intervention Sociale Individuelle (CISI)  et en Commission de Recours Amiable (CRA), les titulaires sont présentes. </a:t>
            </a:r>
          </a:p>
          <a:p>
            <a:pPr marL="0" indent="0" algn="just">
              <a:buNone/>
            </a:pPr>
            <a:r>
              <a:rPr lang="fr-FR" sz="1600" b="0" i="0" u="sng" strike="noStrike" baseline="0" dirty="0">
                <a:solidFill>
                  <a:srgbClr val="002060"/>
                </a:solidFill>
                <a:latin typeface="Calibri" panose="020F0502020204030204" pitchFamily="34" charset="0"/>
              </a:rPr>
              <a:t>Les dossiers marquants</a:t>
            </a:r>
            <a:r>
              <a:rPr lang="fr-FR" sz="1600" b="0" i="0" strike="noStrike" baseline="0" dirty="0">
                <a:solidFill>
                  <a:srgbClr val="002060"/>
                </a:solidFill>
                <a:latin typeface="Calibri" panose="020F0502020204030204" pitchFamily="34" charset="0"/>
              </a:rPr>
              <a:t> </a:t>
            </a:r>
            <a:r>
              <a:rPr lang="fr-FR" sz="1600" b="0" i="0" u="none" strike="noStrike" baseline="0" dirty="0">
                <a:solidFill>
                  <a:srgbClr val="002060"/>
                </a:solidFill>
                <a:latin typeface="Calibri" panose="020F0502020204030204" pitchFamily="34" charset="0"/>
              </a:rPr>
              <a:t>: un changement dans le financement des BAFA pour les jeunes mis en place dès 2025 pour que l’aide soit accessible à tous les jeunes (plus de Quotient Familial pris en compte). </a:t>
            </a:r>
          </a:p>
          <a:p>
            <a:pPr marL="0" indent="0" algn="just">
              <a:buNone/>
            </a:pPr>
            <a:r>
              <a:rPr lang="fr-FR" sz="1600" b="1" i="0" u="none" strike="noStrike" baseline="0" dirty="0">
                <a:solidFill>
                  <a:srgbClr val="002060"/>
                </a:solidFill>
                <a:latin typeface="Calibri" panose="020F0502020204030204" pitchFamily="34" charset="0"/>
              </a:rPr>
              <a:t>La délégation Udaf 64 à la CAF a, tout au long de l’année, suivi les préconisations de l’Unaf en termes de soutien aux  besoins des familles du département et a organisé ses interventions et prises de parole en ce sens.</a:t>
            </a:r>
          </a:p>
          <a:p>
            <a:pPr marL="0" indent="0" algn="r">
              <a:buNone/>
            </a:pPr>
            <a:r>
              <a:rPr lang="fr-FR" sz="1600" dirty="0">
                <a:solidFill>
                  <a:srgbClr val="002060"/>
                </a:solidFill>
                <a:latin typeface="Calibri" panose="020F0502020204030204" pitchFamily="34" charset="0"/>
              </a:rPr>
              <a:t>Séverine BOUZIN-BARBIER</a:t>
            </a:r>
            <a:r>
              <a:rPr lang="fr-FR" sz="1600" i="0" u="none" strike="noStrike" baseline="0" dirty="0">
                <a:solidFill>
                  <a:srgbClr val="002060"/>
                </a:solidFill>
                <a:latin typeface="Calibri" panose="020F0502020204030204" pitchFamily="34" charset="0"/>
              </a:rPr>
              <a:t> </a:t>
            </a:r>
            <a:endParaRPr lang="fr-FR" sz="1600" dirty="0">
              <a:solidFill>
                <a:srgbClr val="002060"/>
              </a:solidFill>
            </a:endParaRPr>
          </a:p>
        </p:txBody>
      </p:sp>
      <p:pic>
        <p:nvPicPr>
          <p:cNvPr id="5" name="Image 4">
            <a:extLst>
              <a:ext uri="{FF2B5EF4-FFF2-40B4-BE49-F238E27FC236}">
                <a16:creationId xmlns:a16="http://schemas.microsoft.com/office/drawing/2014/main" id="{C33D4280-E876-E0D0-3DC0-E080F7600F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FB4A755E-2627-F8F9-0217-CEE9544AC81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29</a:t>
            </a:fld>
            <a:endParaRPr lang="fr-FR" dirty="0"/>
          </a:p>
        </p:txBody>
      </p:sp>
      <p:pic>
        <p:nvPicPr>
          <p:cNvPr id="11" name="Picture 8" descr="\\mars2\com\IDENTITE GRAPHIQUE\PATATES\patate6_orange.png">
            <a:extLst>
              <a:ext uri="{FF2B5EF4-FFF2-40B4-BE49-F238E27FC236}">
                <a16:creationId xmlns:a16="http://schemas.microsoft.com/office/drawing/2014/main" id="{11AE3F3E-D3EE-BDAB-8913-F848AB9CD5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398630"/>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ABC270B-3F66-7C17-7186-C9DB74F0AB5F}"/>
              </a:ext>
            </a:extLst>
          </p:cNvPr>
          <p:cNvSpPr txBox="1"/>
          <p:nvPr/>
        </p:nvSpPr>
        <p:spPr>
          <a:xfrm>
            <a:off x="7024608" y="557120"/>
            <a:ext cx="1935543" cy="584775"/>
          </a:xfrm>
          <a:prstGeom prst="rect">
            <a:avLst/>
          </a:prstGeom>
          <a:noFill/>
        </p:spPr>
        <p:txBody>
          <a:bodyPr wrap="square" rtlCol="0">
            <a:spAutoFit/>
          </a:bodyPr>
          <a:lstStyle/>
          <a:p>
            <a:pPr algn="ctr"/>
            <a:r>
              <a:rPr lang="fr-FR" sz="1600" b="1" dirty="0">
                <a:solidFill>
                  <a:schemeClr val="bg1"/>
                </a:solidFill>
              </a:rPr>
              <a:t>Prestation – Droit des Familles </a:t>
            </a:r>
          </a:p>
        </p:txBody>
      </p:sp>
      <p:sp>
        <p:nvSpPr>
          <p:cNvPr id="4" name="Espace réservé de la date 3">
            <a:extLst>
              <a:ext uri="{FF2B5EF4-FFF2-40B4-BE49-F238E27FC236}">
                <a16:creationId xmlns:a16="http://schemas.microsoft.com/office/drawing/2014/main" id="{43E83E52-8424-B38C-8F45-AFF8B296A44F}"/>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B7C3BBEA-8B1A-5251-26E8-7ACC5D8199D5}"/>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3076" name="Picture 4" descr="Résultat d’images pour logo caf">
            <a:extLst>
              <a:ext uri="{FF2B5EF4-FFF2-40B4-BE49-F238E27FC236}">
                <a16:creationId xmlns:a16="http://schemas.microsoft.com/office/drawing/2014/main" id="{AABF98DD-BAD9-311E-781A-627789FDAC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246" y="290050"/>
            <a:ext cx="1347692" cy="14400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EA82B102-61C2-802C-3C92-573E2C5F1E02}"/>
              </a:ext>
            </a:extLst>
          </p:cNvPr>
          <p:cNvSpPr txBox="1"/>
          <p:nvPr/>
        </p:nvSpPr>
        <p:spPr>
          <a:xfrm>
            <a:off x="2044306" y="647144"/>
            <a:ext cx="4264012" cy="404726"/>
          </a:xfrm>
          <a:prstGeom prst="rect">
            <a:avLst/>
          </a:prstGeom>
          <a:noFill/>
        </p:spPr>
        <p:txBody>
          <a:bodyPr wrap="square" rtlCol="0">
            <a:spAutoFit/>
          </a:bodyPr>
          <a:lstStyle/>
          <a:p>
            <a:pPr marL="0" indent="0">
              <a:lnSpc>
                <a:spcPct val="106000"/>
              </a:lnSpc>
              <a:spcAft>
                <a:spcPts val="800"/>
              </a:spcAft>
              <a:buNone/>
            </a:pPr>
            <a:r>
              <a:rPr lang="fr-FR" sz="2000" b="1" spc="-30" dirty="0">
                <a:solidFill>
                  <a:srgbClr val="FE4229"/>
                </a:solidFill>
                <a:highlight>
                  <a:srgbClr val="FFFFFF"/>
                </a:highlight>
                <a:latin typeface="+mj-lt"/>
                <a:ea typeface="Calibri" panose="020F0502020204030204" pitchFamily="34" charset="0"/>
                <a:cs typeface="Calibri" panose="020F0502020204030204" pitchFamily="34" charset="0"/>
              </a:rPr>
              <a:t>La Caisse d’Allocations Familiales (CAF)</a:t>
            </a:r>
          </a:p>
        </p:txBody>
      </p:sp>
    </p:spTree>
    <p:extLst>
      <p:ext uri="{BB962C8B-B14F-4D97-AF65-F5344CB8AC3E}">
        <p14:creationId xmlns:p14="http://schemas.microsoft.com/office/powerpoint/2010/main" val="3362762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dirty="0">
                <a:latin typeface="+mj-lt"/>
              </a:rPr>
              <a:t>Rapport Moral et d’Orientation</a:t>
            </a:r>
            <a:br>
              <a:rPr lang="fr-FR" dirty="0">
                <a:latin typeface="+mj-lt"/>
              </a:rPr>
            </a:br>
            <a:r>
              <a:rPr lang="fr-FR" dirty="0">
                <a:latin typeface="+mj-lt"/>
              </a:rPr>
              <a:t>de la Présidente</a:t>
            </a:r>
          </a:p>
        </p:txBody>
      </p:sp>
      <p:sp>
        <p:nvSpPr>
          <p:cNvPr id="6" name="Espace réservé du numéro de diapositive 5"/>
          <p:cNvSpPr>
            <a:spLocks noGrp="1"/>
          </p:cNvSpPr>
          <p:nvPr>
            <p:ph type="sldNum" sz="quarter" idx="12"/>
          </p:nvPr>
        </p:nvSpPr>
        <p:spPr/>
        <p:txBody>
          <a:bodyPr/>
          <a:lstStyle/>
          <a:p>
            <a:fld id="{2511D2C5-E144-4D27-97C8-AD396BB15896}" type="slidenum">
              <a:rPr lang="fr-FR" smtClean="0"/>
              <a:pPr/>
              <a:t>3</a:t>
            </a:fld>
            <a:endParaRPr lang="fr-FR" dirty="0"/>
          </a:p>
        </p:txBody>
      </p:sp>
      <p:pic>
        <p:nvPicPr>
          <p:cNvPr id="8" name="Image 7">
            <a:extLst>
              <a:ext uri="{FF2B5EF4-FFF2-40B4-BE49-F238E27FC236}">
                <a16:creationId xmlns:a16="http://schemas.microsoft.com/office/drawing/2014/main" id="{34B6FCD2-77F9-6276-A0BC-E56BC792E0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81DA2168-EACF-D01E-B414-731D8C128A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1EB5AF51-D408-BCE3-F241-82811EC545EC}"/>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3BC73EA0-A538-1562-D3CA-ACAFFD7DB134}"/>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3" name="ZoneTexte 12">
            <a:extLst>
              <a:ext uri="{FF2B5EF4-FFF2-40B4-BE49-F238E27FC236}">
                <a16:creationId xmlns:a16="http://schemas.microsoft.com/office/drawing/2014/main" id="{E16C7AB4-2AC0-501F-057D-DE51FA5E7EF3}"/>
              </a:ext>
            </a:extLst>
          </p:cNvPr>
          <p:cNvSpPr txBox="1"/>
          <p:nvPr/>
        </p:nvSpPr>
        <p:spPr>
          <a:xfrm>
            <a:off x="473555" y="1969354"/>
            <a:ext cx="7554829" cy="3350597"/>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Il m’a semblé que notre rapport moral faisait partie intégrante de notre activité qui doit en constituer le reflet.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C’est pourquoi j’ai remplacé le traditionnel mot d’introduction du président par ce rapport moral.</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Par ce rapport moral, il m’incombe essentiellement de faire le point sur la vie associative, les actions menées par nos services pour l’année 2024 et de vous faire part de nos projets à venir...</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En ce qui concerne le mouvement familial, comme le rapport de la Commission de contrôle vous l’a déjà annoncé, nous assistons à une stabilité, voire une légère augmentation du nombre de familles adhérentes.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 name="Groupe 3">
            <a:extLst>
              <a:ext uri="{FF2B5EF4-FFF2-40B4-BE49-F238E27FC236}">
                <a16:creationId xmlns:a16="http://schemas.microsoft.com/office/drawing/2014/main" id="{AB44E4E0-FE23-F841-6F4E-216F4FAC9E3B}"/>
              </a:ext>
            </a:extLst>
          </p:cNvPr>
          <p:cNvGrpSpPr/>
          <p:nvPr/>
        </p:nvGrpSpPr>
        <p:grpSpPr>
          <a:xfrm>
            <a:off x="6768244" y="-402000"/>
            <a:ext cx="2520280" cy="2496277"/>
            <a:chOff x="6588779" y="-356764"/>
            <a:chExt cx="2520280" cy="2496277"/>
          </a:xfrm>
        </p:grpSpPr>
        <p:pic>
          <p:nvPicPr>
            <p:cNvPr id="10" name="Picture 8" descr="\\mars2\com\IDENTITE GRAPHIQUE\PATATES\patate6_orange.png">
              <a:extLst>
                <a:ext uri="{FF2B5EF4-FFF2-40B4-BE49-F238E27FC236}">
                  <a16:creationId xmlns:a16="http://schemas.microsoft.com/office/drawing/2014/main" id="{688EEF11-1ECA-B4B8-ABFA-534F5F99EC9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Visage humain, personne, sourire, collier&#10;&#10;Le contenu généré par l’IA peut être incorrect.">
              <a:extLst>
                <a:ext uri="{FF2B5EF4-FFF2-40B4-BE49-F238E27FC236}">
                  <a16:creationId xmlns:a16="http://schemas.microsoft.com/office/drawing/2014/main" id="{9EE6CD89-3BD6-13CD-7CFF-D1FD1EF3D9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2183660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98FF9E1A-33A3-218C-9292-C01B87C85B59}"/>
              </a:ext>
            </a:extLst>
          </p:cNvPr>
          <p:cNvSpPr txBox="1">
            <a:spLocks/>
          </p:cNvSpPr>
          <p:nvPr/>
        </p:nvSpPr>
        <p:spPr>
          <a:xfrm>
            <a:off x="1644420" y="335966"/>
            <a:ext cx="4932171" cy="390099"/>
          </a:xfrm>
          <a:prstGeom prst="rect">
            <a:avLst/>
          </a:prstGeom>
        </p:spPr>
        <p:txBody>
          <a:bodyPr numCol="1">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b="1" dirty="0">
                <a:solidFill>
                  <a:srgbClr val="FF0000"/>
                </a:solidFill>
                <a:effectLst/>
                <a:latin typeface="+mj-lt"/>
                <a:ea typeface="Arial" panose="020B0604020202020204" pitchFamily="34" charset="0"/>
                <a:cs typeface="Calibri" panose="020F0502020204030204" pitchFamily="34" charset="0"/>
              </a:rPr>
              <a:t>Centres communaux d’action sociale (CCAS)</a:t>
            </a:r>
            <a:endParaRPr lang="fr-FR" sz="2000" b="1" dirty="0">
              <a:solidFill>
                <a:srgbClr val="FF0000"/>
              </a:solidFill>
              <a:effectLst/>
              <a:latin typeface="+mj-lt"/>
              <a:ea typeface="Calibri" panose="020F0502020204030204" pitchFamily="34" charset="0"/>
            </a:endParaRPr>
          </a:p>
          <a:p>
            <a:pPr marL="0" indent="0" algn="just">
              <a:buNone/>
            </a:pPr>
            <a:endParaRPr lang="fr-FR" sz="2000" b="1" dirty="0">
              <a:solidFill>
                <a:srgbClr val="FE4229"/>
              </a:solidFill>
              <a:latin typeface="+mj-lt"/>
            </a:endParaRPr>
          </a:p>
          <a:p>
            <a:pPr marL="0" indent="0" algn="just">
              <a:buNone/>
            </a:pPr>
            <a:endParaRPr lang="fr-FR" sz="2000" b="1" dirty="0">
              <a:solidFill>
                <a:srgbClr val="FE4229"/>
              </a:solidFill>
              <a:latin typeface="+mj-lt"/>
            </a:endParaRPr>
          </a:p>
        </p:txBody>
      </p:sp>
      <p:pic>
        <p:nvPicPr>
          <p:cNvPr id="6" name="Image 5">
            <a:extLst>
              <a:ext uri="{FF2B5EF4-FFF2-40B4-BE49-F238E27FC236}">
                <a16:creationId xmlns:a16="http://schemas.microsoft.com/office/drawing/2014/main" id="{E4937D53-309D-0A0A-6937-EA7D60DF03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3" name="Espace réservé du numéro de diapositive 5">
            <a:extLst>
              <a:ext uri="{FF2B5EF4-FFF2-40B4-BE49-F238E27FC236}">
                <a16:creationId xmlns:a16="http://schemas.microsoft.com/office/drawing/2014/main" id="{D7F02C14-6A5F-3BA0-E432-BE903C550AD3}"/>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30</a:t>
            </a:fld>
            <a:endParaRPr lang="fr-FR" dirty="0"/>
          </a:p>
        </p:txBody>
      </p:sp>
      <p:pic>
        <p:nvPicPr>
          <p:cNvPr id="11" name="Image 10" descr="Une image contenant texte, Police, logo, Graphique&#10;&#10;Description générée automatiquement">
            <a:extLst>
              <a:ext uri="{FF2B5EF4-FFF2-40B4-BE49-F238E27FC236}">
                <a16:creationId xmlns:a16="http://schemas.microsoft.com/office/drawing/2014/main" id="{E5071347-C2C8-050C-B4B2-8E62EE644C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e la date 3">
            <a:extLst>
              <a:ext uri="{FF2B5EF4-FFF2-40B4-BE49-F238E27FC236}">
                <a16:creationId xmlns:a16="http://schemas.microsoft.com/office/drawing/2014/main" id="{62C74EF3-00C2-0955-200C-17CB4CEE6D21}"/>
              </a:ext>
            </a:extLst>
          </p:cNvPr>
          <p:cNvSpPr>
            <a:spLocks noGrp="1"/>
          </p:cNvSpPr>
          <p:nvPr>
            <p:ph type="dt" sz="half" idx="10"/>
          </p:nvPr>
        </p:nvSpPr>
        <p:spPr>
          <a:xfrm>
            <a:off x="457200" y="6356351"/>
            <a:ext cx="874440" cy="365125"/>
          </a:xfrm>
        </p:spPr>
        <p:txBody>
          <a:bodyPr/>
          <a:lstStyle/>
          <a:p>
            <a:r>
              <a:rPr lang="fr-FR" dirty="0"/>
              <a:t>24/05/2025</a:t>
            </a:r>
          </a:p>
        </p:txBody>
      </p:sp>
      <p:sp>
        <p:nvSpPr>
          <p:cNvPr id="7" name="Espace réservé du pied de page 4">
            <a:extLst>
              <a:ext uri="{FF2B5EF4-FFF2-40B4-BE49-F238E27FC236}">
                <a16:creationId xmlns:a16="http://schemas.microsoft.com/office/drawing/2014/main" id="{6BAC5E98-0396-9CCC-5946-3163B4EA9B2D}"/>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2050" name="Picture 2" descr="Résultat d’images pour logo ccas">
            <a:extLst>
              <a:ext uri="{FF2B5EF4-FFF2-40B4-BE49-F238E27FC236}">
                <a16:creationId xmlns:a16="http://schemas.microsoft.com/office/drawing/2014/main" id="{F0C2A2D2-5B5E-8E0E-2766-33250AA91C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20" y="749676"/>
            <a:ext cx="150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mars2\com\IDENTITE GRAPHIQUE\PATATES\patate6_orange.png">
            <a:extLst>
              <a:ext uri="{FF2B5EF4-FFF2-40B4-BE49-F238E27FC236}">
                <a16:creationId xmlns:a16="http://schemas.microsoft.com/office/drawing/2014/main" id="{848335AD-9D91-2DB9-32A3-654E56CA08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398630"/>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6763C7E3-4F74-4299-2762-7F493CC416E9}"/>
              </a:ext>
            </a:extLst>
          </p:cNvPr>
          <p:cNvSpPr txBox="1"/>
          <p:nvPr/>
        </p:nvSpPr>
        <p:spPr>
          <a:xfrm>
            <a:off x="7024608" y="557120"/>
            <a:ext cx="1935543" cy="584775"/>
          </a:xfrm>
          <a:prstGeom prst="rect">
            <a:avLst/>
          </a:prstGeom>
          <a:noFill/>
        </p:spPr>
        <p:txBody>
          <a:bodyPr wrap="square" rtlCol="0">
            <a:spAutoFit/>
          </a:bodyPr>
          <a:lstStyle/>
          <a:p>
            <a:pPr algn="ctr"/>
            <a:r>
              <a:rPr lang="fr-FR" sz="1600" b="1" dirty="0">
                <a:solidFill>
                  <a:schemeClr val="bg1"/>
                </a:solidFill>
              </a:rPr>
              <a:t>Prestation – Droit des Familles </a:t>
            </a:r>
          </a:p>
        </p:txBody>
      </p:sp>
      <p:sp>
        <p:nvSpPr>
          <p:cNvPr id="10" name="ZoneTexte 9">
            <a:extLst>
              <a:ext uri="{FF2B5EF4-FFF2-40B4-BE49-F238E27FC236}">
                <a16:creationId xmlns:a16="http://schemas.microsoft.com/office/drawing/2014/main" id="{5C0B2D35-E816-ED00-4E9F-745B9FEB75FA}"/>
              </a:ext>
            </a:extLst>
          </p:cNvPr>
          <p:cNvSpPr txBox="1"/>
          <p:nvPr/>
        </p:nvSpPr>
        <p:spPr>
          <a:xfrm>
            <a:off x="459930" y="2346283"/>
            <a:ext cx="8288533" cy="3785652"/>
          </a:xfrm>
          <a:prstGeom prst="rect">
            <a:avLst/>
          </a:prstGeom>
          <a:noFill/>
        </p:spPr>
        <p:txBody>
          <a:bodyPr wrap="square" rtlCol="0">
            <a:spAutoFit/>
          </a:bodyPr>
          <a:lstStyle/>
          <a:p>
            <a:pPr>
              <a:buNone/>
            </a:pPr>
            <a:r>
              <a:rPr lang="fr-FR" sz="1500" b="1" dirty="0">
                <a:solidFill>
                  <a:srgbClr val="FE4229"/>
                </a:solidFill>
                <a:effectLst/>
                <a:latin typeface="+mj-lt"/>
                <a:ea typeface="Aptos" panose="020B0004020202020204" pitchFamily="34" charset="0"/>
                <a:cs typeface="Aptos" panose="020B0004020202020204" pitchFamily="34" charset="0"/>
              </a:rPr>
              <a:t>Les administrateurs se réunissent au moins une fois par trimestre durant l'année.</a:t>
            </a:r>
          </a:p>
          <a:p>
            <a:pPr algn="just">
              <a:buNone/>
            </a:pPr>
            <a:r>
              <a:rPr lang="fr-FR" sz="1500" b="1" u="sng" dirty="0">
                <a:solidFill>
                  <a:srgbClr val="000066"/>
                </a:solidFill>
                <a:effectLst/>
                <a:latin typeface="+mj-lt"/>
                <a:ea typeface="Aptos" panose="020B0004020202020204" pitchFamily="34" charset="0"/>
                <a:cs typeface="Aptos" panose="020B0004020202020204" pitchFamily="34" charset="0"/>
              </a:rPr>
              <a:t>Les thèmes abordés concernent le plus souvent </a:t>
            </a:r>
            <a:r>
              <a:rPr lang="fr-FR" sz="1500" b="1" dirty="0">
                <a:solidFill>
                  <a:srgbClr val="000066"/>
                </a:solidFill>
                <a:effectLst/>
                <a:latin typeface="+mj-lt"/>
                <a:ea typeface="Aptos" panose="020B0004020202020204" pitchFamily="34" charset="0"/>
                <a:cs typeface="Aptos" panose="020B0004020202020204" pitchFamily="34" charset="0"/>
              </a:rPr>
              <a:t>: </a:t>
            </a:r>
          </a:p>
          <a:p>
            <a:pPr marL="285750" indent="-285750" algn="just">
              <a:buClr>
                <a:srgbClr val="FE4229"/>
              </a:buClr>
              <a:buFont typeface="Wingdings" panose="05000000000000000000" pitchFamily="2" charset="2"/>
              <a:buChar char="ü"/>
            </a:pPr>
            <a:r>
              <a:rPr lang="fr-FR" sz="1500" dirty="0">
                <a:solidFill>
                  <a:srgbClr val="000066"/>
                </a:solidFill>
                <a:effectLst/>
                <a:latin typeface="+mj-lt"/>
                <a:ea typeface="Aptos" panose="020B0004020202020204" pitchFamily="34" charset="0"/>
                <a:cs typeface="Aptos" panose="020B0004020202020204" pitchFamily="34" charset="0"/>
              </a:rPr>
              <a:t>les finances et les orientations budgétaires votées en début d'année, les aides attribuées aux associations locales, </a:t>
            </a:r>
          </a:p>
          <a:p>
            <a:pPr marL="285750" indent="-285750" algn="just">
              <a:buClr>
                <a:srgbClr val="FE4229"/>
              </a:buClr>
              <a:buFont typeface="Wingdings" panose="05000000000000000000" pitchFamily="2" charset="2"/>
              <a:buChar char="ü"/>
            </a:pPr>
            <a:r>
              <a:rPr lang="fr-FR" sz="1500" dirty="0">
                <a:solidFill>
                  <a:srgbClr val="000066"/>
                </a:solidFill>
                <a:effectLst/>
                <a:latin typeface="+mj-lt"/>
                <a:ea typeface="Aptos" panose="020B0004020202020204" pitchFamily="34" charset="0"/>
                <a:cs typeface="Aptos" panose="020B0004020202020204" pitchFamily="34" charset="0"/>
              </a:rPr>
              <a:t>la gestion des ressources humaines concernant le SAAD (service d'aide et d'accompagnement à domicile) géré par le CCAS, </a:t>
            </a:r>
            <a:r>
              <a:rPr lang="fr-FR" sz="1500" dirty="0" err="1">
                <a:solidFill>
                  <a:srgbClr val="000066"/>
                </a:solidFill>
                <a:effectLst/>
                <a:latin typeface="+mj-lt"/>
                <a:ea typeface="Aptos" panose="020B0004020202020204" pitchFamily="34" charset="0"/>
                <a:cs typeface="Aptos" panose="020B0004020202020204" pitchFamily="34" charset="0"/>
              </a:rPr>
              <a:t>xxc</a:t>
            </a:r>
            <a:endParaRPr lang="fr-FR" sz="1500" dirty="0">
              <a:solidFill>
                <a:srgbClr val="000066"/>
              </a:solidFill>
              <a:effectLst/>
              <a:latin typeface="+mj-lt"/>
              <a:ea typeface="Aptos" panose="020B0004020202020204" pitchFamily="34" charset="0"/>
              <a:cs typeface="Aptos" panose="020B0004020202020204" pitchFamily="34" charset="0"/>
            </a:endParaRPr>
          </a:p>
          <a:p>
            <a:pPr marL="285750" indent="-285750" algn="just">
              <a:buClr>
                <a:srgbClr val="FE4229"/>
              </a:buClr>
              <a:buFont typeface="Wingdings" panose="05000000000000000000" pitchFamily="2" charset="2"/>
              <a:buChar char="ü"/>
            </a:pPr>
            <a:r>
              <a:rPr lang="fr-FR" sz="1500" dirty="0">
                <a:solidFill>
                  <a:srgbClr val="000066"/>
                </a:solidFill>
                <a:effectLst/>
                <a:latin typeface="+mj-lt"/>
                <a:ea typeface="Aptos" panose="020B0004020202020204" pitchFamily="34" charset="0"/>
                <a:cs typeface="Aptos" panose="020B0004020202020204" pitchFamily="34" charset="0"/>
              </a:rPr>
              <a:t>les actions de l'épicerie sociale "Le </a:t>
            </a:r>
            <a:r>
              <a:rPr lang="fr-FR" sz="1500" dirty="0" err="1">
                <a:solidFill>
                  <a:srgbClr val="000066"/>
                </a:solidFill>
                <a:effectLst/>
                <a:latin typeface="+mj-lt"/>
                <a:ea typeface="Aptos" panose="020B0004020202020204" pitchFamily="34" charset="0"/>
                <a:cs typeface="Aptos" panose="020B0004020202020204" pitchFamily="34" charset="0"/>
              </a:rPr>
              <a:t>Panier"et</a:t>
            </a:r>
            <a:r>
              <a:rPr lang="fr-FR" sz="1500" dirty="0">
                <a:solidFill>
                  <a:srgbClr val="000066"/>
                </a:solidFill>
                <a:effectLst/>
                <a:latin typeface="+mj-lt"/>
                <a:ea typeface="Aptos" panose="020B0004020202020204" pitchFamily="34" charset="0"/>
                <a:cs typeface="Aptos" panose="020B0004020202020204" pitchFamily="34" charset="0"/>
              </a:rPr>
              <a:t> certains projets menés durant l'année.</a:t>
            </a:r>
          </a:p>
          <a:p>
            <a:pPr>
              <a:buNone/>
            </a:pPr>
            <a:r>
              <a:rPr lang="fr-FR" sz="1500" b="1" dirty="0">
                <a:solidFill>
                  <a:srgbClr val="FE4229"/>
                </a:solidFill>
                <a:effectLst/>
                <a:latin typeface="+mj-lt"/>
                <a:ea typeface="Aptos" panose="020B0004020202020204" pitchFamily="34" charset="0"/>
                <a:cs typeface="Aptos" panose="020B0004020202020204" pitchFamily="34" charset="0"/>
              </a:rPr>
              <a:t>Les administrateurs décident également des aides financières à apporter aux familles en difficultés. </a:t>
            </a:r>
          </a:p>
          <a:p>
            <a:pPr algn="just">
              <a:buNone/>
            </a:pPr>
            <a:r>
              <a:rPr lang="fr-FR" sz="1500" dirty="0">
                <a:solidFill>
                  <a:srgbClr val="000066"/>
                </a:solidFill>
                <a:effectLst/>
                <a:latin typeface="+mj-lt"/>
                <a:ea typeface="Aptos" panose="020B0004020202020204" pitchFamily="34" charset="0"/>
                <a:cs typeface="Aptos" panose="020B0004020202020204" pitchFamily="34" charset="0"/>
              </a:rPr>
              <a:t>Mon rôle en tant que représentante est d'apporter une approche familiale et globale sur la situation des personnes concernées en tenant compte des échanges entre administrateurs et des retours d'expériences de la responsable de l'épicerie sociale sur le terrain.</a:t>
            </a:r>
          </a:p>
          <a:p>
            <a:pPr algn="just">
              <a:buNone/>
            </a:pPr>
            <a:r>
              <a:rPr lang="fr-FR" sz="1500" b="1" u="sng" dirty="0">
                <a:solidFill>
                  <a:srgbClr val="000066"/>
                </a:solidFill>
                <a:effectLst/>
                <a:latin typeface="+mj-lt"/>
                <a:ea typeface="Aptos" panose="020B0004020202020204" pitchFamily="34" charset="0"/>
                <a:cs typeface="Aptos" panose="020B0004020202020204" pitchFamily="34" charset="0"/>
              </a:rPr>
              <a:t>Quelques actions marquantes</a:t>
            </a:r>
            <a:r>
              <a:rPr lang="fr-FR" sz="1500" b="1" dirty="0">
                <a:solidFill>
                  <a:srgbClr val="000066"/>
                </a:solidFill>
                <a:effectLst/>
                <a:latin typeface="+mj-lt"/>
                <a:ea typeface="Aptos" panose="020B0004020202020204" pitchFamily="34" charset="0"/>
                <a:cs typeface="Aptos" panose="020B0004020202020204" pitchFamily="34" charset="0"/>
              </a:rPr>
              <a:t>:</a:t>
            </a:r>
          </a:p>
          <a:p>
            <a:pPr marL="285750" indent="-285750">
              <a:buClr>
                <a:srgbClr val="FE4229"/>
              </a:buClr>
              <a:buFont typeface="Wingdings" panose="05000000000000000000" pitchFamily="2" charset="2"/>
              <a:buChar char="ü"/>
            </a:pPr>
            <a:r>
              <a:rPr lang="fr-FR" sz="1500" dirty="0">
                <a:solidFill>
                  <a:srgbClr val="000066"/>
                </a:solidFill>
                <a:effectLst/>
                <a:latin typeface="+mj-lt"/>
                <a:ea typeface="Aptos" panose="020B0004020202020204" pitchFamily="34" charset="0"/>
                <a:cs typeface="Aptos" panose="020B0004020202020204" pitchFamily="34" charset="0"/>
              </a:rPr>
              <a:t>mobilisation pour la collecte de dons et l'accueil des familles Ukrainiennes,</a:t>
            </a:r>
          </a:p>
          <a:p>
            <a:pPr marL="285750" indent="-285750" algn="just">
              <a:buClr>
                <a:srgbClr val="FE4229"/>
              </a:buClr>
              <a:buFont typeface="Wingdings" panose="05000000000000000000" pitchFamily="2" charset="2"/>
              <a:buChar char="ü"/>
            </a:pPr>
            <a:r>
              <a:rPr lang="fr-FR" sz="1500" dirty="0">
                <a:solidFill>
                  <a:srgbClr val="000066"/>
                </a:solidFill>
                <a:effectLst/>
                <a:latin typeface="+mj-lt"/>
                <a:ea typeface="Aptos" panose="020B0004020202020204" pitchFamily="34" charset="0"/>
                <a:cs typeface="Aptos" panose="020B0004020202020204" pitchFamily="34" charset="0"/>
              </a:rPr>
              <a:t>partenariat avec l'association ASEPT pour la mise en place d'ateliers nutrition et de prévention des chutes chez les seniors,</a:t>
            </a:r>
          </a:p>
          <a:p>
            <a:pPr marL="285750" indent="-285750" algn="just">
              <a:buClr>
                <a:srgbClr val="FE4229"/>
              </a:buClr>
              <a:buFont typeface="Wingdings" panose="05000000000000000000" pitchFamily="2" charset="2"/>
              <a:buChar char="ü"/>
            </a:pPr>
            <a:r>
              <a:rPr lang="fr-FR" sz="1500" dirty="0">
                <a:solidFill>
                  <a:srgbClr val="000066"/>
                </a:solidFill>
                <a:effectLst/>
                <a:latin typeface="+mj-lt"/>
                <a:ea typeface="Aptos" panose="020B0004020202020204" pitchFamily="34" charset="0"/>
                <a:cs typeface="Aptos" panose="020B0004020202020204" pitchFamily="34" charset="0"/>
              </a:rPr>
              <a:t>collecte de la banque alimentaire. </a:t>
            </a:r>
          </a:p>
        </p:txBody>
      </p:sp>
      <p:sp>
        <p:nvSpPr>
          <p:cNvPr id="4" name="ZoneTexte 3">
            <a:extLst>
              <a:ext uri="{FF2B5EF4-FFF2-40B4-BE49-F238E27FC236}">
                <a16:creationId xmlns:a16="http://schemas.microsoft.com/office/drawing/2014/main" id="{864F09A2-1B1D-8396-D27F-CE996F9B061C}"/>
              </a:ext>
            </a:extLst>
          </p:cNvPr>
          <p:cNvSpPr txBox="1"/>
          <p:nvPr/>
        </p:nvSpPr>
        <p:spPr>
          <a:xfrm>
            <a:off x="1683940" y="789249"/>
            <a:ext cx="5048299" cy="1708160"/>
          </a:xfrm>
          <a:prstGeom prst="rect">
            <a:avLst/>
          </a:prstGeom>
          <a:noFill/>
        </p:spPr>
        <p:txBody>
          <a:bodyPr wrap="square" rtlCol="0">
            <a:spAutoFit/>
          </a:bodyPr>
          <a:lstStyle/>
          <a:p>
            <a:pPr algn="just">
              <a:buNone/>
            </a:pPr>
            <a:r>
              <a:rPr lang="fr-FR" sz="1500" dirty="0">
                <a:solidFill>
                  <a:srgbClr val="000066"/>
                </a:solidFill>
                <a:effectLst/>
                <a:latin typeface="+mj-lt"/>
                <a:ea typeface="Aptos" panose="020B0004020202020204" pitchFamily="34" charset="0"/>
                <a:cs typeface="Aptos" panose="020B0004020202020204" pitchFamily="34" charset="0"/>
              </a:rPr>
              <a:t>Depuis juin 2020, j'exerce mon mandat de représentante familiale au sein du CCAS de Gan. </a:t>
            </a:r>
          </a:p>
          <a:p>
            <a:pPr algn="just">
              <a:buNone/>
            </a:pPr>
            <a:r>
              <a:rPr lang="fr-FR" sz="1500" dirty="0">
                <a:solidFill>
                  <a:srgbClr val="000066"/>
                </a:solidFill>
                <a:effectLst/>
                <a:latin typeface="+mj-lt"/>
                <a:ea typeface="Aptos" panose="020B0004020202020204" pitchFamily="34" charset="0"/>
                <a:cs typeface="Aptos" panose="020B0004020202020204" pitchFamily="34" charset="0"/>
              </a:rPr>
              <a:t>En tant qu'établissement public administratif dit "de proximité", le CCAS est chargé d'une action générale de prévention et de développement social dans la commune. Elle s'appuie sur des principes, des valeurs et une vision d'intérêt général.</a:t>
            </a:r>
          </a:p>
        </p:txBody>
      </p:sp>
      <p:sp>
        <p:nvSpPr>
          <p:cNvPr id="12" name="ZoneTexte 11">
            <a:extLst>
              <a:ext uri="{FF2B5EF4-FFF2-40B4-BE49-F238E27FC236}">
                <a16:creationId xmlns:a16="http://schemas.microsoft.com/office/drawing/2014/main" id="{F2CA65BE-E87F-03EC-3BA3-93F43BB32993}"/>
              </a:ext>
            </a:extLst>
          </p:cNvPr>
          <p:cNvSpPr txBox="1"/>
          <p:nvPr/>
        </p:nvSpPr>
        <p:spPr>
          <a:xfrm>
            <a:off x="5760030" y="5803575"/>
            <a:ext cx="1663824" cy="328360"/>
          </a:xfrm>
          <a:prstGeom prst="rect">
            <a:avLst/>
          </a:prstGeom>
          <a:noFill/>
        </p:spPr>
        <p:txBody>
          <a:bodyPr wrap="square" rtlCol="0">
            <a:spAutoFit/>
          </a:bodyPr>
          <a:lstStyle/>
          <a:p>
            <a:pPr algn="r">
              <a:lnSpc>
                <a:spcPct val="107000"/>
              </a:lnSpc>
              <a:spcAft>
                <a:spcPts val="800"/>
              </a:spcAft>
            </a:pPr>
            <a:r>
              <a:rPr lang="fr-FR" sz="1500" kern="100" dirty="0">
                <a:solidFill>
                  <a:srgbClr val="000066"/>
                </a:solidFill>
                <a:effectLst/>
                <a:latin typeface="+mj-lt"/>
                <a:ea typeface="Aptos" panose="020B0004020202020204" pitchFamily="34" charset="0"/>
                <a:cs typeface="Times New Roman" panose="02020603050405020304" pitchFamily="18" charset="0"/>
              </a:rPr>
              <a:t>Elgrine AREQUION</a:t>
            </a:r>
          </a:p>
        </p:txBody>
      </p:sp>
    </p:spTree>
    <p:extLst>
      <p:ext uri="{BB962C8B-B14F-4D97-AF65-F5344CB8AC3E}">
        <p14:creationId xmlns:p14="http://schemas.microsoft.com/office/powerpoint/2010/main" val="1544582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B79DF-F36B-36D8-ED09-D8DFEFCFC07A}"/>
            </a:ext>
          </a:extLst>
        </p:cNvPr>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142E348C-7EBF-0F8D-547B-D39AD16E91E4}"/>
              </a:ext>
            </a:extLst>
          </p:cNvPr>
          <p:cNvSpPr txBox="1">
            <a:spLocks/>
          </p:cNvSpPr>
          <p:nvPr/>
        </p:nvSpPr>
        <p:spPr>
          <a:xfrm>
            <a:off x="539552" y="1124744"/>
            <a:ext cx="8229600" cy="4958010"/>
          </a:xfrm>
          <a:prstGeom prst="rect">
            <a:avLst/>
          </a:prstGeom>
        </p:spPr>
        <p:txBody>
          <a:bodyPr numCol="1">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fr-FR" sz="1600" b="1" dirty="0">
              <a:solidFill>
                <a:srgbClr val="FE4229"/>
              </a:solidFill>
            </a:endParaRPr>
          </a:p>
          <a:p>
            <a:pPr marL="0" indent="0" algn="just">
              <a:buNone/>
            </a:pPr>
            <a:endParaRPr lang="fr-FR" sz="1600" b="1" dirty="0">
              <a:solidFill>
                <a:srgbClr val="FE4229"/>
              </a:solidFill>
            </a:endParaRPr>
          </a:p>
        </p:txBody>
      </p:sp>
      <p:pic>
        <p:nvPicPr>
          <p:cNvPr id="6" name="Image 5">
            <a:extLst>
              <a:ext uri="{FF2B5EF4-FFF2-40B4-BE49-F238E27FC236}">
                <a16:creationId xmlns:a16="http://schemas.microsoft.com/office/drawing/2014/main" id="{74EA9E38-5449-F762-2AD8-804CB4AE52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3" name="Espace réservé du numéro de diapositive 5">
            <a:extLst>
              <a:ext uri="{FF2B5EF4-FFF2-40B4-BE49-F238E27FC236}">
                <a16:creationId xmlns:a16="http://schemas.microsoft.com/office/drawing/2014/main" id="{94DA36F4-1074-CB78-7FB5-174E7C52C367}"/>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31</a:t>
            </a:fld>
            <a:endParaRPr lang="fr-FR" dirty="0"/>
          </a:p>
        </p:txBody>
      </p:sp>
      <p:pic>
        <p:nvPicPr>
          <p:cNvPr id="11" name="Image 10" descr="Une image contenant texte, Police, logo, Graphique&#10;&#10;Description générée automatiquement">
            <a:extLst>
              <a:ext uri="{FF2B5EF4-FFF2-40B4-BE49-F238E27FC236}">
                <a16:creationId xmlns:a16="http://schemas.microsoft.com/office/drawing/2014/main" id="{DBD1BEE7-52BF-89CC-3C37-416FB05C3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e la date 3">
            <a:extLst>
              <a:ext uri="{FF2B5EF4-FFF2-40B4-BE49-F238E27FC236}">
                <a16:creationId xmlns:a16="http://schemas.microsoft.com/office/drawing/2014/main" id="{29761D77-8040-1C66-6A60-9AD29DB8E273}"/>
              </a:ext>
            </a:extLst>
          </p:cNvPr>
          <p:cNvSpPr>
            <a:spLocks noGrp="1"/>
          </p:cNvSpPr>
          <p:nvPr>
            <p:ph type="dt" sz="half" idx="10"/>
          </p:nvPr>
        </p:nvSpPr>
        <p:spPr>
          <a:xfrm>
            <a:off x="457200" y="6356351"/>
            <a:ext cx="874440" cy="365125"/>
          </a:xfrm>
        </p:spPr>
        <p:txBody>
          <a:bodyPr/>
          <a:lstStyle/>
          <a:p>
            <a:r>
              <a:rPr lang="fr-FR" dirty="0"/>
              <a:t>24/05/2025</a:t>
            </a:r>
          </a:p>
        </p:txBody>
      </p:sp>
      <p:sp>
        <p:nvSpPr>
          <p:cNvPr id="7" name="Espace réservé du pied de page 4">
            <a:extLst>
              <a:ext uri="{FF2B5EF4-FFF2-40B4-BE49-F238E27FC236}">
                <a16:creationId xmlns:a16="http://schemas.microsoft.com/office/drawing/2014/main" id="{9715337C-99B3-D024-864B-B1F0A9FD368F}"/>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8" name="Picture 8" descr="\\mars2\com\IDENTITE GRAPHIQUE\PATATES\patate6_orange.png">
            <a:extLst>
              <a:ext uri="{FF2B5EF4-FFF2-40B4-BE49-F238E27FC236}">
                <a16:creationId xmlns:a16="http://schemas.microsoft.com/office/drawing/2014/main" id="{1AAD7B5D-9288-F579-8CB9-F1A59B0202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398630"/>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3A123B53-AD6D-1EBF-3BAD-8D7962DB2899}"/>
              </a:ext>
            </a:extLst>
          </p:cNvPr>
          <p:cNvSpPr txBox="1"/>
          <p:nvPr/>
        </p:nvSpPr>
        <p:spPr>
          <a:xfrm>
            <a:off x="7024608" y="557120"/>
            <a:ext cx="1935543" cy="584775"/>
          </a:xfrm>
          <a:prstGeom prst="rect">
            <a:avLst/>
          </a:prstGeom>
          <a:noFill/>
        </p:spPr>
        <p:txBody>
          <a:bodyPr wrap="square" rtlCol="0">
            <a:spAutoFit/>
          </a:bodyPr>
          <a:lstStyle/>
          <a:p>
            <a:pPr algn="ctr"/>
            <a:r>
              <a:rPr lang="fr-FR" sz="1600" b="1" dirty="0">
                <a:solidFill>
                  <a:schemeClr val="bg1"/>
                </a:solidFill>
              </a:rPr>
              <a:t>Prestation – Droit des Familles </a:t>
            </a:r>
          </a:p>
        </p:txBody>
      </p:sp>
      <p:sp>
        <p:nvSpPr>
          <p:cNvPr id="10" name="ZoneTexte 9">
            <a:extLst>
              <a:ext uri="{FF2B5EF4-FFF2-40B4-BE49-F238E27FC236}">
                <a16:creationId xmlns:a16="http://schemas.microsoft.com/office/drawing/2014/main" id="{6121958A-3F1B-DF56-C6F7-FBF50314F621}"/>
              </a:ext>
            </a:extLst>
          </p:cNvPr>
          <p:cNvSpPr txBox="1"/>
          <p:nvPr/>
        </p:nvSpPr>
        <p:spPr>
          <a:xfrm>
            <a:off x="2627784" y="2071526"/>
            <a:ext cx="5976664" cy="3416320"/>
          </a:xfrm>
          <a:prstGeom prst="rect">
            <a:avLst/>
          </a:prstGeom>
          <a:noFill/>
        </p:spPr>
        <p:txBody>
          <a:bodyPr wrap="square" rtlCol="0">
            <a:spAutoFit/>
          </a:bodyPr>
          <a:lstStyle/>
          <a:p>
            <a:pPr algn="just"/>
            <a:r>
              <a:rPr lang="fr-FR" sz="1800" b="0" i="0" u="none" strike="noStrike" baseline="0" dirty="0">
                <a:solidFill>
                  <a:srgbClr val="002060"/>
                </a:solidFill>
                <a:latin typeface="Calibri" panose="020F0502020204030204" pitchFamily="34" charset="0"/>
              </a:rPr>
              <a:t> Le CIAS Pays Basque en 2024 a réalisé une étude des besoins sociaux sur l’agglomération Pays Basque (document joint).</a:t>
            </a:r>
          </a:p>
          <a:p>
            <a:pPr algn="just"/>
            <a:endParaRPr lang="fr-FR" sz="1800" b="0" i="0" u="none" strike="noStrike" baseline="0" dirty="0">
              <a:solidFill>
                <a:srgbClr val="002060"/>
              </a:solidFill>
              <a:latin typeface="Calibri" panose="020F0502020204030204" pitchFamily="34" charset="0"/>
            </a:endParaRPr>
          </a:p>
          <a:p>
            <a:pPr algn="just"/>
            <a:r>
              <a:rPr lang="fr-FR" sz="1800" b="0" i="0" u="none" strike="noStrike" baseline="0" dirty="0">
                <a:solidFill>
                  <a:srgbClr val="002060"/>
                </a:solidFill>
                <a:latin typeface="Calibri" panose="020F0502020204030204" pitchFamily="34" charset="0"/>
              </a:rPr>
              <a:t>Ce CIAS a plusieurs compétences, dont la gestion d’un service d’aide a domicile (SAD) et a évoqué, lors de son dernier CA 2024, l’obligation prochaine que les Services de Soins Infirmiers à domicile (SSIAD) soient rattachés à un Service Autonomie à Domicile (SAD). </a:t>
            </a:r>
          </a:p>
          <a:p>
            <a:pPr algn="just"/>
            <a:r>
              <a:rPr lang="fr-FR" sz="1800" b="0" i="0" u="none" strike="noStrike" baseline="0" dirty="0">
                <a:solidFill>
                  <a:srgbClr val="002060"/>
                </a:solidFill>
                <a:latin typeface="Calibri" panose="020F0502020204030204" pitchFamily="34" charset="0"/>
              </a:rPr>
              <a:t>L’ampleur de cette obligation mettrait </a:t>
            </a:r>
            <a:r>
              <a:rPr lang="fr-FR" dirty="0">
                <a:solidFill>
                  <a:srgbClr val="002060"/>
                </a:solidFill>
                <a:latin typeface="Calibri" panose="020F0502020204030204" pitchFamily="34" charset="0"/>
              </a:rPr>
              <a:t>à</a:t>
            </a:r>
            <a:r>
              <a:rPr lang="fr-FR" sz="1800" b="0" i="0" u="none" strike="noStrike" baseline="0" dirty="0">
                <a:solidFill>
                  <a:srgbClr val="002060"/>
                </a:solidFill>
                <a:latin typeface="Calibri" panose="020F0502020204030204" pitchFamily="34" charset="0"/>
              </a:rPr>
              <a:t> mal le service SAD car la gestion serait complexifiée. </a:t>
            </a:r>
          </a:p>
          <a:p>
            <a:pPr algn="just"/>
            <a:endParaRPr lang="fr-FR" dirty="0">
              <a:solidFill>
                <a:srgbClr val="002060"/>
              </a:solidFill>
              <a:latin typeface="Calibri" panose="020F0502020204030204" pitchFamily="34" charset="0"/>
            </a:endParaRPr>
          </a:p>
          <a:p>
            <a:pPr algn="r"/>
            <a:r>
              <a:rPr lang="fr-FR" dirty="0">
                <a:solidFill>
                  <a:srgbClr val="002060"/>
                </a:solidFill>
                <a:latin typeface="Calibri" panose="020F0502020204030204" pitchFamily="34" charset="0"/>
              </a:rPr>
              <a:t>Séverine BOUZIN-BARBIER</a:t>
            </a:r>
            <a:endParaRPr lang="fr-FR" dirty="0">
              <a:solidFill>
                <a:srgbClr val="002060"/>
              </a:solidFill>
            </a:endParaRPr>
          </a:p>
        </p:txBody>
      </p:sp>
      <p:pic>
        <p:nvPicPr>
          <p:cNvPr id="1026" name="Picture 2" descr="Centre intercommunal d'Action sociale">
            <a:extLst>
              <a:ext uri="{FF2B5EF4-FFF2-40B4-BE49-F238E27FC236}">
                <a16:creationId xmlns:a16="http://schemas.microsoft.com/office/drawing/2014/main" id="{F2BAF683-9183-46F0-DC82-B9195B18D8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420" y="2343150"/>
            <a:ext cx="1295400" cy="108585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FCB9A96-961B-95F3-07FE-CA5B1ED366F4}"/>
              </a:ext>
            </a:extLst>
          </p:cNvPr>
          <p:cNvSpPr txBox="1"/>
          <p:nvPr/>
        </p:nvSpPr>
        <p:spPr>
          <a:xfrm>
            <a:off x="537384" y="656423"/>
            <a:ext cx="6197024" cy="707886"/>
          </a:xfrm>
          <a:prstGeom prst="rect">
            <a:avLst/>
          </a:prstGeom>
          <a:noFill/>
        </p:spPr>
        <p:txBody>
          <a:bodyPr wrap="square" rtlCol="0">
            <a:spAutoFit/>
          </a:bodyPr>
          <a:lstStyle/>
          <a:p>
            <a:pPr marL="0" indent="0" algn="just">
              <a:buNone/>
            </a:pPr>
            <a:r>
              <a:rPr lang="fr-FR" sz="2000" b="1" dirty="0">
                <a:solidFill>
                  <a:srgbClr val="FF0000"/>
                </a:solidFill>
                <a:effectLst/>
                <a:latin typeface="+mj-lt"/>
                <a:ea typeface="Arial" panose="020B0604020202020204" pitchFamily="34" charset="0"/>
                <a:cs typeface="Calibri" panose="020F0502020204030204" pitchFamily="34" charset="0"/>
              </a:rPr>
              <a:t>Centres communaux et intercommunaux d’action sociale (CIAS)</a:t>
            </a:r>
            <a:endParaRPr lang="fr-FR" sz="2000" b="1" dirty="0">
              <a:solidFill>
                <a:srgbClr val="FF0000"/>
              </a:solidFill>
              <a:effectLst/>
              <a:latin typeface="+mj-lt"/>
              <a:ea typeface="Calibri" panose="020F0502020204030204" pitchFamily="34" charset="0"/>
            </a:endParaRPr>
          </a:p>
        </p:txBody>
      </p:sp>
    </p:spTree>
    <p:extLst>
      <p:ext uri="{BB962C8B-B14F-4D97-AF65-F5344CB8AC3E}">
        <p14:creationId xmlns:p14="http://schemas.microsoft.com/office/powerpoint/2010/main" val="3232188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E5A0-C5B8-DDED-954F-8571E61B4DB0}"/>
            </a:ext>
          </a:extLst>
        </p:cNvPr>
        <p:cNvGrpSpPr/>
        <p:nvPr/>
      </p:nvGrpSpPr>
      <p:grpSpPr>
        <a:xfrm>
          <a:off x="0" y="0"/>
          <a:ext cx="0" cy="0"/>
          <a:chOff x="0" y="0"/>
          <a:chExt cx="0" cy="0"/>
        </a:xfrm>
      </p:grpSpPr>
      <p:pic>
        <p:nvPicPr>
          <p:cNvPr id="3" name="Picture 8">
            <a:extLst>
              <a:ext uri="{FF2B5EF4-FFF2-40B4-BE49-F238E27FC236}">
                <a16:creationId xmlns:a16="http://schemas.microsoft.com/office/drawing/2014/main" id="{0A91E437-475C-ABDB-942E-10E9D58DDE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747244">
            <a:off x="6973416" y="-318049"/>
            <a:ext cx="2170584" cy="2291705"/>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C6FAA92C-AB29-9484-7FA0-BFE4761FEB70}"/>
              </a:ext>
            </a:extLst>
          </p:cNvPr>
          <p:cNvSpPr txBox="1">
            <a:spLocks/>
          </p:cNvSpPr>
          <p:nvPr/>
        </p:nvSpPr>
        <p:spPr>
          <a:xfrm>
            <a:off x="562992" y="351397"/>
            <a:ext cx="6457280" cy="804390"/>
          </a:xfrm>
          <a:prstGeom prst="rect">
            <a:avLst/>
          </a:prstGeom>
        </p:spPr>
        <p:txBody>
          <a:bodyPr numCol="1">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15000"/>
              </a:lnSpc>
              <a:spcAft>
                <a:spcPts val="800"/>
              </a:spcAft>
              <a:buNone/>
            </a:pPr>
            <a:r>
              <a:rPr lang="fr-FR" sz="2000" b="1" dirty="0">
                <a:solidFill>
                  <a:srgbClr val="FF0000"/>
                </a:solidFill>
                <a:effectLst/>
                <a:latin typeface="+mj-lt"/>
                <a:ea typeface="Arial" panose="020B0604020202020204" pitchFamily="34" charset="0"/>
                <a:cs typeface="Calibri" panose="020F0502020204030204" pitchFamily="34" charset="0"/>
              </a:rPr>
              <a:t>Co</a:t>
            </a:r>
            <a:r>
              <a:rPr lang="fr-FR" sz="2000" b="1" dirty="0">
                <a:solidFill>
                  <a:srgbClr val="FF0000"/>
                </a:solidFill>
                <a:latin typeface="+mj-lt"/>
                <a:ea typeface="Arial" panose="020B0604020202020204" pitchFamily="34" charset="0"/>
                <a:cs typeface="Calibri" panose="020F0502020204030204" pitchFamily="34" charset="0"/>
              </a:rPr>
              <a:t>mité</a:t>
            </a:r>
            <a:r>
              <a:rPr lang="fr-FR" sz="2000" b="1" dirty="0">
                <a:solidFill>
                  <a:srgbClr val="FF0000"/>
                </a:solidFill>
                <a:effectLst/>
                <a:latin typeface="+mj-lt"/>
                <a:ea typeface="Arial" panose="020B0604020202020204" pitchFamily="34" charset="0"/>
                <a:cs typeface="Calibri" panose="020F0502020204030204" pitchFamily="34" charset="0"/>
              </a:rPr>
              <a:t> départemental des Services aux Familles</a:t>
            </a:r>
          </a:p>
        </p:txBody>
      </p:sp>
      <p:pic>
        <p:nvPicPr>
          <p:cNvPr id="6" name="Image 5">
            <a:extLst>
              <a:ext uri="{FF2B5EF4-FFF2-40B4-BE49-F238E27FC236}">
                <a16:creationId xmlns:a16="http://schemas.microsoft.com/office/drawing/2014/main" id="{460CB39D-601A-32C5-3DC2-E6DB8201F1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9" name="Espace réservé du numéro de diapositive 5">
            <a:extLst>
              <a:ext uri="{FF2B5EF4-FFF2-40B4-BE49-F238E27FC236}">
                <a16:creationId xmlns:a16="http://schemas.microsoft.com/office/drawing/2014/main" id="{67251BA1-9A67-B922-4A46-E377884CEB2D}"/>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32</a:t>
            </a:fld>
            <a:endParaRPr lang="fr-FR" dirty="0"/>
          </a:p>
        </p:txBody>
      </p:sp>
      <p:sp>
        <p:nvSpPr>
          <p:cNvPr id="10" name="ZoneTexte 9">
            <a:extLst>
              <a:ext uri="{FF2B5EF4-FFF2-40B4-BE49-F238E27FC236}">
                <a16:creationId xmlns:a16="http://schemas.microsoft.com/office/drawing/2014/main" id="{F18177EF-70C4-3035-9413-D577EB10AD07}"/>
              </a:ext>
            </a:extLst>
          </p:cNvPr>
          <p:cNvSpPr txBox="1"/>
          <p:nvPr/>
        </p:nvSpPr>
        <p:spPr>
          <a:xfrm>
            <a:off x="7155561" y="658526"/>
            <a:ext cx="1806293" cy="338554"/>
          </a:xfrm>
          <a:prstGeom prst="rect">
            <a:avLst/>
          </a:prstGeom>
          <a:noFill/>
        </p:spPr>
        <p:txBody>
          <a:bodyPr wrap="square" rtlCol="0">
            <a:spAutoFit/>
          </a:bodyPr>
          <a:lstStyle/>
          <a:p>
            <a:r>
              <a:rPr lang="fr-FR" sz="1600" b="1" dirty="0">
                <a:solidFill>
                  <a:schemeClr val="bg1"/>
                </a:solidFill>
              </a:rPr>
              <a:t>Enfance - Jeunesse</a:t>
            </a:r>
          </a:p>
        </p:txBody>
      </p:sp>
      <p:pic>
        <p:nvPicPr>
          <p:cNvPr id="11" name="Image 10" descr="Une image contenant texte, Police, logo, Graphique&#10;&#10;Description générée automatiquement">
            <a:extLst>
              <a:ext uri="{FF2B5EF4-FFF2-40B4-BE49-F238E27FC236}">
                <a16:creationId xmlns:a16="http://schemas.microsoft.com/office/drawing/2014/main" id="{D5FD6537-D53F-3C6E-EC11-A7F649B777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e la date 3">
            <a:extLst>
              <a:ext uri="{FF2B5EF4-FFF2-40B4-BE49-F238E27FC236}">
                <a16:creationId xmlns:a16="http://schemas.microsoft.com/office/drawing/2014/main" id="{92D4E65C-5742-1ED7-7E56-6B2DE6E78315}"/>
              </a:ext>
            </a:extLst>
          </p:cNvPr>
          <p:cNvSpPr>
            <a:spLocks noGrp="1"/>
          </p:cNvSpPr>
          <p:nvPr>
            <p:ph type="dt" sz="half" idx="10"/>
          </p:nvPr>
        </p:nvSpPr>
        <p:spPr>
          <a:xfrm>
            <a:off x="457200" y="6356351"/>
            <a:ext cx="874440" cy="365125"/>
          </a:xfrm>
        </p:spPr>
        <p:txBody>
          <a:bodyPr/>
          <a:lstStyle/>
          <a:p>
            <a:r>
              <a:rPr lang="fr-FR" dirty="0"/>
              <a:t>24/05/2025</a:t>
            </a:r>
          </a:p>
        </p:txBody>
      </p:sp>
      <p:sp>
        <p:nvSpPr>
          <p:cNvPr id="4" name="Espace réservé du pied de page 4">
            <a:extLst>
              <a:ext uri="{FF2B5EF4-FFF2-40B4-BE49-F238E27FC236}">
                <a16:creationId xmlns:a16="http://schemas.microsoft.com/office/drawing/2014/main" id="{844384A4-7991-B561-D4AD-A366F7DC24F9}"/>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4098" name="Picture 2" descr="Résultat d’images pour schéma départemental service aux familles 64">
            <a:extLst>
              <a:ext uri="{FF2B5EF4-FFF2-40B4-BE49-F238E27FC236}">
                <a16:creationId xmlns:a16="http://schemas.microsoft.com/office/drawing/2014/main" id="{1D9B03E2-4729-C108-2A9C-9EBA2DFEAF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497939">
            <a:off x="189302" y="1318844"/>
            <a:ext cx="2284675" cy="84829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9FC33A00-57F1-D2C0-02A1-B8675B6BA450}"/>
              </a:ext>
            </a:extLst>
          </p:cNvPr>
          <p:cNvSpPr txBox="1"/>
          <p:nvPr/>
        </p:nvSpPr>
        <p:spPr>
          <a:xfrm>
            <a:off x="623280" y="3672857"/>
            <a:ext cx="7897440" cy="2358915"/>
          </a:xfrm>
          <a:prstGeom prst="rect">
            <a:avLst/>
          </a:prstGeom>
          <a:noFill/>
        </p:spPr>
        <p:txBody>
          <a:bodyPr wrap="square" rtlCol="0">
            <a:spAutoFit/>
          </a:bodyPr>
          <a:lstStyle/>
          <a:p>
            <a:pPr algn="just">
              <a:lnSpc>
                <a:spcPct val="107000"/>
              </a:lnSpc>
              <a:spcAft>
                <a:spcPts val="800"/>
              </a:spcAft>
              <a:buNone/>
            </a:pPr>
            <a:r>
              <a:rPr lang="fr-FR" sz="1800" kern="100" dirty="0">
                <a:solidFill>
                  <a:srgbClr val="000066"/>
                </a:solidFill>
                <a:effectLst/>
                <a:latin typeface="+mj-lt"/>
                <a:ea typeface="Calibri" panose="020F0502020204030204" pitchFamily="34" charset="0"/>
                <a:cs typeface="Times New Roman" panose="02020603050405020304" pitchFamily="18" charset="0"/>
              </a:rPr>
              <a:t>Présidé par le Préfet, les vice-présidents en sont :</a:t>
            </a:r>
          </a:p>
          <a:p>
            <a:pPr marL="342900" lvl="0" indent="-342900" algn="just">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le président du Conseil Départemental,</a:t>
            </a:r>
          </a:p>
          <a:p>
            <a:pPr marL="342900" lvl="0" indent="-342900" algn="just">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un représentant des communes et intercommunalités du département,</a:t>
            </a:r>
          </a:p>
          <a:p>
            <a:pPr marL="342900" lvl="0" indent="-342900" algn="just">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le président du Conseil d’Administration de la Caisse des Allocations Familiales.</a:t>
            </a:r>
          </a:p>
          <a:p>
            <a:pPr lvl="0" algn="just">
              <a:spcAft>
                <a:spcPts val="800"/>
              </a:spcAft>
              <a:buClr>
                <a:srgbClr val="FE4229"/>
              </a:buClr>
            </a:pPr>
            <a:endParaRPr lang="fr-FR" kern="100" dirty="0">
              <a:solidFill>
                <a:srgbClr val="000066"/>
              </a:solidFill>
              <a:latin typeface="+mj-lt"/>
              <a:ea typeface="Calibri" panose="020F0502020204030204" pitchFamily="34" charset="0"/>
              <a:cs typeface="Times New Roman" panose="02020603050405020304" pitchFamily="18" charset="0"/>
            </a:endParaRPr>
          </a:p>
          <a:p>
            <a:pPr lvl="0" algn="just">
              <a:lnSpc>
                <a:spcPct val="107000"/>
              </a:lnSpc>
              <a:spcAft>
                <a:spcPts val="800"/>
              </a:spcAft>
              <a:buClr>
                <a:srgbClr val="FE4229"/>
              </a:buClr>
            </a:pPr>
            <a:r>
              <a:rPr lang="fr-FR" sz="1800" kern="100" dirty="0">
                <a:solidFill>
                  <a:srgbClr val="000066"/>
                </a:solidFill>
                <a:effectLst/>
                <a:latin typeface="+mj-lt"/>
                <a:ea typeface="Calibri" panose="020F0502020204030204" pitchFamily="34" charset="0"/>
                <a:cs typeface="Times New Roman" panose="02020603050405020304" pitchFamily="18" charset="0"/>
              </a:rPr>
              <a:t>Au niveau local, il a été fait le choix de confier également une vice-présidence au Rectorat–copilote de la commission enfance</a:t>
            </a:r>
            <a:r>
              <a:rPr lang="fr-FR" kern="100" dirty="0">
                <a:solidFill>
                  <a:srgbClr val="000066"/>
                </a:solidFill>
                <a:latin typeface="+mj-lt"/>
                <a:ea typeface="Calibri" panose="020F0502020204030204" pitchFamily="34" charset="0"/>
                <a:cs typeface="Times New Roman" panose="02020603050405020304" pitchFamily="18" charset="0"/>
              </a:rPr>
              <a:t>.</a:t>
            </a:r>
            <a:endParaRPr lang="fr-FR" sz="1800" kern="100" dirty="0">
              <a:solidFill>
                <a:srgbClr val="000066"/>
              </a:solidFill>
              <a:effectLst/>
              <a:latin typeface="+mj-lt"/>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89B26971-E7BC-50EE-85CE-352EC933BC86}"/>
              </a:ext>
            </a:extLst>
          </p:cNvPr>
          <p:cNvSpPr txBox="1"/>
          <p:nvPr/>
        </p:nvSpPr>
        <p:spPr>
          <a:xfrm>
            <a:off x="2392159" y="1441102"/>
            <a:ext cx="5518059" cy="2256323"/>
          </a:xfrm>
          <a:prstGeom prst="rect">
            <a:avLst/>
          </a:prstGeom>
          <a:noFill/>
        </p:spPr>
        <p:txBody>
          <a:bodyPr wrap="square" rtlCol="0">
            <a:spAutoFit/>
          </a:bodyPr>
          <a:lstStyle/>
          <a:p>
            <a:pPr algn="just">
              <a:lnSpc>
                <a:spcPct val="107000"/>
              </a:lnSpc>
              <a:spcAft>
                <a:spcPts val="800"/>
              </a:spcAft>
              <a:buNone/>
            </a:pPr>
            <a:r>
              <a:rPr lang="fr-FR" kern="100" dirty="0">
                <a:solidFill>
                  <a:srgbClr val="001A73"/>
                </a:solidFill>
                <a:effectLst/>
                <a:latin typeface="+mj-lt"/>
                <a:ea typeface="Calibri" panose="020F0502020204030204" pitchFamily="34" charset="0"/>
                <a:cs typeface="Times New Roman" panose="02020603050405020304" pitchFamily="18" charset="0"/>
              </a:rPr>
              <a:t>L’Article L214-5 du Code de l'action sociale et des familles définit Le Conseil départemental des services aux familles comme : </a:t>
            </a:r>
          </a:p>
          <a:p>
            <a:pPr algn="ctr">
              <a:lnSpc>
                <a:spcPct val="107000"/>
              </a:lnSpc>
              <a:spcAft>
                <a:spcPts val="800"/>
              </a:spcAft>
              <a:buNone/>
            </a:pPr>
            <a:r>
              <a:rPr lang="fr-FR" kern="100" dirty="0">
                <a:solidFill>
                  <a:srgbClr val="FE4229"/>
                </a:solidFill>
                <a:effectLst/>
                <a:latin typeface="+mj-lt"/>
                <a:ea typeface="Calibri" panose="020F0502020204030204" pitchFamily="34" charset="0"/>
                <a:cs typeface="Times New Roman" panose="02020603050405020304" pitchFamily="18" charset="0"/>
              </a:rPr>
              <a:t>une instance de réflexion, de conseil, de proposition et de suivi concernant toutes questions relatives à l'organisation, au fonctionnement, au maintien et au développement des services aux familles. </a:t>
            </a:r>
          </a:p>
        </p:txBody>
      </p:sp>
    </p:spTree>
    <p:extLst>
      <p:ext uri="{BB962C8B-B14F-4D97-AF65-F5344CB8AC3E}">
        <p14:creationId xmlns:p14="http://schemas.microsoft.com/office/powerpoint/2010/main" val="2551752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1E5A3801-EEAB-0A43-16D3-E5ABE32850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747244">
            <a:off x="6973416" y="-318049"/>
            <a:ext cx="2170584" cy="229170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E4937D53-309D-0A0A-6937-EA7D60DF03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9" name="Espace réservé du numéro de diapositive 5">
            <a:extLst>
              <a:ext uri="{FF2B5EF4-FFF2-40B4-BE49-F238E27FC236}">
                <a16:creationId xmlns:a16="http://schemas.microsoft.com/office/drawing/2014/main" id="{8070B985-3681-5927-9C27-22B9B5042932}"/>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33</a:t>
            </a:fld>
            <a:endParaRPr lang="fr-FR" dirty="0"/>
          </a:p>
        </p:txBody>
      </p:sp>
      <p:sp>
        <p:nvSpPr>
          <p:cNvPr id="10" name="ZoneTexte 9">
            <a:extLst>
              <a:ext uri="{FF2B5EF4-FFF2-40B4-BE49-F238E27FC236}">
                <a16:creationId xmlns:a16="http://schemas.microsoft.com/office/drawing/2014/main" id="{64440256-4C95-80F2-EAA3-31DD73002F94}"/>
              </a:ext>
            </a:extLst>
          </p:cNvPr>
          <p:cNvSpPr txBox="1"/>
          <p:nvPr/>
        </p:nvSpPr>
        <p:spPr>
          <a:xfrm>
            <a:off x="7155561" y="658526"/>
            <a:ext cx="1806293" cy="338554"/>
          </a:xfrm>
          <a:prstGeom prst="rect">
            <a:avLst/>
          </a:prstGeom>
          <a:noFill/>
        </p:spPr>
        <p:txBody>
          <a:bodyPr wrap="square" rtlCol="0">
            <a:spAutoFit/>
          </a:bodyPr>
          <a:lstStyle/>
          <a:p>
            <a:r>
              <a:rPr lang="fr-FR" sz="1600" b="1" dirty="0">
                <a:solidFill>
                  <a:schemeClr val="bg1"/>
                </a:solidFill>
              </a:rPr>
              <a:t>Enfance - Jeunesse</a:t>
            </a:r>
          </a:p>
        </p:txBody>
      </p:sp>
      <p:pic>
        <p:nvPicPr>
          <p:cNvPr id="11" name="Image 10" descr="Une image contenant texte, Police, logo, Graphique&#10;&#10;Description générée automatiquement">
            <a:extLst>
              <a:ext uri="{FF2B5EF4-FFF2-40B4-BE49-F238E27FC236}">
                <a16:creationId xmlns:a16="http://schemas.microsoft.com/office/drawing/2014/main" id="{20A42BB0-D6BC-7922-9495-9A73C62EBC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e la date 3">
            <a:extLst>
              <a:ext uri="{FF2B5EF4-FFF2-40B4-BE49-F238E27FC236}">
                <a16:creationId xmlns:a16="http://schemas.microsoft.com/office/drawing/2014/main" id="{1BC6F0AF-540B-CDF6-2DBC-886D5C595A1A}"/>
              </a:ext>
            </a:extLst>
          </p:cNvPr>
          <p:cNvSpPr>
            <a:spLocks noGrp="1"/>
          </p:cNvSpPr>
          <p:nvPr>
            <p:ph type="dt" sz="half" idx="10"/>
          </p:nvPr>
        </p:nvSpPr>
        <p:spPr>
          <a:xfrm>
            <a:off x="457200" y="6356351"/>
            <a:ext cx="874440" cy="365125"/>
          </a:xfrm>
        </p:spPr>
        <p:txBody>
          <a:bodyPr/>
          <a:lstStyle/>
          <a:p>
            <a:r>
              <a:rPr lang="fr-FR" dirty="0"/>
              <a:t>24/05/2025</a:t>
            </a:r>
          </a:p>
        </p:txBody>
      </p:sp>
      <p:sp>
        <p:nvSpPr>
          <p:cNvPr id="4" name="Espace réservé du pied de page 4">
            <a:extLst>
              <a:ext uri="{FF2B5EF4-FFF2-40B4-BE49-F238E27FC236}">
                <a16:creationId xmlns:a16="http://schemas.microsoft.com/office/drawing/2014/main" id="{C9794C60-6F5E-B855-780D-CE55CF404C0A}"/>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8" name="Picture 2" descr="Résultat d’images pour schéma départemental service aux familles 64">
            <a:extLst>
              <a:ext uri="{FF2B5EF4-FFF2-40B4-BE49-F238E27FC236}">
                <a16:creationId xmlns:a16="http://schemas.microsoft.com/office/drawing/2014/main" id="{58A680A2-D8A8-938C-560A-9D9836C307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302" y="234378"/>
            <a:ext cx="2284675" cy="848296"/>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9CE299EE-F1DA-181A-D155-6A66B5064FED}"/>
              </a:ext>
            </a:extLst>
          </p:cNvPr>
          <p:cNvSpPr txBox="1"/>
          <p:nvPr/>
        </p:nvSpPr>
        <p:spPr>
          <a:xfrm>
            <a:off x="611560" y="1077643"/>
            <a:ext cx="7992888" cy="1764009"/>
          </a:xfrm>
          <a:prstGeom prst="rect">
            <a:avLst/>
          </a:prstGeom>
          <a:noFill/>
        </p:spPr>
        <p:txBody>
          <a:bodyPr wrap="square" rtlCol="0">
            <a:spAutoFit/>
          </a:bodyPr>
          <a:lstStyle/>
          <a:p>
            <a:pPr>
              <a:lnSpc>
                <a:spcPct val="107000"/>
              </a:lnSpc>
              <a:spcAft>
                <a:spcPts val="800"/>
              </a:spcAft>
              <a:buNone/>
            </a:pPr>
            <a:r>
              <a:rPr lang="fr-FR" sz="1600" b="1" kern="100" dirty="0">
                <a:solidFill>
                  <a:srgbClr val="000066"/>
                </a:solidFill>
                <a:effectLst/>
                <a:latin typeface="+mj-lt"/>
                <a:ea typeface="Calibri" panose="020F0502020204030204" pitchFamily="34" charset="0"/>
                <a:cs typeface="Times New Roman" panose="02020603050405020304" pitchFamily="18" charset="0"/>
              </a:rPr>
              <a:t>Les missions du </a:t>
            </a:r>
            <a:r>
              <a:rPr lang="fr-FR" sz="1600" b="1" kern="100" dirty="0">
                <a:solidFill>
                  <a:srgbClr val="000066"/>
                </a:solidFill>
                <a:latin typeface="+mj-lt"/>
                <a:ea typeface="Calibri" panose="020F0502020204030204" pitchFamily="34" charset="0"/>
                <a:cs typeface="Times New Roman" panose="02020603050405020304" pitchFamily="18" charset="0"/>
              </a:rPr>
              <a:t>C</a:t>
            </a:r>
            <a:r>
              <a:rPr lang="fr-FR" sz="1600" b="1" kern="100" dirty="0">
                <a:solidFill>
                  <a:srgbClr val="000066"/>
                </a:solidFill>
                <a:effectLst/>
                <a:latin typeface="+mj-lt"/>
                <a:ea typeface="Calibri" panose="020F0502020204030204" pitchFamily="34" charset="0"/>
                <a:cs typeface="Times New Roman" panose="02020603050405020304" pitchFamily="18" charset="0"/>
              </a:rPr>
              <a:t>DSF :</a:t>
            </a:r>
            <a:endParaRPr lang="fr-FR" sz="1600" kern="100" dirty="0">
              <a:solidFill>
                <a:srgbClr val="000066"/>
              </a:solidFill>
              <a:effectLst/>
              <a:latin typeface="+mj-lt"/>
              <a:ea typeface="Calibri" panose="020F0502020204030204" pitchFamily="34" charset="0"/>
              <a:cs typeface="Times New Roman" panose="02020603050405020304" pitchFamily="18" charset="0"/>
            </a:endParaRPr>
          </a:p>
          <a:p>
            <a:pPr marL="342900" lvl="0" indent="-342900" algn="just">
              <a:lnSpc>
                <a:spcPct val="107000"/>
              </a:lnSpc>
              <a:buClr>
                <a:srgbClr val="FE4229"/>
              </a:buClr>
              <a:buFont typeface="Wingdings" panose="05000000000000000000" pitchFamily="2" charset="2"/>
              <a:buChar char="§"/>
            </a:pPr>
            <a:r>
              <a:rPr lang="fr-FR" sz="1600" kern="100" dirty="0">
                <a:solidFill>
                  <a:srgbClr val="000066"/>
                </a:solidFill>
                <a:effectLst/>
                <a:latin typeface="+mj-lt"/>
                <a:ea typeface="Calibri" panose="020F0502020204030204" pitchFamily="34" charset="0"/>
                <a:cs typeface="Times New Roman" panose="02020603050405020304" pitchFamily="18" charset="0"/>
              </a:rPr>
              <a:t> Établir un Schéma Départemental des Services aux Familles (SDSF) pluriannuel qui a notamment pour objet d’évaluer l’offre et les besoins territoriaux en matière de services aux familles,</a:t>
            </a:r>
          </a:p>
          <a:p>
            <a:pPr marL="342900" lvl="0" indent="-342900">
              <a:lnSpc>
                <a:spcPct val="107000"/>
              </a:lnSpc>
              <a:buClr>
                <a:srgbClr val="FE4229"/>
              </a:buClr>
              <a:buFont typeface="Wingdings" panose="05000000000000000000" pitchFamily="2" charset="2"/>
              <a:buChar char="§"/>
            </a:pPr>
            <a:r>
              <a:rPr lang="fr-FR" sz="1600" kern="100" dirty="0">
                <a:solidFill>
                  <a:srgbClr val="000066"/>
                </a:solidFill>
                <a:effectLst/>
                <a:latin typeface="+mj-lt"/>
                <a:ea typeface="Calibri" panose="020F0502020204030204" pitchFamily="34" charset="0"/>
                <a:cs typeface="Times New Roman" panose="02020603050405020304" pitchFamily="18" charset="0"/>
              </a:rPr>
              <a:t> Définir des actions départementales selon des modalités prévues par décret,</a:t>
            </a:r>
          </a:p>
          <a:p>
            <a:pPr marL="342900" lvl="0" indent="-342900">
              <a:lnSpc>
                <a:spcPct val="107000"/>
              </a:lnSpc>
              <a:buClr>
                <a:srgbClr val="FE4229"/>
              </a:buClr>
              <a:buFont typeface="Wingdings" panose="05000000000000000000" pitchFamily="2" charset="2"/>
              <a:buChar char="§"/>
            </a:pPr>
            <a:r>
              <a:rPr lang="fr-FR" sz="1600" kern="100" dirty="0">
                <a:solidFill>
                  <a:srgbClr val="000066"/>
                </a:solidFill>
                <a:effectLst/>
                <a:latin typeface="+mj-lt"/>
                <a:ea typeface="Calibri" panose="020F0502020204030204" pitchFamily="34" charset="0"/>
                <a:cs typeface="Times New Roman" panose="02020603050405020304" pitchFamily="18" charset="0"/>
              </a:rPr>
              <a:t> Permettre de concevoir et de suivre la mise en œuvre du schéma départemental.</a:t>
            </a:r>
          </a:p>
        </p:txBody>
      </p:sp>
      <p:sp>
        <p:nvSpPr>
          <p:cNvPr id="13" name="ZoneTexte 12">
            <a:extLst>
              <a:ext uri="{FF2B5EF4-FFF2-40B4-BE49-F238E27FC236}">
                <a16:creationId xmlns:a16="http://schemas.microsoft.com/office/drawing/2014/main" id="{549E3197-5B22-76F8-36DB-3A243FFF6B73}"/>
              </a:ext>
            </a:extLst>
          </p:cNvPr>
          <p:cNvSpPr txBox="1"/>
          <p:nvPr/>
        </p:nvSpPr>
        <p:spPr>
          <a:xfrm>
            <a:off x="611560" y="2786071"/>
            <a:ext cx="8064896" cy="3350597"/>
          </a:xfrm>
          <a:prstGeom prst="rect">
            <a:avLst/>
          </a:prstGeom>
          <a:noFill/>
        </p:spPr>
        <p:txBody>
          <a:bodyPr wrap="square" rtlCol="0">
            <a:spAutoFit/>
          </a:bodyPr>
          <a:lstStyle/>
          <a:p>
            <a:pPr marL="274320" algn="ctr">
              <a:lnSpc>
                <a:spcPct val="107000"/>
              </a:lnSpc>
              <a:spcAft>
                <a:spcPts val="800"/>
              </a:spcAft>
              <a:buNone/>
            </a:pPr>
            <a:r>
              <a:rPr lang="fr-FR" sz="1800" b="1" kern="100" dirty="0">
                <a:solidFill>
                  <a:srgbClr val="FE4229"/>
                </a:solidFill>
                <a:effectLst/>
                <a:latin typeface="+mj-lt"/>
                <a:ea typeface="Calibri" panose="020F0502020204030204" pitchFamily="34" charset="0"/>
                <a:cs typeface="Times New Roman" panose="02020603050405020304" pitchFamily="18" charset="0"/>
              </a:rPr>
              <a:t>L’activité des comités départementaux des services aux familles fait l’objet d’un suivi national annuel par le ministre en charge de la famille.</a:t>
            </a:r>
            <a:endParaRPr lang="fr-FR" sz="1800" kern="100" dirty="0">
              <a:solidFill>
                <a:srgbClr val="FE4229"/>
              </a:solidFill>
              <a:effectLst/>
              <a:latin typeface="+mj-lt"/>
              <a:ea typeface="Calibri" panose="020F0502020204030204" pitchFamily="34" charset="0"/>
              <a:cs typeface="Times New Roman" panose="02020603050405020304" pitchFamily="18" charset="0"/>
            </a:endParaRPr>
          </a:p>
          <a:p>
            <a:pPr>
              <a:lnSpc>
                <a:spcPct val="107000"/>
              </a:lnSpc>
              <a:spcAft>
                <a:spcPts val="800"/>
              </a:spcAft>
              <a:buNone/>
            </a:pPr>
            <a:r>
              <a:rPr lang="fr-FR" sz="1800" b="1" kern="100" dirty="0">
                <a:solidFill>
                  <a:srgbClr val="000066"/>
                </a:solidFill>
                <a:effectLst/>
                <a:latin typeface="+mj-lt"/>
                <a:ea typeface="Calibri" panose="020F0502020204030204" pitchFamily="34" charset="0"/>
                <a:cs typeface="Times New Roman" panose="02020603050405020304" pitchFamily="18" charset="0"/>
              </a:rPr>
              <a:t> </a:t>
            </a:r>
            <a:r>
              <a:rPr lang="fr-FR" sz="1800" kern="100" dirty="0">
                <a:solidFill>
                  <a:srgbClr val="000066"/>
                </a:solidFill>
                <a:effectLst/>
                <a:latin typeface="+mj-lt"/>
                <a:ea typeface="Calibri" panose="020F0502020204030204" pitchFamily="34" charset="0"/>
                <a:cs typeface="Times New Roman" panose="02020603050405020304" pitchFamily="18" charset="0"/>
              </a:rPr>
              <a:t>De quoi sont composés les services aux familles ? </a:t>
            </a:r>
          </a:p>
          <a:p>
            <a:pPr marL="342900" lvl="0" indent="-342900">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Des modes d’accueil du jeune enfant.</a:t>
            </a:r>
          </a:p>
          <a:p>
            <a:pPr marL="342900" lvl="0" indent="-342900">
              <a:lnSpc>
                <a:spcPct val="107000"/>
              </a:lnSpc>
              <a:spcAft>
                <a:spcPts val="800"/>
              </a:spcAft>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Des services de soutien à la parentalité, par l’accompagnement des parents dans leur responsabilité première d’éducation et de soin.</a:t>
            </a:r>
          </a:p>
          <a:p>
            <a:pPr algn="just">
              <a:lnSpc>
                <a:spcPct val="107000"/>
              </a:lnSpc>
              <a:spcAft>
                <a:spcPts val="800"/>
              </a:spcAft>
              <a:buNone/>
            </a:pPr>
            <a:r>
              <a:rPr lang="fr-FR" sz="1800" kern="100" dirty="0">
                <a:solidFill>
                  <a:srgbClr val="000066"/>
                </a:solidFill>
                <a:effectLst/>
                <a:latin typeface="+mj-lt"/>
                <a:ea typeface="Calibri" panose="020F0502020204030204" pitchFamily="34" charset="0"/>
                <a:cs typeface="Times New Roman" panose="02020603050405020304" pitchFamily="18" charset="0"/>
              </a:rPr>
              <a:t>Le Comité Départemental des Services aux Familles reprend les prérogatives de la Commission départementale d’accueil du Jeune enfant (CDAJE) et des Commissions régionales de soutien à la parentalité (CLAS, REAAP, Médiation familiale et Espaces rencontre).</a:t>
            </a:r>
          </a:p>
        </p:txBody>
      </p:sp>
    </p:spTree>
    <p:extLst>
      <p:ext uri="{BB962C8B-B14F-4D97-AF65-F5344CB8AC3E}">
        <p14:creationId xmlns:p14="http://schemas.microsoft.com/office/powerpoint/2010/main" val="868371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CB1D5-C951-35A9-DF7B-3C7451D21D95}"/>
            </a:ext>
          </a:extLst>
        </p:cNvPr>
        <p:cNvGrpSpPr/>
        <p:nvPr/>
      </p:nvGrpSpPr>
      <p:grpSpPr>
        <a:xfrm>
          <a:off x="0" y="0"/>
          <a:ext cx="0" cy="0"/>
          <a:chOff x="0" y="0"/>
          <a:chExt cx="0" cy="0"/>
        </a:xfrm>
      </p:grpSpPr>
      <p:pic>
        <p:nvPicPr>
          <p:cNvPr id="3" name="Picture 8">
            <a:extLst>
              <a:ext uri="{FF2B5EF4-FFF2-40B4-BE49-F238E27FC236}">
                <a16:creationId xmlns:a16="http://schemas.microsoft.com/office/drawing/2014/main" id="{AC6B9AA0-2A0A-D335-70B2-7DFA346E5A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747244">
            <a:off x="6973416" y="-318049"/>
            <a:ext cx="2170584" cy="229170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3DB55BCD-2053-FC01-882A-1229D8EB15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9" name="Espace réservé du numéro de diapositive 5">
            <a:extLst>
              <a:ext uri="{FF2B5EF4-FFF2-40B4-BE49-F238E27FC236}">
                <a16:creationId xmlns:a16="http://schemas.microsoft.com/office/drawing/2014/main" id="{5DE255F8-4404-A67A-947C-947F6B1D0E81}"/>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34</a:t>
            </a:fld>
            <a:endParaRPr lang="fr-FR" dirty="0"/>
          </a:p>
        </p:txBody>
      </p:sp>
      <p:sp>
        <p:nvSpPr>
          <p:cNvPr id="10" name="ZoneTexte 9">
            <a:extLst>
              <a:ext uri="{FF2B5EF4-FFF2-40B4-BE49-F238E27FC236}">
                <a16:creationId xmlns:a16="http://schemas.microsoft.com/office/drawing/2014/main" id="{52D088EC-8415-A5C5-7D41-41539A07C570}"/>
              </a:ext>
            </a:extLst>
          </p:cNvPr>
          <p:cNvSpPr txBox="1"/>
          <p:nvPr/>
        </p:nvSpPr>
        <p:spPr>
          <a:xfrm>
            <a:off x="7155561" y="658526"/>
            <a:ext cx="1806293" cy="338554"/>
          </a:xfrm>
          <a:prstGeom prst="rect">
            <a:avLst/>
          </a:prstGeom>
          <a:noFill/>
        </p:spPr>
        <p:txBody>
          <a:bodyPr wrap="square" rtlCol="0">
            <a:spAutoFit/>
          </a:bodyPr>
          <a:lstStyle/>
          <a:p>
            <a:r>
              <a:rPr lang="fr-FR" sz="1600" b="1" dirty="0">
                <a:solidFill>
                  <a:schemeClr val="bg1"/>
                </a:solidFill>
              </a:rPr>
              <a:t>Enfance - Jeunesse</a:t>
            </a:r>
          </a:p>
        </p:txBody>
      </p:sp>
      <p:pic>
        <p:nvPicPr>
          <p:cNvPr id="11" name="Image 10" descr="Une image contenant texte, Police, logo, Graphique&#10;&#10;Description générée automatiquement">
            <a:extLst>
              <a:ext uri="{FF2B5EF4-FFF2-40B4-BE49-F238E27FC236}">
                <a16:creationId xmlns:a16="http://schemas.microsoft.com/office/drawing/2014/main" id="{07A59EFF-CF70-EDEC-6D0C-41216BB12C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e la date 3">
            <a:extLst>
              <a:ext uri="{FF2B5EF4-FFF2-40B4-BE49-F238E27FC236}">
                <a16:creationId xmlns:a16="http://schemas.microsoft.com/office/drawing/2014/main" id="{464307BD-899D-A1B6-7403-615E9777F1C6}"/>
              </a:ext>
            </a:extLst>
          </p:cNvPr>
          <p:cNvSpPr>
            <a:spLocks noGrp="1"/>
          </p:cNvSpPr>
          <p:nvPr>
            <p:ph type="dt" sz="half" idx="10"/>
          </p:nvPr>
        </p:nvSpPr>
        <p:spPr>
          <a:xfrm>
            <a:off x="457200" y="6356351"/>
            <a:ext cx="874440" cy="365125"/>
          </a:xfrm>
        </p:spPr>
        <p:txBody>
          <a:bodyPr/>
          <a:lstStyle/>
          <a:p>
            <a:r>
              <a:rPr lang="fr-FR" dirty="0"/>
              <a:t>24/05/2025</a:t>
            </a:r>
          </a:p>
        </p:txBody>
      </p:sp>
      <p:sp>
        <p:nvSpPr>
          <p:cNvPr id="4" name="Espace réservé du pied de page 4">
            <a:extLst>
              <a:ext uri="{FF2B5EF4-FFF2-40B4-BE49-F238E27FC236}">
                <a16:creationId xmlns:a16="http://schemas.microsoft.com/office/drawing/2014/main" id="{655DB86A-FEB1-49F2-B73E-A809AE3CA24E}"/>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7" name="ZoneTexte 6">
            <a:extLst>
              <a:ext uri="{FF2B5EF4-FFF2-40B4-BE49-F238E27FC236}">
                <a16:creationId xmlns:a16="http://schemas.microsoft.com/office/drawing/2014/main" id="{E6FF95C7-41A6-D10C-C8CE-05C512F96889}"/>
              </a:ext>
            </a:extLst>
          </p:cNvPr>
          <p:cNvSpPr txBox="1"/>
          <p:nvPr/>
        </p:nvSpPr>
        <p:spPr>
          <a:xfrm>
            <a:off x="566131" y="1439446"/>
            <a:ext cx="6428314" cy="671915"/>
          </a:xfrm>
          <a:prstGeom prst="rect">
            <a:avLst/>
          </a:prstGeom>
          <a:noFill/>
        </p:spPr>
        <p:txBody>
          <a:bodyPr wrap="square" rtlCol="0">
            <a:spAutoFit/>
          </a:bodyPr>
          <a:lstStyle/>
          <a:p>
            <a:pPr>
              <a:lnSpc>
                <a:spcPct val="107000"/>
              </a:lnSpc>
              <a:spcAft>
                <a:spcPts val="800"/>
              </a:spcAft>
              <a:buNone/>
            </a:pPr>
            <a:r>
              <a:rPr lang="fr-FR" sz="1800" kern="100" dirty="0">
                <a:solidFill>
                  <a:srgbClr val="000066"/>
                </a:solidFill>
                <a:effectLst/>
                <a:latin typeface="+mj-lt"/>
                <a:ea typeface="Calibri" panose="020F0502020204030204" pitchFamily="34" charset="0"/>
                <a:cs typeface="Times New Roman" panose="02020603050405020304" pitchFamily="18" charset="0"/>
              </a:rPr>
              <a:t>Dans notre département, le CDSF a élargi le périmètre du Schéma départemental des services aux familles en mettant en place :</a:t>
            </a:r>
          </a:p>
        </p:txBody>
      </p:sp>
      <p:pic>
        <p:nvPicPr>
          <p:cNvPr id="8" name="Picture 2" descr="Résultat d’images pour schéma départemental service aux familles 64">
            <a:extLst>
              <a:ext uri="{FF2B5EF4-FFF2-40B4-BE49-F238E27FC236}">
                <a16:creationId xmlns:a16="http://schemas.microsoft.com/office/drawing/2014/main" id="{F4CE34E2-4610-885D-A410-B5870654A0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302" y="234378"/>
            <a:ext cx="2284675" cy="84829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6546CDB-5E32-CD2A-C14E-33834AA43BDF}"/>
              </a:ext>
            </a:extLst>
          </p:cNvPr>
          <p:cNvSpPr txBox="1"/>
          <p:nvPr/>
        </p:nvSpPr>
        <p:spPr>
          <a:xfrm>
            <a:off x="1979712" y="2253198"/>
            <a:ext cx="2394520" cy="1663597"/>
          </a:xfrm>
          <a:prstGeom prst="rect">
            <a:avLst/>
          </a:prstGeom>
          <a:noFill/>
        </p:spPr>
        <p:txBody>
          <a:bodyPr wrap="square" rtlCol="0">
            <a:spAutoFit/>
          </a:bodyPr>
          <a:lstStyle/>
          <a:p>
            <a:pPr>
              <a:lnSpc>
                <a:spcPct val="107000"/>
              </a:lnSpc>
              <a:spcAft>
                <a:spcPts val="800"/>
              </a:spcAft>
              <a:buNone/>
            </a:pPr>
            <a:r>
              <a:rPr lang="fr-FR" sz="1800" b="1" kern="100" dirty="0">
                <a:solidFill>
                  <a:srgbClr val="000066"/>
                </a:solidFill>
                <a:effectLst/>
                <a:latin typeface="+mj-lt"/>
                <a:ea typeface="Calibri" panose="020F0502020204030204" pitchFamily="34" charset="0"/>
                <a:cs typeface="Times New Roman" panose="02020603050405020304" pitchFamily="18" charset="0"/>
              </a:rPr>
              <a:t>4 commissions</a:t>
            </a:r>
            <a:r>
              <a:rPr lang="fr-FR" sz="1800" kern="100" dirty="0">
                <a:solidFill>
                  <a:srgbClr val="000066"/>
                </a:solidFill>
                <a:effectLst/>
                <a:latin typeface="+mj-lt"/>
                <a:ea typeface="Calibri" panose="020F0502020204030204" pitchFamily="34" charset="0"/>
                <a:cs typeface="Times New Roman" panose="02020603050405020304" pitchFamily="18" charset="0"/>
              </a:rPr>
              <a:t> :</a:t>
            </a:r>
          </a:p>
          <a:p>
            <a:pPr marL="342900" indent="-342900">
              <a:lnSpc>
                <a:spcPct val="107000"/>
              </a:lnSpc>
              <a:buClr>
                <a:srgbClr val="FE4229"/>
              </a:buClr>
              <a:buFont typeface="Wingdings" panose="05000000000000000000" pitchFamily="2" charset="2"/>
              <a:buChar char="§"/>
            </a:pPr>
            <a:r>
              <a:rPr lang="fr-FR" kern="100" dirty="0">
                <a:solidFill>
                  <a:srgbClr val="000066"/>
                </a:solidFill>
                <a:latin typeface="+mj-lt"/>
                <a:ea typeface="Calibri" panose="020F0502020204030204" pitchFamily="34" charset="0"/>
                <a:cs typeface="Times New Roman" panose="02020603050405020304" pitchFamily="18" charset="0"/>
              </a:rPr>
              <a:t>P</a:t>
            </a:r>
            <a:r>
              <a:rPr lang="fr-FR" kern="100" dirty="0">
                <a:solidFill>
                  <a:srgbClr val="000066"/>
                </a:solidFill>
                <a:effectLst/>
                <a:latin typeface="+mj-lt"/>
                <a:ea typeface="Calibri" panose="020F0502020204030204" pitchFamily="34" charset="0"/>
                <a:cs typeface="Times New Roman" panose="02020603050405020304" pitchFamily="18" charset="0"/>
              </a:rPr>
              <a:t>etite enfance,</a:t>
            </a:r>
          </a:p>
          <a:p>
            <a:pPr marL="342900" indent="-342900">
              <a:lnSpc>
                <a:spcPct val="107000"/>
              </a:lnSpc>
              <a:buClr>
                <a:srgbClr val="FE4229"/>
              </a:buClr>
              <a:buFont typeface="Wingdings" panose="05000000000000000000" pitchFamily="2" charset="2"/>
              <a:buChar char="§"/>
            </a:pPr>
            <a:r>
              <a:rPr lang="fr-FR" kern="100" dirty="0">
                <a:solidFill>
                  <a:srgbClr val="000066"/>
                </a:solidFill>
                <a:effectLst/>
                <a:latin typeface="+mj-lt"/>
                <a:ea typeface="Calibri" panose="020F0502020204030204" pitchFamily="34" charset="0"/>
                <a:cs typeface="Times New Roman" panose="02020603050405020304" pitchFamily="18" charset="0"/>
              </a:rPr>
              <a:t>Enfance,</a:t>
            </a:r>
          </a:p>
          <a:p>
            <a:pPr marL="342900" indent="-342900">
              <a:lnSpc>
                <a:spcPct val="107000"/>
              </a:lnSpc>
              <a:buClr>
                <a:srgbClr val="FE4229"/>
              </a:buClr>
              <a:buFont typeface="Wingdings" panose="05000000000000000000" pitchFamily="2" charset="2"/>
              <a:buChar char="§"/>
            </a:pPr>
            <a:r>
              <a:rPr lang="fr-FR" kern="100" dirty="0">
                <a:solidFill>
                  <a:srgbClr val="000066"/>
                </a:solidFill>
                <a:effectLst/>
                <a:latin typeface="+mj-lt"/>
                <a:ea typeface="Calibri" panose="020F0502020204030204" pitchFamily="34" charset="0"/>
                <a:cs typeface="Times New Roman" panose="02020603050405020304" pitchFamily="18" charset="0"/>
              </a:rPr>
              <a:t>Jeunesse,</a:t>
            </a:r>
          </a:p>
          <a:p>
            <a:pPr marL="342900" indent="-342900">
              <a:lnSpc>
                <a:spcPct val="107000"/>
              </a:lnSpc>
              <a:spcAft>
                <a:spcPts val="800"/>
              </a:spcAft>
              <a:buClr>
                <a:srgbClr val="FE4229"/>
              </a:buClr>
              <a:buFont typeface="Wingdings" panose="05000000000000000000" pitchFamily="2" charset="2"/>
              <a:buChar char="§"/>
            </a:pPr>
            <a:r>
              <a:rPr lang="fr-FR" kern="100" dirty="0">
                <a:solidFill>
                  <a:srgbClr val="000066"/>
                </a:solidFill>
                <a:latin typeface="+mj-lt"/>
                <a:ea typeface="Calibri" panose="020F0502020204030204" pitchFamily="34" charset="0"/>
                <a:cs typeface="Times New Roman" panose="02020603050405020304" pitchFamily="18" charset="0"/>
              </a:rPr>
              <a:t>C</a:t>
            </a:r>
            <a:r>
              <a:rPr lang="fr-FR" kern="100" dirty="0">
                <a:solidFill>
                  <a:srgbClr val="000066"/>
                </a:solidFill>
                <a:effectLst/>
                <a:latin typeface="+mj-lt"/>
                <a:ea typeface="Calibri" panose="020F0502020204030204" pitchFamily="34" charset="0"/>
                <a:cs typeface="Times New Roman" panose="02020603050405020304" pitchFamily="18" charset="0"/>
              </a:rPr>
              <a:t>ohésion sociale, </a:t>
            </a:r>
          </a:p>
        </p:txBody>
      </p:sp>
      <p:sp>
        <p:nvSpPr>
          <p:cNvPr id="13" name="ZoneTexte 12">
            <a:extLst>
              <a:ext uri="{FF2B5EF4-FFF2-40B4-BE49-F238E27FC236}">
                <a16:creationId xmlns:a16="http://schemas.microsoft.com/office/drawing/2014/main" id="{6244EA2B-2D0E-B060-2F3F-2DC5CAD18817}"/>
              </a:ext>
            </a:extLst>
          </p:cNvPr>
          <p:cNvSpPr txBox="1"/>
          <p:nvPr/>
        </p:nvSpPr>
        <p:spPr>
          <a:xfrm>
            <a:off x="4572000" y="2245910"/>
            <a:ext cx="3664804" cy="1663597"/>
          </a:xfrm>
          <a:prstGeom prst="rect">
            <a:avLst/>
          </a:prstGeom>
          <a:noFill/>
        </p:spPr>
        <p:txBody>
          <a:bodyPr wrap="square" rtlCol="0">
            <a:spAutoFit/>
          </a:bodyPr>
          <a:lstStyle/>
          <a:p>
            <a:pPr>
              <a:lnSpc>
                <a:spcPct val="107000"/>
              </a:lnSpc>
              <a:spcAft>
                <a:spcPts val="800"/>
              </a:spcAft>
              <a:buNone/>
            </a:pPr>
            <a:r>
              <a:rPr lang="fr-FR" sz="1800" b="1" kern="100" dirty="0">
                <a:solidFill>
                  <a:srgbClr val="000066"/>
                </a:solidFill>
                <a:effectLst/>
                <a:latin typeface="+mj-lt"/>
                <a:ea typeface="Calibri" panose="020F0502020204030204" pitchFamily="34" charset="0"/>
                <a:cs typeface="Times New Roman" panose="02020603050405020304" pitchFamily="18" charset="0"/>
              </a:rPr>
              <a:t>avec des thématiques transversales</a:t>
            </a:r>
            <a:r>
              <a:rPr lang="fr-FR" sz="1800" kern="100" dirty="0">
                <a:solidFill>
                  <a:srgbClr val="000066"/>
                </a:solidFill>
                <a:effectLst/>
                <a:latin typeface="+mj-lt"/>
                <a:ea typeface="Calibri" panose="020F0502020204030204" pitchFamily="34" charset="0"/>
                <a:cs typeface="Times New Roman" panose="02020603050405020304" pitchFamily="18" charset="0"/>
              </a:rPr>
              <a:t> : </a:t>
            </a:r>
          </a:p>
          <a:p>
            <a:pPr marL="342900" lvl="0" indent="-342900">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Soutien à la parentalité,</a:t>
            </a:r>
          </a:p>
          <a:p>
            <a:pPr marL="342900" lvl="0" indent="-342900">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Lutte contre la pauvreté, </a:t>
            </a:r>
          </a:p>
          <a:p>
            <a:pPr marL="342900" lvl="0" indent="-342900">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Santé handicap,</a:t>
            </a:r>
          </a:p>
          <a:p>
            <a:pPr marL="342900" lvl="0" indent="-342900">
              <a:lnSpc>
                <a:spcPct val="107000"/>
              </a:lnSpc>
              <a:buClr>
                <a:srgbClr val="FE4229"/>
              </a:buClr>
              <a:buFont typeface="Wingdings" panose="05000000000000000000" pitchFamily="2" charset="2"/>
              <a:buChar char="§"/>
            </a:pPr>
            <a:r>
              <a:rPr lang="fr-FR" sz="1800" kern="100" dirty="0">
                <a:solidFill>
                  <a:srgbClr val="000066"/>
                </a:solidFill>
                <a:effectLst/>
                <a:latin typeface="+mj-lt"/>
                <a:ea typeface="Calibri" panose="020F0502020204030204" pitchFamily="34" charset="0"/>
                <a:cs typeface="Times New Roman" panose="02020603050405020304" pitchFamily="18" charset="0"/>
              </a:rPr>
              <a:t>Art culture langage,</a:t>
            </a:r>
          </a:p>
        </p:txBody>
      </p:sp>
      <p:sp>
        <p:nvSpPr>
          <p:cNvPr id="15" name="ZoneTexte 14">
            <a:extLst>
              <a:ext uri="{FF2B5EF4-FFF2-40B4-BE49-F238E27FC236}">
                <a16:creationId xmlns:a16="http://schemas.microsoft.com/office/drawing/2014/main" id="{0AE31BD2-66CA-AD4B-DEA8-7737DFBDAC46}"/>
              </a:ext>
            </a:extLst>
          </p:cNvPr>
          <p:cNvSpPr txBox="1"/>
          <p:nvPr/>
        </p:nvSpPr>
        <p:spPr>
          <a:xfrm>
            <a:off x="768881" y="4261373"/>
            <a:ext cx="7686637" cy="968278"/>
          </a:xfrm>
          <a:prstGeom prst="rect">
            <a:avLst/>
          </a:prstGeom>
          <a:noFill/>
        </p:spPr>
        <p:txBody>
          <a:bodyPr wrap="square" rtlCol="0">
            <a:spAutoFit/>
          </a:bodyPr>
          <a:lstStyle/>
          <a:p>
            <a:pPr algn="just">
              <a:lnSpc>
                <a:spcPct val="107000"/>
              </a:lnSpc>
              <a:spcAft>
                <a:spcPts val="800"/>
              </a:spcAft>
              <a:buNone/>
            </a:pPr>
            <a:r>
              <a:rPr lang="fr-FR" sz="1800" kern="100" dirty="0">
                <a:solidFill>
                  <a:srgbClr val="000066"/>
                </a:solidFill>
                <a:effectLst/>
                <a:latin typeface="+mj-lt"/>
                <a:ea typeface="Calibri" panose="020F0502020204030204" pitchFamily="34" charset="0"/>
                <a:cs typeface="Times New Roman" panose="02020603050405020304" pitchFamily="18" charset="0"/>
              </a:rPr>
              <a:t>de façon à établir un schéma des services aux familles prenant en compte tous les besoins autour de la parentalité mais aussi les métiers en charge de répondre à ces besoins et leur attractivité.</a:t>
            </a:r>
          </a:p>
        </p:txBody>
      </p:sp>
    </p:spTree>
    <p:extLst>
      <p:ext uri="{BB962C8B-B14F-4D97-AF65-F5344CB8AC3E}">
        <p14:creationId xmlns:p14="http://schemas.microsoft.com/office/powerpoint/2010/main" val="1404367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5220C-C192-AC6B-53A0-C1E092AB5288}"/>
            </a:ext>
          </a:extLst>
        </p:cNvPr>
        <p:cNvGrpSpPr/>
        <p:nvPr/>
      </p:nvGrpSpPr>
      <p:grpSpPr>
        <a:xfrm>
          <a:off x="0" y="0"/>
          <a:ext cx="0" cy="0"/>
          <a:chOff x="0" y="0"/>
          <a:chExt cx="0" cy="0"/>
        </a:xfrm>
      </p:grpSpPr>
      <p:pic>
        <p:nvPicPr>
          <p:cNvPr id="3" name="Picture 8">
            <a:extLst>
              <a:ext uri="{FF2B5EF4-FFF2-40B4-BE49-F238E27FC236}">
                <a16:creationId xmlns:a16="http://schemas.microsoft.com/office/drawing/2014/main" id="{600E575C-29D0-4BE4-115B-6E74732DA0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747244">
            <a:off x="6973416" y="-318049"/>
            <a:ext cx="2170584" cy="229170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D515F764-FC97-DA44-DCD3-A8CAFCE7BE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9" name="Espace réservé du numéro de diapositive 5">
            <a:extLst>
              <a:ext uri="{FF2B5EF4-FFF2-40B4-BE49-F238E27FC236}">
                <a16:creationId xmlns:a16="http://schemas.microsoft.com/office/drawing/2014/main" id="{0D9F3FBE-E5D1-4854-32D4-7C5FC3A76836}"/>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35</a:t>
            </a:fld>
            <a:endParaRPr lang="fr-FR" dirty="0"/>
          </a:p>
        </p:txBody>
      </p:sp>
      <p:sp>
        <p:nvSpPr>
          <p:cNvPr id="10" name="ZoneTexte 9">
            <a:extLst>
              <a:ext uri="{FF2B5EF4-FFF2-40B4-BE49-F238E27FC236}">
                <a16:creationId xmlns:a16="http://schemas.microsoft.com/office/drawing/2014/main" id="{33BA6D1F-8D3C-8A54-9500-F2F65F8F6817}"/>
              </a:ext>
            </a:extLst>
          </p:cNvPr>
          <p:cNvSpPr txBox="1"/>
          <p:nvPr/>
        </p:nvSpPr>
        <p:spPr>
          <a:xfrm>
            <a:off x="7155561" y="658526"/>
            <a:ext cx="1806293" cy="338554"/>
          </a:xfrm>
          <a:prstGeom prst="rect">
            <a:avLst/>
          </a:prstGeom>
          <a:noFill/>
        </p:spPr>
        <p:txBody>
          <a:bodyPr wrap="square" rtlCol="0">
            <a:spAutoFit/>
          </a:bodyPr>
          <a:lstStyle/>
          <a:p>
            <a:r>
              <a:rPr lang="fr-FR" sz="1600" b="1" dirty="0">
                <a:solidFill>
                  <a:schemeClr val="bg1"/>
                </a:solidFill>
              </a:rPr>
              <a:t>Enfance - Jeunesse</a:t>
            </a:r>
          </a:p>
        </p:txBody>
      </p:sp>
      <p:pic>
        <p:nvPicPr>
          <p:cNvPr id="11" name="Image 10" descr="Une image contenant texte, Police, logo, Graphique&#10;&#10;Description générée automatiquement">
            <a:extLst>
              <a:ext uri="{FF2B5EF4-FFF2-40B4-BE49-F238E27FC236}">
                <a16:creationId xmlns:a16="http://schemas.microsoft.com/office/drawing/2014/main" id="{D6354273-EB78-77F1-582C-3BD1FED8DD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2" name="Espace réservé de la date 3">
            <a:extLst>
              <a:ext uri="{FF2B5EF4-FFF2-40B4-BE49-F238E27FC236}">
                <a16:creationId xmlns:a16="http://schemas.microsoft.com/office/drawing/2014/main" id="{180A9D58-CCC6-A1C4-0AE5-3D9C529BB939}"/>
              </a:ext>
            </a:extLst>
          </p:cNvPr>
          <p:cNvSpPr>
            <a:spLocks noGrp="1"/>
          </p:cNvSpPr>
          <p:nvPr>
            <p:ph type="dt" sz="half" idx="10"/>
          </p:nvPr>
        </p:nvSpPr>
        <p:spPr>
          <a:xfrm>
            <a:off x="457200" y="6356351"/>
            <a:ext cx="874440" cy="365125"/>
          </a:xfrm>
        </p:spPr>
        <p:txBody>
          <a:bodyPr/>
          <a:lstStyle/>
          <a:p>
            <a:r>
              <a:rPr lang="fr-FR" dirty="0"/>
              <a:t>24/05/2025</a:t>
            </a:r>
          </a:p>
        </p:txBody>
      </p:sp>
      <p:sp>
        <p:nvSpPr>
          <p:cNvPr id="4" name="Espace réservé du pied de page 4">
            <a:extLst>
              <a:ext uri="{FF2B5EF4-FFF2-40B4-BE49-F238E27FC236}">
                <a16:creationId xmlns:a16="http://schemas.microsoft.com/office/drawing/2014/main" id="{84A08DF7-5416-8876-090F-678375D65050}"/>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8" name="Picture 2" descr="Résultat d’images pour schéma départemental service aux familles 64">
            <a:extLst>
              <a:ext uri="{FF2B5EF4-FFF2-40B4-BE49-F238E27FC236}">
                <a16:creationId xmlns:a16="http://schemas.microsoft.com/office/drawing/2014/main" id="{2E895F61-6533-098C-D368-4FE2E8C085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302" y="234378"/>
            <a:ext cx="2284675" cy="848296"/>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E3DF1EEE-4C9E-DD84-F3BF-B0E62821BE42}"/>
              </a:ext>
            </a:extLst>
          </p:cNvPr>
          <p:cNvSpPr txBox="1"/>
          <p:nvPr/>
        </p:nvSpPr>
        <p:spPr>
          <a:xfrm>
            <a:off x="625651" y="1587751"/>
            <a:ext cx="7433056" cy="3943324"/>
          </a:xfrm>
          <a:prstGeom prst="rect">
            <a:avLst/>
          </a:prstGeom>
          <a:noFill/>
        </p:spPr>
        <p:txBody>
          <a:bodyPr wrap="square" rtlCol="0">
            <a:spAutoFit/>
          </a:bodyPr>
          <a:lstStyle/>
          <a:p>
            <a:pPr algn="just">
              <a:lnSpc>
                <a:spcPct val="107000"/>
              </a:lnSpc>
              <a:spcAft>
                <a:spcPts val="800"/>
              </a:spcAft>
              <a:buNone/>
            </a:pPr>
            <a:r>
              <a:rPr lang="fr-FR" kern="100" dirty="0">
                <a:solidFill>
                  <a:srgbClr val="000066"/>
                </a:solidFill>
                <a:effectLst/>
                <a:latin typeface="+mj-lt"/>
                <a:ea typeface="Calibri" panose="020F0502020204030204" pitchFamily="34" charset="0"/>
                <a:cs typeface="Times New Roman" panose="02020603050405020304" pitchFamily="18" charset="0"/>
              </a:rPr>
              <a:t>Au titre de la représentation des familles, l’Udaf est membre de droit du Comité départemental ; sa représentativité y est assurée par la présidente de l’Udaf ès qualité et deux familles désignées par elle (Emmanuelle ESPILONDO et Xavier BRITSCH).</a:t>
            </a:r>
          </a:p>
          <a:p>
            <a:pPr algn="just">
              <a:lnSpc>
                <a:spcPct val="107000"/>
              </a:lnSpc>
              <a:spcAft>
                <a:spcPts val="800"/>
              </a:spcAft>
              <a:buNone/>
            </a:pPr>
            <a:r>
              <a:rPr lang="fr-FR" kern="100" dirty="0">
                <a:solidFill>
                  <a:srgbClr val="000066"/>
                </a:solidFill>
                <a:effectLst/>
                <a:latin typeface="+mj-lt"/>
                <a:ea typeface="Calibri" panose="020F0502020204030204" pitchFamily="34" charset="0"/>
                <a:cs typeface="Times New Roman" panose="02020603050405020304" pitchFamily="18" charset="0"/>
              </a:rPr>
              <a:t>Nos interventions y sont appréciées et prises en compte ; en particulier, nous avons pu attirer l’attention sur les jeunes aidants et les répercussions scolaires et sociales de leur situation et il en a été tenu compte dans les objectifs du schéma.</a:t>
            </a:r>
          </a:p>
          <a:p>
            <a:pPr algn="just">
              <a:lnSpc>
                <a:spcPct val="107000"/>
              </a:lnSpc>
              <a:spcAft>
                <a:spcPts val="800"/>
              </a:spcAft>
            </a:pPr>
            <a:r>
              <a:rPr lang="fr-FR" kern="100" dirty="0">
                <a:solidFill>
                  <a:srgbClr val="000066"/>
                </a:solidFill>
                <a:effectLst/>
                <a:latin typeface="+mj-lt"/>
                <a:ea typeface="Calibri" panose="020F0502020204030204" pitchFamily="34" charset="0"/>
                <a:cs typeface="Times New Roman" panose="02020603050405020304" pitchFamily="18" charset="0"/>
              </a:rPr>
              <a:t>En conséquence, il nous a été demandé d’intervenir dans les groupes de travail et les comités techniques mais aussi de piloter un de ces COTECH (sujet qui sera développé par le Directeur dans l’exposé sur les services).</a:t>
            </a:r>
          </a:p>
          <a:p>
            <a:pPr algn="r">
              <a:lnSpc>
                <a:spcPct val="107000"/>
              </a:lnSpc>
              <a:spcAft>
                <a:spcPts val="800"/>
              </a:spcAft>
            </a:pPr>
            <a:r>
              <a:rPr lang="fr-FR" kern="100" dirty="0">
                <a:solidFill>
                  <a:srgbClr val="000066"/>
                </a:solidFill>
                <a:effectLst/>
                <a:latin typeface="+mj-lt"/>
                <a:ea typeface="Calibri" panose="020F0502020204030204" pitchFamily="34" charset="0"/>
                <a:cs typeface="Times New Roman" panose="02020603050405020304" pitchFamily="18" charset="0"/>
              </a:rPr>
              <a:t>Danielle FILLION</a:t>
            </a:r>
          </a:p>
        </p:txBody>
      </p:sp>
    </p:spTree>
    <p:extLst>
      <p:ext uri="{BB962C8B-B14F-4D97-AF65-F5344CB8AC3E}">
        <p14:creationId xmlns:p14="http://schemas.microsoft.com/office/powerpoint/2010/main" val="3379923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B88AE-136A-AFC7-20D0-97CAD38145AD}"/>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649E76F6-A844-7353-4ADB-24DDEB369A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035007" y="-188482"/>
            <a:ext cx="2138694" cy="2036851"/>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B08048CE-267C-CCBA-371F-047CCB452E8E}"/>
              </a:ext>
            </a:extLst>
          </p:cNvPr>
          <p:cNvSpPr>
            <a:spLocks noGrp="1"/>
          </p:cNvSpPr>
          <p:nvPr>
            <p:ph idx="1"/>
          </p:nvPr>
        </p:nvSpPr>
        <p:spPr>
          <a:xfrm>
            <a:off x="457200" y="1542178"/>
            <a:ext cx="8237372" cy="3135325"/>
          </a:xfrm>
        </p:spPr>
        <p:txBody>
          <a:bodyPr>
            <a:noAutofit/>
          </a:bodyPr>
          <a:lstStyle/>
          <a:p>
            <a:pPr marL="0" indent="0" algn="just">
              <a:lnSpc>
                <a:spcPct val="107000"/>
              </a:lnSpc>
              <a:buNone/>
            </a:pPr>
            <a:r>
              <a:rPr lang="fr-FR" sz="1400" b="1" kern="100" dirty="0">
                <a:solidFill>
                  <a:srgbClr val="FF0000"/>
                </a:solidFill>
                <a:effectLst/>
                <a:latin typeface="+mj-lt"/>
                <a:ea typeface="Aptos" panose="020B0004020202020204" pitchFamily="34" charset="0"/>
                <a:cs typeface="Times New Roman" panose="02020603050405020304" pitchFamily="18" charset="0"/>
              </a:rPr>
              <a:t>Activité des Représentants des Usagers en établissements de santé (RU) :</a:t>
            </a:r>
          </a:p>
          <a:p>
            <a:pPr algn="just">
              <a:lnSpc>
                <a:spcPct val="107000"/>
              </a:lnSpc>
              <a:buClr>
                <a:srgbClr val="FF0000"/>
              </a:buClr>
              <a:buFont typeface="Wingdings" panose="05000000000000000000" pitchFamily="2" charset="2"/>
              <a:buChar char="v"/>
            </a:pPr>
            <a:r>
              <a:rPr lang="fr-FR" sz="1400" kern="100" dirty="0" err="1">
                <a:solidFill>
                  <a:srgbClr val="002060"/>
                </a:solidFill>
                <a:effectLst/>
                <a:latin typeface="+mj-lt"/>
                <a:ea typeface="Aptos" panose="020B0004020202020204" pitchFamily="34" charset="0"/>
                <a:cs typeface="Times New Roman" panose="02020603050405020304" pitchFamily="18" charset="0"/>
              </a:rPr>
              <a:t>Ione</a:t>
            </a:r>
            <a:r>
              <a:rPr lang="fr-FR" sz="1400" kern="100" dirty="0">
                <a:solidFill>
                  <a:srgbClr val="002060"/>
                </a:solidFill>
                <a:effectLst/>
                <a:latin typeface="+mj-lt"/>
                <a:ea typeface="Aptos" panose="020B0004020202020204" pitchFamily="34" charset="0"/>
                <a:cs typeface="Times New Roman" panose="02020603050405020304" pitchFamily="18" charset="0"/>
              </a:rPr>
              <a:t> FERRANDO représentante au </a:t>
            </a:r>
            <a:r>
              <a:rPr lang="fr-FR" sz="1400" b="1" kern="100" dirty="0">
                <a:solidFill>
                  <a:srgbClr val="002060"/>
                </a:solidFill>
                <a:effectLst/>
                <a:latin typeface="+mj-lt"/>
                <a:ea typeface="Aptos" panose="020B0004020202020204" pitchFamily="34" charset="0"/>
                <a:cs typeface="Times New Roman" panose="02020603050405020304" pitchFamily="18" charset="0"/>
              </a:rPr>
              <a:t>SSR (Service de Soins de Suite et de Rééducation) Concha Berri à Hendaye</a:t>
            </a:r>
            <a:r>
              <a:rPr lang="fr-FR" sz="1400" kern="100" dirty="0">
                <a:solidFill>
                  <a:srgbClr val="002060"/>
                </a:solidFill>
                <a:effectLst/>
                <a:latin typeface="+mj-lt"/>
                <a:ea typeface="Aptos" panose="020B0004020202020204" pitchFamily="34" charset="0"/>
                <a:cs typeface="Times New Roman" panose="02020603050405020304" pitchFamily="18" charset="0"/>
              </a:rPr>
              <a:t> a eu une activité soutenue avec la certification par la HAS (Haute Autorité de Santé) sur les deux exercices 2023-2024.</a:t>
            </a:r>
          </a:p>
          <a:p>
            <a:pPr algn="just">
              <a:lnSpc>
                <a:spcPct val="107000"/>
              </a:lnSpc>
              <a:buClr>
                <a:srgbClr val="FF0000"/>
              </a:buClr>
              <a:buFont typeface="Wingdings" panose="05000000000000000000" pitchFamily="2" charset="2"/>
              <a:buChar char="v"/>
            </a:pPr>
            <a:r>
              <a:rPr lang="fr-FR" sz="1400" kern="100" dirty="0">
                <a:solidFill>
                  <a:srgbClr val="002060"/>
                </a:solidFill>
                <a:effectLst/>
                <a:latin typeface="+mj-lt"/>
                <a:ea typeface="Aptos" panose="020B0004020202020204" pitchFamily="34" charset="0"/>
                <a:cs typeface="Times New Roman" panose="02020603050405020304" pitchFamily="18" charset="0"/>
              </a:rPr>
              <a:t>A la </a:t>
            </a:r>
            <a:r>
              <a:rPr lang="fr-FR" sz="1400" b="1" kern="100" dirty="0">
                <a:solidFill>
                  <a:srgbClr val="002060"/>
                </a:solidFill>
                <a:latin typeface="+mj-lt"/>
                <a:ea typeface="Aptos" panose="020B0004020202020204" pitchFamily="34" charset="0"/>
                <a:cs typeface="Times New Roman" panose="02020603050405020304" pitchFamily="18" charset="0"/>
              </a:rPr>
              <a:t>C</a:t>
            </a:r>
            <a:r>
              <a:rPr lang="fr-FR" sz="1400" b="1" kern="100" dirty="0">
                <a:solidFill>
                  <a:srgbClr val="002060"/>
                </a:solidFill>
                <a:effectLst/>
                <a:latin typeface="+mj-lt"/>
                <a:ea typeface="Aptos" panose="020B0004020202020204" pitchFamily="34" charset="0"/>
                <a:cs typeface="Times New Roman" panose="02020603050405020304" pitchFamily="18" charset="0"/>
              </a:rPr>
              <a:t>linique d’Ispoure devenue Etablissement Public de Santé GARAZI</a:t>
            </a:r>
            <a:r>
              <a:rPr lang="fr-FR" sz="1400" kern="100" dirty="0">
                <a:solidFill>
                  <a:srgbClr val="002060"/>
                </a:solidFill>
                <a:effectLst/>
                <a:latin typeface="+mj-lt"/>
                <a:ea typeface="Aptos" panose="020B0004020202020204" pitchFamily="34" charset="0"/>
                <a:cs typeface="Times New Roman" panose="02020603050405020304" pitchFamily="18" charset="0"/>
              </a:rPr>
              <a:t>, nos deux représentants Jean-Pierre MAÏTIA (titulaire) et Gilles CROCHET (suppléant) sont très impliqués dans la vie de l’établissement. Ils assurent des permanences pour les usagers en supplément de l’activité propre à la Commission des Usagers (CdU).</a:t>
            </a:r>
          </a:p>
          <a:p>
            <a:pPr algn="just">
              <a:lnSpc>
                <a:spcPct val="107000"/>
              </a:lnSpc>
              <a:buClr>
                <a:srgbClr val="FF0000"/>
              </a:buClr>
              <a:buFont typeface="Wingdings" panose="05000000000000000000" pitchFamily="2" charset="2"/>
              <a:buChar char="v"/>
            </a:pPr>
            <a:r>
              <a:rPr lang="fr-FR" sz="1400" kern="100" dirty="0">
                <a:solidFill>
                  <a:srgbClr val="002060"/>
                </a:solidFill>
                <a:effectLst/>
                <a:latin typeface="+mj-lt"/>
                <a:ea typeface="Aptos" panose="020B0004020202020204" pitchFamily="34" charset="0"/>
                <a:cs typeface="Times New Roman" panose="02020603050405020304" pitchFamily="18" charset="0"/>
              </a:rPr>
              <a:t>Gérard ROBESSON (titulaire) et René ARRIBARAT (suppléant) siègent à la </a:t>
            </a:r>
            <a:r>
              <a:rPr lang="fr-FR" sz="1400" b="1" kern="100" dirty="0">
                <a:solidFill>
                  <a:srgbClr val="002060"/>
                </a:solidFill>
                <a:effectLst/>
                <a:latin typeface="+mj-lt"/>
                <a:ea typeface="Aptos" panose="020B0004020202020204" pitchFamily="34" charset="0"/>
                <a:cs typeface="Times New Roman" panose="02020603050405020304" pitchFamily="18" charset="0"/>
              </a:rPr>
              <a:t>Clinique de Cardiologie d’Aressy</a:t>
            </a:r>
            <a:r>
              <a:rPr lang="fr-FR" sz="1400" kern="100" dirty="0">
                <a:solidFill>
                  <a:srgbClr val="002060"/>
                </a:solidFill>
                <a:effectLst/>
                <a:latin typeface="+mj-lt"/>
                <a:ea typeface="Aptos" panose="020B0004020202020204" pitchFamily="34" charset="0"/>
                <a:cs typeface="Times New Roman" panose="02020603050405020304" pitchFamily="18" charset="0"/>
              </a:rPr>
              <a:t>. </a:t>
            </a:r>
          </a:p>
          <a:p>
            <a:pPr marL="0" indent="0" algn="just">
              <a:lnSpc>
                <a:spcPct val="107000"/>
              </a:lnSpc>
              <a:buNone/>
            </a:pPr>
            <a:r>
              <a:rPr lang="fr-FR" sz="1400" kern="100" dirty="0">
                <a:solidFill>
                  <a:srgbClr val="002060"/>
                </a:solidFill>
                <a:effectLst/>
                <a:latin typeface="+mj-lt"/>
                <a:ea typeface="Aptos" panose="020B0004020202020204" pitchFamily="34" charset="0"/>
                <a:cs typeface="Times New Roman" panose="02020603050405020304" pitchFamily="18" charset="0"/>
              </a:rPr>
              <a:t>Gérard ROBESSON a été très assidu et a assisté à toutes les réunions ou nous étions invités. Il s’est pleinement investi dans le processus de certification par la Haute Autorité de Santé (HAS) notamment lors de la visite des certificateurs qui a duré une semaine.</a:t>
            </a:r>
          </a:p>
          <a:p>
            <a:pPr marL="0" indent="0" algn="just">
              <a:lnSpc>
                <a:spcPct val="107000"/>
              </a:lnSpc>
              <a:buNone/>
            </a:pPr>
            <a:r>
              <a:rPr lang="fr-FR" sz="1400" kern="100" dirty="0">
                <a:solidFill>
                  <a:srgbClr val="002060"/>
                </a:solidFill>
                <a:effectLst/>
                <a:latin typeface="+mj-lt"/>
                <a:ea typeface="Aptos" panose="020B0004020202020204" pitchFamily="34" charset="0"/>
                <a:cs typeface="Times New Roman" panose="02020603050405020304" pitchFamily="18" charset="0"/>
              </a:rPr>
              <a:t>Nos autres représentants ont eu une activité moindre.</a:t>
            </a:r>
          </a:p>
        </p:txBody>
      </p:sp>
      <p:pic>
        <p:nvPicPr>
          <p:cNvPr id="5" name="Image 4">
            <a:extLst>
              <a:ext uri="{FF2B5EF4-FFF2-40B4-BE49-F238E27FC236}">
                <a16:creationId xmlns:a16="http://schemas.microsoft.com/office/drawing/2014/main" id="{11B690C3-4DEC-5A1C-F586-302D0991FC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2" name="Espace réservé du numéro de diapositive 5">
            <a:extLst>
              <a:ext uri="{FF2B5EF4-FFF2-40B4-BE49-F238E27FC236}">
                <a16:creationId xmlns:a16="http://schemas.microsoft.com/office/drawing/2014/main" id="{C125789D-041D-2858-3B11-B5DAE45BBFE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36</a:t>
            </a:fld>
            <a:endParaRPr lang="fr-FR" dirty="0"/>
          </a:p>
        </p:txBody>
      </p:sp>
      <p:sp>
        <p:nvSpPr>
          <p:cNvPr id="9" name="ZoneTexte 8">
            <a:extLst>
              <a:ext uri="{FF2B5EF4-FFF2-40B4-BE49-F238E27FC236}">
                <a16:creationId xmlns:a16="http://schemas.microsoft.com/office/drawing/2014/main" id="{B6C7C631-BA1A-1F68-D094-D83589DE16DA}"/>
              </a:ext>
            </a:extLst>
          </p:cNvPr>
          <p:cNvSpPr txBox="1"/>
          <p:nvPr/>
        </p:nvSpPr>
        <p:spPr>
          <a:xfrm>
            <a:off x="7670124" y="492182"/>
            <a:ext cx="868460" cy="369332"/>
          </a:xfrm>
          <a:prstGeom prst="rect">
            <a:avLst/>
          </a:prstGeom>
          <a:noFill/>
        </p:spPr>
        <p:txBody>
          <a:bodyPr wrap="square" rtlCol="0">
            <a:spAutoFit/>
          </a:bodyPr>
          <a:lstStyle/>
          <a:p>
            <a:r>
              <a:rPr lang="fr-FR" b="1" dirty="0">
                <a:solidFill>
                  <a:schemeClr val="bg1"/>
                </a:solidFill>
              </a:rPr>
              <a:t>Santé</a:t>
            </a:r>
          </a:p>
        </p:txBody>
      </p:sp>
      <p:pic>
        <p:nvPicPr>
          <p:cNvPr id="10" name="Image 9" descr="Une image contenant texte, Police, logo, Graphique&#10;&#10;Description générée automatiquement">
            <a:extLst>
              <a:ext uri="{FF2B5EF4-FFF2-40B4-BE49-F238E27FC236}">
                <a16:creationId xmlns:a16="http://schemas.microsoft.com/office/drawing/2014/main" id="{7A815393-4704-7BD7-DB24-56F235962C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ABB7F227-9978-6C31-FE00-44DA0693E397}"/>
              </a:ext>
            </a:extLst>
          </p:cNvPr>
          <p:cNvSpPr>
            <a:spLocks noGrp="1"/>
          </p:cNvSpPr>
          <p:nvPr>
            <p:ph type="dt" sz="half" idx="10"/>
          </p:nvPr>
        </p:nvSpPr>
        <p:spPr>
          <a:xfrm>
            <a:off x="457200" y="6356351"/>
            <a:ext cx="874440" cy="365125"/>
          </a:xfrm>
        </p:spPr>
        <p:txBody>
          <a:bodyPr/>
          <a:lstStyle/>
          <a:p>
            <a:r>
              <a:rPr lang="fr-FR" dirty="0"/>
              <a:t>24/05/2025</a:t>
            </a:r>
          </a:p>
        </p:txBody>
      </p:sp>
      <p:sp>
        <p:nvSpPr>
          <p:cNvPr id="11" name="Espace réservé du pied de page 4">
            <a:extLst>
              <a:ext uri="{FF2B5EF4-FFF2-40B4-BE49-F238E27FC236}">
                <a16:creationId xmlns:a16="http://schemas.microsoft.com/office/drawing/2014/main" id="{DD888CB5-45DE-5CED-D229-E129286592D0}"/>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6" name="ZoneTexte 5">
            <a:extLst>
              <a:ext uri="{FF2B5EF4-FFF2-40B4-BE49-F238E27FC236}">
                <a16:creationId xmlns:a16="http://schemas.microsoft.com/office/drawing/2014/main" id="{4844CF26-AE64-CFEE-F860-7083CE46D689}"/>
              </a:ext>
            </a:extLst>
          </p:cNvPr>
          <p:cNvSpPr txBox="1"/>
          <p:nvPr/>
        </p:nvSpPr>
        <p:spPr>
          <a:xfrm>
            <a:off x="2048343" y="253980"/>
            <a:ext cx="4914660" cy="400110"/>
          </a:xfrm>
          <a:prstGeom prst="rect">
            <a:avLst/>
          </a:prstGeom>
          <a:noFill/>
        </p:spPr>
        <p:txBody>
          <a:bodyPr wrap="square" rtlCol="0">
            <a:spAutoFit/>
          </a:bodyPr>
          <a:lstStyle/>
          <a:p>
            <a:pPr marL="0" indent="0" algn="just">
              <a:buNone/>
            </a:pPr>
            <a:r>
              <a:rPr lang="fr-FR" sz="2000" b="1" dirty="0">
                <a:solidFill>
                  <a:srgbClr val="FF0000"/>
                </a:solidFill>
                <a:effectLst/>
                <a:latin typeface="+mj-lt"/>
                <a:ea typeface="Arial" panose="020B0604020202020204" pitchFamily="34" charset="0"/>
                <a:cs typeface="Calibri" panose="020F0502020204030204" pitchFamily="34" charset="0"/>
              </a:rPr>
              <a:t>Etablissements de Santé (Publics et Privés)</a:t>
            </a:r>
          </a:p>
        </p:txBody>
      </p:sp>
      <p:pic>
        <p:nvPicPr>
          <p:cNvPr id="1026" name="Picture 2" descr="Collectif Rencontre des Aidants - Mutualité Française Guyane">
            <a:extLst>
              <a:ext uri="{FF2B5EF4-FFF2-40B4-BE49-F238E27FC236}">
                <a16:creationId xmlns:a16="http://schemas.microsoft.com/office/drawing/2014/main" id="{A296D249-F9F6-EA8D-00EF-71D8B5090B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596" y="289944"/>
            <a:ext cx="1478503" cy="108000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B06694FE-B8E8-42D3-281A-D9C451F1E437}"/>
              </a:ext>
            </a:extLst>
          </p:cNvPr>
          <p:cNvSpPr txBox="1"/>
          <p:nvPr/>
        </p:nvSpPr>
        <p:spPr>
          <a:xfrm>
            <a:off x="1704099" y="648104"/>
            <a:ext cx="5330908" cy="1004186"/>
          </a:xfrm>
          <a:prstGeom prst="rect">
            <a:avLst/>
          </a:prstGeom>
          <a:noFill/>
        </p:spPr>
        <p:txBody>
          <a:bodyPr wrap="square" rtlCol="0">
            <a:spAutoFit/>
          </a:bodyPr>
          <a:lstStyle/>
          <a:p>
            <a:pPr marL="0" indent="0" algn="ctr">
              <a:lnSpc>
                <a:spcPct val="107000"/>
              </a:lnSpc>
              <a:buNone/>
            </a:pPr>
            <a:r>
              <a:rPr lang="fr-FR" sz="1400" kern="100" dirty="0">
                <a:solidFill>
                  <a:srgbClr val="002060"/>
                </a:solidFill>
                <a:effectLst/>
                <a:latin typeface="+mj-lt"/>
                <a:ea typeface="Aptos" panose="020B0004020202020204" pitchFamily="34" charset="0"/>
                <a:cs typeface="Times New Roman" panose="02020603050405020304" pitchFamily="18" charset="0"/>
              </a:rPr>
              <a:t>2024 a vu le départ en retraite de la Directrice de l’ARS des Pyrénées-Atlantiques Madame </a:t>
            </a:r>
            <a:r>
              <a:rPr lang="fr-FR" sz="1400" kern="100" dirty="0" err="1">
                <a:solidFill>
                  <a:srgbClr val="002060"/>
                </a:solidFill>
                <a:effectLst/>
                <a:latin typeface="+mj-lt"/>
                <a:ea typeface="Aptos" panose="020B0004020202020204" pitchFamily="34" charset="0"/>
                <a:cs typeface="Times New Roman" panose="02020603050405020304" pitchFamily="18" charset="0"/>
              </a:rPr>
              <a:t>Maritxu</a:t>
            </a:r>
            <a:r>
              <a:rPr lang="fr-FR" sz="1400" kern="100" dirty="0">
                <a:solidFill>
                  <a:srgbClr val="002060"/>
                </a:solidFill>
                <a:effectLst/>
                <a:latin typeface="+mj-lt"/>
                <a:ea typeface="Aptos" panose="020B0004020202020204" pitchFamily="34" charset="0"/>
                <a:cs typeface="Times New Roman" panose="02020603050405020304" pitchFamily="18" charset="0"/>
              </a:rPr>
              <a:t> BLANZACO qui est remplacée par Monsieur Alain GUINAMANT en provenance des Hôpitaux de Marseille.</a:t>
            </a:r>
          </a:p>
        </p:txBody>
      </p:sp>
      <p:sp>
        <p:nvSpPr>
          <p:cNvPr id="12" name="ZoneTexte 11">
            <a:extLst>
              <a:ext uri="{FF2B5EF4-FFF2-40B4-BE49-F238E27FC236}">
                <a16:creationId xmlns:a16="http://schemas.microsoft.com/office/drawing/2014/main" id="{93B858E5-955B-E5A4-9979-62DA84A0ABEC}"/>
              </a:ext>
            </a:extLst>
          </p:cNvPr>
          <p:cNvSpPr txBox="1"/>
          <p:nvPr/>
        </p:nvSpPr>
        <p:spPr>
          <a:xfrm>
            <a:off x="449428" y="4751038"/>
            <a:ext cx="8112490" cy="1316322"/>
          </a:xfrm>
          <a:prstGeom prst="rect">
            <a:avLst/>
          </a:prstGeom>
          <a:noFill/>
        </p:spPr>
        <p:txBody>
          <a:bodyPr wrap="square" rtlCol="0">
            <a:spAutoFit/>
          </a:bodyPr>
          <a:lstStyle/>
          <a:p>
            <a:pPr marL="0" indent="0" algn="just">
              <a:lnSpc>
                <a:spcPct val="107000"/>
              </a:lnSpc>
              <a:buNone/>
            </a:pPr>
            <a:r>
              <a:rPr lang="fr-FR" sz="1500" b="1" kern="100" dirty="0">
                <a:solidFill>
                  <a:srgbClr val="002060"/>
                </a:solidFill>
                <a:effectLst/>
                <a:latin typeface="+mj-lt"/>
                <a:ea typeface="Aptos" panose="020B0004020202020204" pitchFamily="34" charset="0"/>
                <a:cs typeface="Times New Roman" panose="02020603050405020304" pitchFamily="18" charset="0"/>
              </a:rPr>
              <a:t>Comité Territorial de Santé des </a:t>
            </a:r>
            <a:r>
              <a:rPr lang="fr-FR" sz="1400" b="1" kern="100" dirty="0">
                <a:solidFill>
                  <a:srgbClr val="002060"/>
                </a:solidFill>
                <a:effectLst/>
                <a:latin typeface="+mj-lt"/>
                <a:ea typeface="Aptos" panose="020B0004020202020204" pitchFamily="34" charset="0"/>
                <a:cs typeface="Times New Roman" panose="02020603050405020304" pitchFamily="18" charset="0"/>
              </a:rPr>
              <a:t>Pyrénées-Atlantiques</a:t>
            </a:r>
            <a:r>
              <a:rPr lang="fr-FR" sz="1500" kern="100" dirty="0">
                <a:solidFill>
                  <a:srgbClr val="002060"/>
                </a:solidFill>
                <a:effectLst/>
                <a:latin typeface="+mj-lt"/>
                <a:ea typeface="Aptos" panose="020B0004020202020204" pitchFamily="34" charset="0"/>
                <a:cs typeface="Times New Roman" panose="02020603050405020304" pitchFamily="18" charset="0"/>
              </a:rPr>
              <a:t>, René ARRIBARAT siège aux sessions plénières et à la commission des RU.</a:t>
            </a:r>
          </a:p>
          <a:p>
            <a:pPr marL="0" indent="0" algn="just">
              <a:lnSpc>
                <a:spcPct val="107000"/>
              </a:lnSpc>
              <a:buNone/>
            </a:pPr>
            <a:r>
              <a:rPr lang="fr-FR" sz="1500" kern="100" dirty="0">
                <a:solidFill>
                  <a:srgbClr val="002060"/>
                </a:solidFill>
                <a:effectLst/>
                <a:latin typeface="+mj-lt"/>
                <a:ea typeface="Aptos" panose="020B0004020202020204" pitchFamily="34" charset="0"/>
                <a:cs typeface="Times New Roman" panose="02020603050405020304" pitchFamily="18" charset="0"/>
              </a:rPr>
              <a:t>On note une évolution vers des discussions médicales techniques ou la représentation RU n’est pas concernée.</a:t>
            </a:r>
          </a:p>
          <a:p>
            <a:pPr marL="0" indent="0" algn="just">
              <a:lnSpc>
                <a:spcPct val="107000"/>
              </a:lnSpc>
              <a:buNone/>
            </a:pPr>
            <a:r>
              <a:rPr lang="fr-FR" sz="1500" kern="100" dirty="0">
                <a:solidFill>
                  <a:srgbClr val="002060"/>
                </a:solidFill>
                <a:effectLst/>
                <a:latin typeface="+mj-lt"/>
                <a:ea typeface="Aptos" panose="020B0004020202020204" pitchFamily="34" charset="0"/>
                <a:cs typeface="Times New Roman" panose="02020603050405020304" pitchFamily="18" charset="0"/>
              </a:rPr>
              <a:t>Autre nouveauté les réunions se tiennent à Bayonne en présentiel !</a:t>
            </a:r>
          </a:p>
        </p:txBody>
      </p:sp>
      <p:sp>
        <p:nvSpPr>
          <p:cNvPr id="13" name="ZoneTexte 12">
            <a:extLst>
              <a:ext uri="{FF2B5EF4-FFF2-40B4-BE49-F238E27FC236}">
                <a16:creationId xmlns:a16="http://schemas.microsoft.com/office/drawing/2014/main" id="{9891C3CC-4E0F-7739-984B-DAD1E5CCE755}"/>
              </a:ext>
            </a:extLst>
          </p:cNvPr>
          <p:cNvSpPr txBox="1"/>
          <p:nvPr/>
        </p:nvSpPr>
        <p:spPr>
          <a:xfrm>
            <a:off x="6094262" y="5947218"/>
            <a:ext cx="1419972" cy="312650"/>
          </a:xfrm>
          <a:prstGeom prst="rect">
            <a:avLst/>
          </a:prstGeom>
          <a:noFill/>
        </p:spPr>
        <p:txBody>
          <a:bodyPr wrap="square" rtlCol="0">
            <a:spAutoFit/>
          </a:bodyPr>
          <a:lstStyle/>
          <a:p>
            <a:pPr marL="0" indent="0" algn="r">
              <a:lnSpc>
                <a:spcPct val="107000"/>
              </a:lnSpc>
              <a:buNone/>
            </a:pPr>
            <a:r>
              <a:rPr lang="fr-FR" sz="1400" kern="100" dirty="0">
                <a:solidFill>
                  <a:srgbClr val="002060"/>
                </a:solidFill>
                <a:effectLst/>
                <a:latin typeface="+mj-lt"/>
                <a:ea typeface="Aptos" panose="020B0004020202020204" pitchFamily="34" charset="0"/>
                <a:cs typeface="Times New Roman" panose="02020603050405020304" pitchFamily="18" charset="0"/>
              </a:rPr>
              <a:t>René ARRIBARAT</a:t>
            </a:r>
            <a:endParaRPr lang="fr-FR" sz="1400" dirty="0">
              <a:solidFill>
                <a:srgbClr val="002060"/>
              </a:solidFill>
              <a:latin typeface="+mj-lt"/>
              <a:cs typeface="Calibri" panose="020F0502020204030204" pitchFamily="34" charset="0"/>
            </a:endParaRPr>
          </a:p>
        </p:txBody>
      </p:sp>
    </p:spTree>
    <p:extLst>
      <p:ext uri="{BB962C8B-B14F-4D97-AF65-F5344CB8AC3E}">
        <p14:creationId xmlns:p14="http://schemas.microsoft.com/office/powerpoint/2010/main" val="3518356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77A08-F5ED-AD88-ED85-E563A076C094}"/>
            </a:ext>
          </a:extLst>
        </p:cNvPr>
        <p:cNvGrpSpPr/>
        <p:nvPr/>
      </p:nvGrpSpPr>
      <p:grpSpPr>
        <a:xfrm>
          <a:off x="0" y="0"/>
          <a:ext cx="0" cy="0"/>
          <a:chOff x="0" y="0"/>
          <a:chExt cx="0" cy="0"/>
        </a:xfrm>
      </p:grpSpPr>
      <p:pic>
        <p:nvPicPr>
          <p:cNvPr id="6148" name="Picture 4" descr="Résultat d’images pour Logo CPAM">
            <a:extLst>
              <a:ext uri="{FF2B5EF4-FFF2-40B4-BE49-F238E27FC236}">
                <a16:creationId xmlns:a16="http://schemas.microsoft.com/office/drawing/2014/main" id="{DC302E86-1A1C-B250-29C6-70AB5A31E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649" y="572814"/>
            <a:ext cx="3051861" cy="1537461"/>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1999D85F-8F70-35F9-0423-B6C28CF9447E}"/>
              </a:ext>
            </a:extLst>
          </p:cNvPr>
          <p:cNvSpPr>
            <a:spLocks noGrp="1"/>
          </p:cNvSpPr>
          <p:nvPr>
            <p:ph idx="1"/>
          </p:nvPr>
        </p:nvSpPr>
        <p:spPr>
          <a:xfrm>
            <a:off x="450885" y="1794988"/>
            <a:ext cx="8322629" cy="4475553"/>
          </a:xfrm>
        </p:spPr>
        <p:txBody>
          <a:bodyPr>
            <a:normAutofit fontScale="92500" lnSpcReduction="20000"/>
          </a:bodyPr>
          <a:lstStyle/>
          <a:p>
            <a:pPr marL="0" indent="0" algn="just">
              <a:buNone/>
            </a:pPr>
            <a:r>
              <a:rPr lang="fr-FR" sz="1800" b="0" i="0" u="none" strike="noStrike" baseline="0" dirty="0">
                <a:solidFill>
                  <a:srgbClr val="001A73"/>
                </a:solidFill>
                <a:latin typeface="Calibri" panose="020F0502020204030204" pitchFamily="34" charset="0"/>
              </a:rPr>
              <a:t>Des représentants de l’Udaf 64 sont présents aux différentes instances : </a:t>
            </a:r>
          </a:p>
          <a:p>
            <a:pPr algn="just"/>
            <a:r>
              <a:rPr lang="fr-FR" sz="1800" b="0" i="0" u="none" strike="noStrike" baseline="0" dirty="0">
                <a:solidFill>
                  <a:srgbClr val="001A73"/>
                </a:solidFill>
                <a:latin typeface="Calibri" panose="020F0502020204030204" pitchFamily="34" charset="0"/>
              </a:rPr>
              <a:t>Pascale KHALDI et Emmanuelle ESPILONDO à la CPAM de Pau,</a:t>
            </a:r>
          </a:p>
          <a:p>
            <a:pPr algn="just"/>
            <a:r>
              <a:rPr lang="fr-FR" sz="1800" b="0" i="0" u="none" strike="noStrike" baseline="0" dirty="0" err="1">
                <a:solidFill>
                  <a:srgbClr val="001A73"/>
                </a:solidFill>
                <a:latin typeface="Calibri" panose="020F0502020204030204" pitchFamily="34" charset="0"/>
              </a:rPr>
              <a:t>Pantxika</a:t>
            </a:r>
            <a:r>
              <a:rPr lang="fr-FR" sz="1800" b="0" i="0" u="none" strike="noStrike" baseline="0" dirty="0">
                <a:solidFill>
                  <a:srgbClr val="001A73"/>
                </a:solidFill>
                <a:latin typeface="Calibri" panose="020F0502020204030204" pitchFamily="34" charset="0"/>
              </a:rPr>
              <a:t> AGUERRE à la CPAM de Bayonne.</a:t>
            </a:r>
          </a:p>
          <a:p>
            <a:pPr marL="0" indent="0" algn="just">
              <a:buNone/>
            </a:pPr>
            <a:r>
              <a:rPr lang="fr-FR" sz="1800" b="0" i="0" u="none" strike="noStrike" baseline="0" dirty="0">
                <a:solidFill>
                  <a:srgbClr val="001A73"/>
                </a:solidFill>
                <a:latin typeface="Calibri" panose="020F0502020204030204" pitchFamily="34" charset="0"/>
              </a:rPr>
              <a:t>Pascale KHALDI ayant laissé son poste en 2024, il conviendra de nommer un(e) remplaçant(e) pour 2025 en tant que titulaire.</a:t>
            </a:r>
          </a:p>
          <a:p>
            <a:pPr marL="0" indent="0" algn="just">
              <a:buNone/>
            </a:pPr>
            <a:endParaRPr lang="fr-FR" sz="1800" b="0" i="0" u="none" strike="noStrike" baseline="0" dirty="0">
              <a:solidFill>
                <a:srgbClr val="001A73"/>
              </a:solidFill>
              <a:latin typeface="Calibri" panose="020F0502020204030204" pitchFamily="34" charset="0"/>
            </a:endParaRPr>
          </a:p>
          <a:p>
            <a:pPr marL="0" indent="0" algn="just">
              <a:buNone/>
            </a:pPr>
            <a:r>
              <a:rPr lang="fr-FR" sz="1800" b="0" i="0" u="none" strike="noStrike" baseline="0" dirty="0">
                <a:solidFill>
                  <a:srgbClr val="001A73"/>
                </a:solidFill>
                <a:latin typeface="Calibri" panose="020F0502020204030204" pitchFamily="34" charset="0"/>
              </a:rPr>
              <a:t>Bilan 2024 de l'Action Sanitaire et Sociale : </a:t>
            </a:r>
          </a:p>
          <a:p>
            <a:pPr algn="just">
              <a:buFont typeface="Wingdings" panose="05000000000000000000" pitchFamily="2" charset="2"/>
              <a:buChar char="Ø"/>
            </a:pPr>
            <a:r>
              <a:rPr lang="fr-FR" sz="1800" b="0" i="0" u="none" strike="noStrike" baseline="0" dirty="0">
                <a:solidFill>
                  <a:srgbClr val="001A73"/>
                </a:solidFill>
                <a:latin typeface="Calibri" panose="020F0502020204030204" pitchFamily="34" charset="0"/>
              </a:rPr>
              <a:t>Garantir une forme d'équité de traitement des assurés sur l'ensemble du territoire par la mise en place d'un socle commun.</a:t>
            </a:r>
          </a:p>
          <a:p>
            <a:pPr algn="just">
              <a:buFont typeface="Wingdings" panose="05000000000000000000" pitchFamily="2" charset="2"/>
              <a:buChar char="Ø"/>
            </a:pPr>
            <a:r>
              <a:rPr lang="fr-FR" sz="1800" b="0" i="0" u="none" strike="noStrike" baseline="0" dirty="0">
                <a:solidFill>
                  <a:srgbClr val="001A73"/>
                </a:solidFill>
                <a:latin typeface="Calibri" panose="020F0502020204030204" pitchFamily="34" charset="0"/>
              </a:rPr>
              <a:t>Renforcer l'adaptation de l'ASS au regard des réalités territoriales identifiées au travers notamment des diagnostics territoriaux.</a:t>
            </a:r>
          </a:p>
          <a:p>
            <a:pPr marL="0" indent="0" algn="just">
              <a:buNone/>
            </a:pPr>
            <a:endParaRPr lang="fr-FR" sz="1600" b="0" i="0" u="none" strike="noStrike" baseline="0" dirty="0">
              <a:solidFill>
                <a:srgbClr val="001A73"/>
              </a:solidFill>
              <a:latin typeface="Calibri" panose="020F0502020204030204" pitchFamily="34" charset="0"/>
            </a:endParaRPr>
          </a:p>
          <a:p>
            <a:pPr marL="0" indent="0" algn="just">
              <a:buNone/>
            </a:pPr>
            <a:r>
              <a:rPr lang="fr-FR" sz="2000" b="1" i="0" u="none" strike="noStrike" baseline="0" dirty="0">
                <a:solidFill>
                  <a:srgbClr val="001A73"/>
                </a:solidFill>
                <a:latin typeface="Calibri" panose="020F0502020204030204" pitchFamily="34" charset="0"/>
              </a:rPr>
              <a:t>Le 17 février 2025, le projet de Loi de Financement de la Sécurité Sociale (LFSS) pour 2025 a définitivement été adopté par le Parlement. La loi a fait l’objet d’une publication au journal officiel, après décision du Conseil constitutionnel, le 28 février 2025. </a:t>
            </a:r>
          </a:p>
          <a:p>
            <a:pPr marL="0" indent="0" algn="just">
              <a:buNone/>
            </a:pPr>
            <a:r>
              <a:rPr lang="fr-FR" sz="2000" b="1" dirty="0">
                <a:solidFill>
                  <a:srgbClr val="001A73"/>
                </a:solidFill>
                <a:latin typeface="Calibri" panose="020F0502020204030204" pitchFamily="34" charset="0"/>
                <a:cs typeface="Calibri" panose="020F0502020204030204" pitchFamily="34" charset="0"/>
              </a:rPr>
              <a:t>					</a:t>
            </a:r>
            <a:r>
              <a:rPr lang="fr-FR" sz="2000" dirty="0">
                <a:solidFill>
                  <a:srgbClr val="001A73"/>
                </a:solidFill>
                <a:latin typeface="Calibri" panose="020F0502020204030204" pitchFamily="34" charset="0"/>
                <a:cs typeface="Calibri" panose="020F0502020204030204" pitchFamily="34" charset="0"/>
              </a:rPr>
              <a:t>Emmanuelle ESPILONDO</a:t>
            </a:r>
            <a:endParaRPr lang="fr-FR" sz="1800" dirty="0">
              <a:solidFill>
                <a:srgbClr val="001A73"/>
              </a:solidFill>
              <a:latin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4F870F3F-FF18-D1FC-341A-482E6B54DF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2" name="Espace réservé du numéro de diapositive 5">
            <a:extLst>
              <a:ext uri="{FF2B5EF4-FFF2-40B4-BE49-F238E27FC236}">
                <a16:creationId xmlns:a16="http://schemas.microsoft.com/office/drawing/2014/main" id="{C0620CE9-6812-704B-99B1-C3EE2C81C50E}"/>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37</a:t>
            </a:fld>
            <a:endParaRPr lang="fr-FR" dirty="0"/>
          </a:p>
        </p:txBody>
      </p:sp>
      <p:pic>
        <p:nvPicPr>
          <p:cNvPr id="8" name="Picture 8">
            <a:extLst>
              <a:ext uri="{FF2B5EF4-FFF2-40B4-BE49-F238E27FC236}">
                <a16:creationId xmlns:a16="http://schemas.microsoft.com/office/drawing/2014/main" id="{84033913-9555-B11A-2AC1-F11BF4D7CA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708844" y="-37698"/>
            <a:ext cx="2138694" cy="2036851"/>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41E3BADA-0A64-F97C-101A-9F4E187865F9}"/>
              </a:ext>
            </a:extLst>
          </p:cNvPr>
          <p:cNvSpPr txBox="1"/>
          <p:nvPr/>
        </p:nvSpPr>
        <p:spPr>
          <a:xfrm>
            <a:off x="7343961" y="634656"/>
            <a:ext cx="868460" cy="369332"/>
          </a:xfrm>
          <a:prstGeom prst="rect">
            <a:avLst/>
          </a:prstGeom>
          <a:noFill/>
        </p:spPr>
        <p:txBody>
          <a:bodyPr wrap="square" rtlCol="0">
            <a:spAutoFit/>
          </a:bodyPr>
          <a:lstStyle/>
          <a:p>
            <a:r>
              <a:rPr lang="fr-FR" b="1" dirty="0">
                <a:solidFill>
                  <a:schemeClr val="bg1"/>
                </a:solidFill>
              </a:rPr>
              <a:t>Santé</a:t>
            </a:r>
          </a:p>
        </p:txBody>
      </p:sp>
      <p:pic>
        <p:nvPicPr>
          <p:cNvPr id="10" name="Image 9" descr="Une image contenant texte, Police, logo, Graphique&#10;&#10;Description générée automatiquement">
            <a:extLst>
              <a:ext uri="{FF2B5EF4-FFF2-40B4-BE49-F238E27FC236}">
                <a16:creationId xmlns:a16="http://schemas.microsoft.com/office/drawing/2014/main" id="{7C975930-4A23-756D-1417-6D2E99839D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D7BB1069-CC27-FA30-6F87-5B95D6F89EF0}"/>
              </a:ext>
            </a:extLst>
          </p:cNvPr>
          <p:cNvSpPr>
            <a:spLocks noGrp="1"/>
          </p:cNvSpPr>
          <p:nvPr>
            <p:ph type="dt" sz="half" idx="10"/>
          </p:nvPr>
        </p:nvSpPr>
        <p:spPr>
          <a:xfrm>
            <a:off x="457200" y="6356351"/>
            <a:ext cx="874440" cy="365125"/>
          </a:xfrm>
        </p:spPr>
        <p:txBody>
          <a:bodyPr/>
          <a:lstStyle/>
          <a:p>
            <a:r>
              <a:rPr lang="fr-FR" dirty="0"/>
              <a:t>24/05/2025</a:t>
            </a:r>
          </a:p>
        </p:txBody>
      </p:sp>
      <p:sp>
        <p:nvSpPr>
          <p:cNvPr id="11" name="Espace réservé du pied de page 4">
            <a:extLst>
              <a:ext uri="{FF2B5EF4-FFF2-40B4-BE49-F238E27FC236}">
                <a16:creationId xmlns:a16="http://schemas.microsoft.com/office/drawing/2014/main" id="{56B45236-8AF5-9A17-BC7C-310A834FD742}"/>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6" name="ZoneTexte 5">
            <a:extLst>
              <a:ext uri="{FF2B5EF4-FFF2-40B4-BE49-F238E27FC236}">
                <a16:creationId xmlns:a16="http://schemas.microsoft.com/office/drawing/2014/main" id="{8074DB98-CA30-7198-9863-6826E2B63376}"/>
              </a:ext>
            </a:extLst>
          </p:cNvPr>
          <p:cNvSpPr txBox="1"/>
          <p:nvPr/>
        </p:nvSpPr>
        <p:spPr>
          <a:xfrm>
            <a:off x="296462" y="225802"/>
            <a:ext cx="4986912" cy="407035"/>
          </a:xfrm>
          <a:prstGeom prst="rect">
            <a:avLst/>
          </a:prstGeom>
          <a:noFill/>
        </p:spPr>
        <p:txBody>
          <a:bodyPr wrap="square" rtlCol="0">
            <a:spAutoFit/>
          </a:bodyPr>
          <a:lstStyle/>
          <a:p>
            <a:pPr marL="114300" lvl="1">
              <a:lnSpc>
                <a:spcPct val="107000"/>
              </a:lnSpc>
              <a:spcAft>
                <a:spcPts val="800"/>
              </a:spcAft>
              <a:buSzPts val="1000"/>
              <a:tabLst>
                <a:tab pos="457200" algn="l"/>
              </a:tabLst>
            </a:pPr>
            <a:r>
              <a:rPr lang="fr-FR" sz="2000" b="1" dirty="0">
                <a:solidFill>
                  <a:srgbClr val="FF0000"/>
                </a:solidFill>
                <a:effectLst/>
                <a:latin typeface="+mj-lt"/>
                <a:ea typeface="Arial" panose="020B0604020202020204" pitchFamily="34" charset="0"/>
                <a:cs typeface="Calibri" panose="020F0502020204030204" pitchFamily="34" charset="0"/>
              </a:rPr>
              <a:t>Caisse Primaire d’Assurance Maladie (CPAM)</a:t>
            </a:r>
            <a:endParaRPr lang="fr-FR" sz="2000" b="1" dirty="0">
              <a:solidFill>
                <a:srgbClr val="FF0000"/>
              </a:solidFill>
              <a:latin typeface="+mj-lt"/>
              <a:cs typeface="Calibri" panose="020F0502020204030204" pitchFamily="34" charset="0"/>
            </a:endParaRPr>
          </a:p>
        </p:txBody>
      </p:sp>
      <p:sp>
        <p:nvSpPr>
          <p:cNvPr id="12" name="ZoneTexte 11">
            <a:extLst>
              <a:ext uri="{FF2B5EF4-FFF2-40B4-BE49-F238E27FC236}">
                <a16:creationId xmlns:a16="http://schemas.microsoft.com/office/drawing/2014/main" id="{85BE0F19-35A5-3190-D3C6-CC596A8333BC}"/>
              </a:ext>
            </a:extLst>
          </p:cNvPr>
          <p:cNvSpPr txBox="1"/>
          <p:nvPr/>
        </p:nvSpPr>
        <p:spPr>
          <a:xfrm>
            <a:off x="3580275" y="587459"/>
            <a:ext cx="2812804" cy="1169551"/>
          </a:xfrm>
          <a:prstGeom prst="rect">
            <a:avLst/>
          </a:prstGeom>
          <a:solidFill>
            <a:srgbClr val="00BF6F"/>
          </a:solidFill>
        </p:spPr>
        <p:txBody>
          <a:bodyPr wrap="square" rtlCol="0">
            <a:spAutoFit/>
          </a:bodyPr>
          <a:lstStyle/>
          <a:p>
            <a:pPr marL="0" indent="0" algn="ctr">
              <a:buNone/>
            </a:pPr>
            <a:r>
              <a:rPr lang="fr-FR" sz="1400" b="1" i="0" u="none" strike="noStrike" baseline="0" dirty="0">
                <a:solidFill>
                  <a:schemeClr val="bg1"/>
                </a:solidFill>
                <a:latin typeface="Calibri" panose="020F0502020204030204" pitchFamily="34" charset="0"/>
              </a:rPr>
              <a:t>Les instances de la CPAM sont réparties dans le département. </a:t>
            </a:r>
          </a:p>
          <a:p>
            <a:pPr marL="0" indent="0" algn="ctr">
              <a:buNone/>
            </a:pPr>
            <a:r>
              <a:rPr lang="fr-FR" sz="1400" b="1" i="0" u="none" strike="noStrike" baseline="0" dirty="0">
                <a:solidFill>
                  <a:schemeClr val="bg1"/>
                </a:solidFill>
                <a:latin typeface="Calibri" panose="020F0502020204030204" pitchFamily="34" charset="0"/>
              </a:rPr>
              <a:t>Le côté bicéphale des Pyrénées-Atlantiques oblige la CPAM a avoir 2 sièges (Bayonne et Pau).</a:t>
            </a:r>
          </a:p>
        </p:txBody>
      </p:sp>
    </p:spTree>
    <p:extLst>
      <p:ext uri="{BB962C8B-B14F-4D97-AF65-F5344CB8AC3E}">
        <p14:creationId xmlns:p14="http://schemas.microsoft.com/office/powerpoint/2010/main" val="3588733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112EBB65-6228-7B0F-F217-33F8DE6DBA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10" name="Espace réservé du numéro de diapositive 5">
            <a:extLst>
              <a:ext uri="{FF2B5EF4-FFF2-40B4-BE49-F238E27FC236}">
                <a16:creationId xmlns:a16="http://schemas.microsoft.com/office/drawing/2014/main" id="{3BAB50DC-EADC-56DB-5ECF-78E15722CB92}"/>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38</a:t>
            </a:fld>
            <a:endParaRPr lang="fr-FR" dirty="0"/>
          </a:p>
        </p:txBody>
      </p:sp>
      <p:sp>
        <p:nvSpPr>
          <p:cNvPr id="11" name="Titre 1">
            <a:extLst>
              <a:ext uri="{FF2B5EF4-FFF2-40B4-BE49-F238E27FC236}">
                <a16:creationId xmlns:a16="http://schemas.microsoft.com/office/drawing/2014/main" id="{B7514F11-E5F1-6D9E-7E02-B887FF0CA4D9}"/>
              </a:ext>
            </a:extLst>
          </p:cNvPr>
          <p:cNvSpPr txBox="1">
            <a:spLocks/>
          </p:cNvSpPr>
          <p:nvPr/>
        </p:nvSpPr>
        <p:spPr>
          <a:xfrm>
            <a:off x="421834" y="142866"/>
            <a:ext cx="7067128" cy="5715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latin typeface="+mj-lt"/>
              </a:rPr>
              <a:t>Les faits marquants de l’année 2024</a:t>
            </a:r>
          </a:p>
        </p:txBody>
      </p:sp>
      <p:pic>
        <p:nvPicPr>
          <p:cNvPr id="2" name="Image 1" descr="Une image contenant texte, Police, logo, Graphique&#10;&#10;Description générée automatiquement">
            <a:extLst>
              <a:ext uri="{FF2B5EF4-FFF2-40B4-BE49-F238E27FC236}">
                <a16:creationId xmlns:a16="http://schemas.microsoft.com/office/drawing/2014/main" id="{CB200D02-C62C-E043-7C52-530062D08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3" name="Espace réservé de la date 3">
            <a:extLst>
              <a:ext uri="{FF2B5EF4-FFF2-40B4-BE49-F238E27FC236}">
                <a16:creationId xmlns:a16="http://schemas.microsoft.com/office/drawing/2014/main" id="{2FB54986-C508-99D2-D7BB-4ED179C89AF2}"/>
              </a:ext>
            </a:extLst>
          </p:cNvPr>
          <p:cNvSpPr>
            <a:spLocks noGrp="1"/>
          </p:cNvSpPr>
          <p:nvPr>
            <p:ph type="dt" sz="half" idx="10"/>
          </p:nvPr>
        </p:nvSpPr>
        <p:spPr>
          <a:xfrm>
            <a:off x="457200" y="6356351"/>
            <a:ext cx="874440" cy="365125"/>
          </a:xfrm>
        </p:spPr>
        <p:txBody>
          <a:bodyPr/>
          <a:lstStyle/>
          <a:p>
            <a:r>
              <a:rPr lang="fr-FR" dirty="0"/>
              <a:t>24/05/2025</a:t>
            </a:r>
          </a:p>
        </p:txBody>
      </p:sp>
      <p:sp>
        <p:nvSpPr>
          <p:cNvPr id="7" name="Espace réservé du pied de page 4">
            <a:extLst>
              <a:ext uri="{FF2B5EF4-FFF2-40B4-BE49-F238E27FC236}">
                <a16:creationId xmlns:a16="http://schemas.microsoft.com/office/drawing/2014/main" id="{5BA5F67F-7887-6F7F-1E6D-294208D80742}"/>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8" name="ZoneTexte 7">
            <a:extLst>
              <a:ext uri="{FF2B5EF4-FFF2-40B4-BE49-F238E27FC236}">
                <a16:creationId xmlns:a16="http://schemas.microsoft.com/office/drawing/2014/main" id="{A48FAC22-9AC9-4780-EAC9-A3ECB10333FE}"/>
              </a:ext>
            </a:extLst>
          </p:cNvPr>
          <p:cNvSpPr txBox="1"/>
          <p:nvPr/>
        </p:nvSpPr>
        <p:spPr>
          <a:xfrm>
            <a:off x="451865" y="1098863"/>
            <a:ext cx="4694159" cy="369332"/>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fr-FR" dirty="0">
                <a:solidFill>
                  <a:srgbClr val="000066"/>
                </a:solidFill>
              </a:rPr>
              <a:t>Adhésion nouvelles associations</a:t>
            </a:r>
          </a:p>
        </p:txBody>
      </p:sp>
      <p:sp>
        <p:nvSpPr>
          <p:cNvPr id="9" name="ZoneTexte 8">
            <a:extLst>
              <a:ext uri="{FF2B5EF4-FFF2-40B4-BE49-F238E27FC236}">
                <a16:creationId xmlns:a16="http://schemas.microsoft.com/office/drawing/2014/main" id="{925C571F-5FE9-EE49-E449-F9D46C7C4C42}"/>
              </a:ext>
            </a:extLst>
          </p:cNvPr>
          <p:cNvSpPr txBox="1"/>
          <p:nvPr/>
        </p:nvSpPr>
        <p:spPr>
          <a:xfrm>
            <a:off x="444724" y="1690902"/>
            <a:ext cx="3510674" cy="369332"/>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fr-FR" dirty="0">
                <a:solidFill>
                  <a:srgbClr val="000066"/>
                </a:solidFill>
              </a:rPr>
              <a:t>Organisation AG de l’Unaf à Pau</a:t>
            </a:r>
          </a:p>
        </p:txBody>
      </p:sp>
      <p:sp>
        <p:nvSpPr>
          <p:cNvPr id="12" name="ZoneTexte 11">
            <a:extLst>
              <a:ext uri="{FF2B5EF4-FFF2-40B4-BE49-F238E27FC236}">
                <a16:creationId xmlns:a16="http://schemas.microsoft.com/office/drawing/2014/main" id="{7AFCA5FA-1A81-FA63-3D46-765981D5C943}"/>
              </a:ext>
            </a:extLst>
          </p:cNvPr>
          <p:cNvSpPr txBox="1"/>
          <p:nvPr/>
        </p:nvSpPr>
        <p:spPr>
          <a:xfrm>
            <a:off x="451865" y="4039576"/>
            <a:ext cx="6125770" cy="369332"/>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fr-FR" dirty="0">
                <a:solidFill>
                  <a:srgbClr val="000066"/>
                </a:solidFill>
              </a:rPr>
              <a:t>Travaux du nouveau local du siège</a:t>
            </a:r>
          </a:p>
        </p:txBody>
      </p:sp>
      <p:pic>
        <p:nvPicPr>
          <p:cNvPr id="5" name="Image 4" descr="Une image contenant intérieur, Matériau composite, bâtiment, mur&#10;&#10;Le contenu généré par l’IA peut être incorrect.">
            <a:extLst>
              <a:ext uri="{FF2B5EF4-FFF2-40B4-BE49-F238E27FC236}">
                <a16:creationId xmlns:a16="http://schemas.microsoft.com/office/drawing/2014/main" id="{2E698BB9-8EBC-3B49-75D7-FD89FD8485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0642" y="4505795"/>
            <a:ext cx="1350000" cy="1800000"/>
          </a:xfrm>
          <a:prstGeom prst="rect">
            <a:avLst/>
          </a:prstGeom>
          <a:effectLst>
            <a:softEdge rad="152400"/>
          </a:effectLst>
        </p:spPr>
      </p:pic>
      <p:pic>
        <p:nvPicPr>
          <p:cNvPr id="14" name="Image 13" descr="Une image contenant intérieur, mur, échelle, plâtre&#10;&#10;Le contenu généré par l’IA peut être incorrect.">
            <a:extLst>
              <a:ext uri="{FF2B5EF4-FFF2-40B4-BE49-F238E27FC236}">
                <a16:creationId xmlns:a16="http://schemas.microsoft.com/office/drawing/2014/main" id="{9DA58D60-C1CD-C3C3-D71C-B8E5A9830F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9419" y="4527269"/>
            <a:ext cx="1350000" cy="1800000"/>
          </a:xfrm>
          <a:prstGeom prst="rect">
            <a:avLst/>
          </a:prstGeom>
          <a:effectLst>
            <a:softEdge rad="152400"/>
          </a:effectLst>
        </p:spPr>
      </p:pic>
      <p:pic>
        <p:nvPicPr>
          <p:cNvPr id="16" name="Image 15" descr="Une image contenant habits, personne, intérieur, chaussures&#10;&#10;Le contenu généré par l’IA peut être incorrect.">
            <a:extLst>
              <a:ext uri="{FF2B5EF4-FFF2-40B4-BE49-F238E27FC236}">
                <a16:creationId xmlns:a16="http://schemas.microsoft.com/office/drawing/2014/main" id="{93CC1444-F447-E60A-E3A9-EB118B6A22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865" y="4505795"/>
            <a:ext cx="1350000" cy="1800000"/>
          </a:xfrm>
          <a:prstGeom prst="rect">
            <a:avLst/>
          </a:prstGeom>
          <a:effectLst>
            <a:softEdge rad="152400"/>
          </a:effectLst>
        </p:spPr>
      </p:pic>
      <p:pic>
        <p:nvPicPr>
          <p:cNvPr id="18" name="Image 17" descr="Une image contenant intérieur, abandonné, bâtiment, mur&#10;&#10;Le contenu généré par l’IA peut être incorrect.">
            <a:extLst>
              <a:ext uri="{FF2B5EF4-FFF2-40B4-BE49-F238E27FC236}">
                <a16:creationId xmlns:a16="http://schemas.microsoft.com/office/drawing/2014/main" id="{1E50B14D-A35C-3EB0-F361-44275F867F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18196" y="4526418"/>
            <a:ext cx="1350000" cy="1800000"/>
          </a:xfrm>
          <a:prstGeom prst="rect">
            <a:avLst/>
          </a:prstGeom>
          <a:effectLst>
            <a:softEdge rad="152400"/>
          </a:effectLst>
        </p:spPr>
      </p:pic>
      <p:pic>
        <p:nvPicPr>
          <p:cNvPr id="20" name="Image 19" descr="Une image contenant intérieur, personne, auditorium, Convention&#10;&#10;Le contenu généré par l’IA peut être incorrect.">
            <a:extLst>
              <a:ext uri="{FF2B5EF4-FFF2-40B4-BE49-F238E27FC236}">
                <a16:creationId xmlns:a16="http://schemas.microsoft.com/office/drawing/2014/main" id="{F612F055-56EB-0CBF-F05E-AB8C1E03B3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3767" y="2156953"/>
            <a:ext cx="2479085" cy="1800000"/>
          </a:xfrm>
          <a:prstGeom prst="rect">
            <a:avLst/>
          </a:prstGeom>
          <a:effectLst>
            <a:softEdge rad="152400"/>
          </a:effectLst>
        </p:spPr>
      </p:pic>
      <p:pic>
        <p:nvPicPr>
          <p:cNvPr id="22" name="Image 21" descr="Une image contenant habits, personne, Visage humain, Prise de parole en public&#10;&#10;Le contenu généré par l’IA peut être incorrect.">
            <a:extLst>
              <a:ext uri="{FF2B5EF4-FFF2-40B4-BE49-F238E27FC236}">
                <a16:creationId xmlns:a16="http://schemas.microsoft.com/office/drawing/2014/main" id="{FE2F5310-9B96-8062-3F85-34A4109C2B3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4112" y="2172878"/>
            <a:ext cx="2400000" cy="1800000"/>
          </a:xfrm>
          <a:prstGeom prst="rect">
            <a:avLst/>
          </a:prstGeom>
          <a:effectLst>
            <a:softEdge rad="152400"/>
          </a:effectLst>
        </p:spPr>
      </p:pic>
      <p:pic>
        <p:nvPicPr>
          <p:cNvPr id="24" name="Image 23" descr="Une image contenant texte, intérieur, table, meubles&#10;&#10;Le contenu généré par l’IA peut être incorrect.">
            <a:extLst>
              <a:ext uri="{FF2B5EF4-FFF2-40B4-BE49-F238E27FC236}">
                <a16:creationId xmlns:a16="http://schemas.microsoft.com/office/drawing/2014/main" id="{3048F623-5A96-D464-9226-4F4003CB34F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35372" y="2165855"/>
            <a:ext cx="2400000" cy="1800000"/>
          </a:xfrm>
          <a:prstGeom prst="rect">
            <a:avLst/>
          </a:prstGeom>
          <a:effectLst>
            <a:softEdge rad="152400"/>
          </a:effectLst>
        </p:spPr>
      </p:pic>
      <p:pic>
        <p:nvPicPr>
          <p:cNvPr id="26" name="Image 25" descr="Une image contenant texte, Police, Graphique, logo&#10;&#10;Le contenu généré par l’IA peut être incorrect.">
            <a:extLst>
              <a:ext uri="{FF2B5EF4-FFF2-40B4-BE49-F238E27FC236}">
                <a16:creationId xmlns:a16="http://schemas.microsoft.com/office/drawing/2014/main" id="{153C7EC6-016B-2FF4-692E-C67A26A8989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735430" y="880866"/>
            <a:ext cx="2608066" cy="900000"/>
          </a:xfrm>
          <a:prstGeom prst="rect">
            <a:avLst/>
          </a:prstGeom>
        </p:spPr>
      </p:pic>
      <p:pic>
        <p:nvPicPr>
          <p:cNvPr id="28" name="Image 27" descr="Une image contenant texte, Police, logo, Graphique&#10;&#10;Le contenu généré par l’IA peut être incorrect.">
            <a:extLst>
              <a:ext uri="{FF2B5EF4-FFF2-40B4-BE49-F238E27FC236}">
                <a16:creationId xmlns:a16="http://schemas.microsoft.com/office/drawing/2014/main" id="{DF45FB77-7D0C-A59D-D3C3-9FF26CCEB92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99" y="814864"/>
            <a:ext cx="1510345" cy="900000"/>
          </a:xfrm>
          <a:prstGeom prst="rect">
            <a:avLst/>
          </a:prstGeom>
        </p:spPr>
      </p:pic>
      <p:pic>
        <p:nvPicPr>
          <p:cNvPr id="30" name="Image 29" descr="Une image contenant texte, bâtiment, fenêtre, plein air&#10;&#10;Le contenu généré par l’IA peut être incorrect.">
            <a:extLst>
              <a:ext uri="{FF2B5EF4-FFF2-40B4-BE49-F238E27FC236}">
                <a16:creationId xmlns:a16="http://schemas.microsoft.com/office/drawing/2014/main" id="{929CA0CE-BD51-93A5-0E71-FA2E90EC563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06973" y="4526418"/>
            <a:ext cx="1800000" cy="1350000"/>
          </a:xfrm>
          <a:prstGeom prst="rect">
            <a:avLst/>
          </a:prstGeom>
          <a:effectLst>
            <a:softEdge rad="152400"/>
          </a:effectLst>
        </p:spPr>
      </p:pic>
    </p:spTree>
    <p:extLst>
      <p:ext uri="{BB962C8B-B14F-4D97-AF65-F5344CB8AC3E}">
        <p14:creationId xmlns:p14="http://schemas.microsoft.com/office/powerpoint/2010/main" val="2613317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CDCF1321-4B59-AE95-2F6F-126F4712E6D1}"/>
              </a:ext>
            </a:extLst>
          </p:cNvPr>
          <p:cNvSpPr txBox="1">
            <a:spLocks/>
          </p:cNvSpPr>
          <p:nvPr/>
        </p:nvSpPr>
        <p:spPr>
          <a:xfrm>
            <a:off x="673521" y="267078"/>
            <a:ext cx="6059016" cy="562073"/>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E4229"/>
                </a:solidFill>
                <a:latin typeface="+mj-lt"/>
              </a:rPr>
              <a:t>Participation aux Instances Unaf - Uraf</a:t>
            </a:r>
          </a:p>
        </p:txBody>
      </p:sp>
      <p:pic>
        <p:nvPicPr>
          <p:cNvPr id="4" name="Image 3">
            <a:extLst>
              <a:ext uri="{FF2B5EF4-FFF2-40B4-BE49-F238E27FC236}">
                <a16:creationId xmlns:a16="http://schemas.microsoft.com/office/drawing/2014/main" id="{7FA567DE-6BD6-AF20-9B9A-2FB879E42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5" name="Espace réservé du contenu 2">
            <a:extLst>
              <a:ext uri="{FF2B5EF4-FFF2-40B4-BE49-F238E27FC236}">
                <a16:creationId xmlns:a16="http://schemas.microsoft.com/office/drawing/2014/main" id="{2E6405EA-58AA-AC70-9D34-11BC61FBFA34}"/>
              </a:ext>
            </a:extLst>
          </p:cNvPr>
          <p:cNvSpPr txBox="1">
            <a:spLocks/>
          </p:cNvSpPr>
          <p:nvPr/>
        </p:nvSpPr>
        <p:spPr>
          <a:xfrm>
            <a:off x="4425032" y="1129352"/>
            <a:ext cx="4114800" cy="1582170"/>
          </a:xfrm>
          <a:prstGeom prst="rect">
            <a:avLst/>
          </a:prstGeom>
        </p:spPr>
        <p:txBody>
          <a:bodyPr numCol="1">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a:buFont typeface="Wingdings" panose="05000000000000000000" pitchFamily="2" charset="2"/>
              <a:buChar char="ü"/>
            </a:pPr>
            <a:r>
              <a:rPr lang="fr-FR" sz="1600" dirty="0">
                <a:solidFill>
                  <a:srgbClr val="001A73"/>
                </a:solidFill>
                <a:ea typeface="Times New Roman" panose="02020603050405020304" pitchFamily="18" charset="0"/>
                <a:cs typeface="Calibri" panose="020F0502020204030204" pitchFamily="34" charset="0"/>
              </a:rPr>
              <a:t>Journée des Référents Communication</a:t>
            </a:r>
          </a:p>
          <a:p>
            <a:pPr marL="400050">
              <a:buFont typeface="Wingdings" panose="05000000000000000000" pitchFamily="2" charset="2"/>
              <a:buChar char="ü"/>
            </a:pPr>
            <a:r>
              <a:rPr lang="fr-FR" sz="1600" dirty="0">
                <a:solidFill>
                  <a:srgbClr val="001A73"/>
                </a:solidFill>
                <a:effectLst/>
                <a:ea typeface="Times New Roman" panose="02020603050405020304" pitchFamily="18" charset="0"/>
                <a:cs typeface="Calibri" panose="020F0502020204030204" pitchFamily="34" charset="0"/>
              </a:rPr>
              <a:t>Journée Régionale des Familles</a:t>
            </a:r>
          </a:p>
          <a:p>
            <a:pPr marL="400050">
              <a:buFont typeface="Wingdings" panose="05000000000000000000" pitchFamily="2" charset="2"/>
              <a:buChar char="ü"/>
            </a:pPr>
            <a:r>
              <a:rPr lang="fr-FR" sz="1600" dirty="0">
                <a:solidFill>
                  <a:srgbClr val="001A73"/>
                </a:solidFill>
                <a:cs typeface="Calibri" panose="020F0502020204030204" pitchFamily="34" charset="0"/>
              </a:rPr>
              <a:t>Uraf Nouvelle-Aquitaine</a:t>
            </a:r>
            <a:endParaRPr lang="fr-FR" sz="1600" dirty="0">
              <a:solidFill>
                <a:srgbClr val="000066"/>
              </a:solidFill>
            </a:endParaRPr>
          </a:p>
          <a:p>
            <a:pPr marL="400050" lvl="1" indent="0">
              <a:buNone/>
            </a:pPr>
            <a:r>
              <a:rPr lang="fr-FR" sz="1200" dirty="0">
                <a:solidFill>
                  <a:srgbClr val="001A73"/>
                </a:solidFill>
                <a:effectLst/>
                <a:ea typeface="Times New Roman" panose="02020603050405020304" pitchFamily="18" charset="0"/>
                <a:cs typeface="Calibri" panose="020F0502020204030204" pitchFamily="34" charset="0"/>
              </a:rPr>
              <a:t>Administrateurs : François BAJ – Séverine BOUZIN-BARBIER – Danielle FILLION (Secrétaire Générale)</a:t>
            </a:r>
          </a:p>
          <a:p>
            <a:pPr marL="400050" lvl="1" indent="0">
              <a:buNone/>
            </a:pPr>
            <a:r>
              <a:rPr lang="fr-FR" sz="1200" dirty="0">
                <a:solidFill>
                  <a:srgbClr val="001A73"/>
                </a:solidFill>
                <a:ea typeface="Times New Roman" panose="02020603050405020304" pitchFamily="18" charset="0"/>
                <a:cs typeface="Calibri" panose="020F0502020204030204" pitchFamily="34" charset="0"/>
              </a:rPr>
              <a:t>Réviseur aux comptes : René ARRIBARAT</a:t>
            </a:r>
            <a:endParaRPr lang="fr-FR" sz="1200" dirty="0">
              <a:solidFill>
                <a:srgbClr val="001A73"/>
              </a:solidFill>
              <a:effectLst/>
              <a:ea typeface="Times New Roman" panose="02020603050405020304" pitchFamily="18" charset="0"/>
              <a:cs typeface="Calibri" panose="020F0502020204030204" pitchFamily="34" charset="0"/>
            </a:endParaRPr>
          </a:p>
        </p:txBody>
      </p:sp>
      <p:sp>
        <p:nvSpPr>
          <p:cNvPr id="2" name="Espace réservé du numéro de diapositive 5">
            <a:extLst>
              <a:ext uri="{FF2B5EF4-FFF2-40B4-BE49-F238E27FC236}">
                <a16:creationId xmlns:a16="http://schemas.microsoft.com/office/drawing/2014/main" id="{B3688817-EB66-2E23-9B14-BF5F4BF82E3F}"/>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39</a:t>
            </a:fld>
            <a:endParaRPr lang="fr-FR" dirty="0"/>
          </a:p>
        </p:txBody>
      </p:sp>
      <p:pic>
        <p:nvPicPr>
          <p:cNvPr id="6" name="Image 5" descr="Une image contenant texte, Police, logo, Graphique&#10;&#10;Description générée automatiquement">
            <a:extLst>
              <a:ext uri="{FF2B5EF4-FFF2-40B4-BE49-F238E27FC236}">
                <a16:creationId xmlns:a16="http://schemas.microsoft.com/office/drawing/2014/main" id="{676CBB4B-FA7B-D398-366C-90779EABFB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CF9E7242-3529-6ED7-477B-92C356298593}"/>
              </a:ext>
            </a:extLst>
          </p:cNvPr>
          <p:cNvSpPr>
            <a:spLocks noGrp="1"/>
          </p:cNvSpPr>
          <p:nvPr>
            <p:ph type="dt" sz="half" idx="10"/>
          </p:nvPr>
        </p:nvSpPr>
        <p:spPr>
          <a:xfrm>
            <a:off x="457200" y="6356351"/>
            <a:ext cx="874440" cy="365125"/>
          </a:xfrm>
        </p:spPr>
        <p:txBody>
          <a:bodyPr/>
          <a:lstStyle/>
          <a:p>
            <a:r>
              <a:rPr lang="fr-FR" dirty="0"/>
              <a:t>24/05/2025</a:t>
            </a:r>
          </a:p>
        </p:txBody>
      </p:sp>
      <p:sp>
        <p:nvSpPr>
          <p:cNvPr id="8" name="Espace réservé du pied de page 4">
            <a:extLst>
              <a:ext uri="{FF2B5EF4-FFF2-40B4-BE49-F238E27FC236}">
                <a16:creationId xmlns:a16="http://schemas.microsoft.com/office/drawing/2014/main" id="{12C811A7-03D8-5283-FECE-65590F14E9AE}"/>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0" name="ZoneTexte 9">
            <a:extLst>
              <a:ext uri="{FF2B5EF4-FFF2-40B4-BE49-F238E27FC236}">
                <a16:creationId xmlns:a16="http://schemas.microsoft.com/office/drawing/2014/main" id="{1538F0BA-9898-3F7C-3638-1BAE5E56111C}"/>
              </a:ext>
            </a:extLst>
          </p:cNvPr>
          <p:cNvSpPr txBox="1"/>
          <p:nvPr/>
        </p:nvSpPr>
        <p:spPr>
          <a:xfrm>
            <a:off x="6228185" y="3571991"/>
            <a:ext cx="2088232" cy="1772986"/>
          </a:xfrm>
          <a:prstGeom prst="rect">
            <a:avLst/>
          </a:prstGeom>
          <a:noFill/>
        </p:spPr>
        <p:txBody>
          <a:bodyPr wrap="square" numCol="1">
            <a:spAutoFit/>
          </a:bodyPr>
          <a:lstStyle/>
          <a:p>
            <a:pPr algn="ctr">
              <a:lnSpc>
                <a:spcPct val="107000"/>
              </a:lnSpc>
              <a:spcAft>
                <a:spcPts val="800"/>
              </a:spcAft>
              <a:buClr>
                <a:srgbClr val="FE4229"/>
              </a:buClr>
              <a:buSzPts val="1000"/>
              <a:tabLst>
                <a:tab pos="914400" algn="l"/>
              </a:tabLst>
            </a:pPr>
            <a:r>
              <a:rPr lang="fr-FR" sz="1400" u="sng" dirty="0">
                <a:solidFill>
                  <a:srgbClr val="001A73"/>
                </a:solidFill>
                <a:ea typeface="Times New Roman" panose="02020603050405020304" pitchFamily="18" charset="0"/>
                <a:cs typeface="Calibri" panose="020F0502020204030204" pitchFamily="34" charset="0"/>
              </a:rPr>
              <a:t>Services Projets</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ffectLst/>
                <a:ea typeface="Times New Roman" panose="02020603050405020304" pitchFamily="18" charset="0"/>
                <a:cs typeface="Calibri" panose="020F0502020204030204" pitchFamily="34" charset="0"/>
              </a:rPr>
              <a:t>« Accompagner et soutenir les aidants familiaux »</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ffectLst/>
                <a:ea typeface="Times New Roman" panose="02020603050405020304" pitchFamily="18" charset="0"/>
                <a:cs typeface="Calibri" panose="020F0502020204030204" pitchFamily="34" charset="0"/>
              </a:rPr>
              <a:t>« Lire ensemble » </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a typeface="Times New Roman" panose="02020603050405020304" pitchFamily="18" charset="0"/>
                <a:cs typeface="Calibri" panose="020F0502020204030204" pitchFamily="34" charset="0"/>
              </a:rPr>
              <a:t>« Répit Parental »</a:t>
            </a:r>
            <a:endParaRPr lang="fr-FR" sz="1400" dirty="0">
              <a:solidFill>
                <a:srgbClr val="001A73"/>
              </a:solidFill>
              <a:effectLst/>
              <a:ea typeface="Times New Roman" panose="02020603050405020304" pitchFamily="18" charset="0"/>
              <a:cs typeface="Calibri" panose="020F0502020204030204" pitchFamily="34" charset="0"/>
            </a:endParaRPr>
          </a:p>
        </p:txBody>
      </p:sp>
      <p:sp>
        <p:nvSpPr>
          <p:cNvPr id="11" name="ZoneTexte 10">
            <a:extLst>
              <a:ext uri="{FF2B5EF4-FFF2-40B4-BE49-F238E27FC236}">
                <a16:creationId xmlns:a16="http://schemas.microsoft.com/office/drawing/2014/main" id="{18923F78-33B0-CB39-DFB3-763A756D299E}"/>
              </a:ext>
            </a:extLst>
          </p:cNvPr>
          <p:cNvSpPr txBox="1"/>
          <p:nvPr/>
        </p:nvSpPr>
        <p:spPr>
          <a:xfrm>
            <a:off x="701499" y="3011724"/>
            <a:ext cx="7303166" cy="523220"/>
          </a:xfrm>
          <a:prstGeom prst="rect">
            <a:avLst/>
          </a:prstGeom>
          <a:noFill/>
        </p:spPr>
        <p:txBody>
          <a:bodyPr wrap="square" rtlCol="0">
            <a:spAutoFit/>
          </a:bodyPr>
          <a:lstStyle/>
          <a:p>
            <a:r>
              <a:rPr lang="fr-FR" sz="2800" b="1" dirty="0">
                <a:solidFill>
                  <a:srgbClr val="FE4229"/>
                </a:solidFill>
                <a:latin typeface="+mj-lt"/>
              </a:rPr>
              <a:t>Participation aux Groupes de Travail Unaf - Uraf</a:t>
            </a:r>
            <a:endParaRPr lang="fr-FR" sz="2800" dirty="0">
              <a:solidFill>
                <a:srgbClr val="FE4229"/>
              </a:solidFill>
              <a:latin typeface="+mj-lt"/>
            </a:endParaRPr>
          </a:p>
        </p:txBody>
      </p:sp>
      <p:sp>
        <p:nvSpPr>
          <p:cNvPr id="13" name="ZoneTexte 12">
            <a:extLst>
              <a:ext uri="{FF2B5EF4-FFF2-40B4-BE49-F238E27FC236}">
                <a16:creationId xmlns:a16="http://schemas.microsoft.com/office/drawing/2014/main" id="{FAD1AFFB-08CC-D5BC-39A4-FC6CAAC34285}"/>
              </a:ext>
            </a:extLst>
          </p:cNvPr>
          <p:cNvSpPr txBox="1"/>
          <p:nvPr/>
        </p:nvSpPr>
        <p:spPr>
          <a:xfrm>
            <a:off x="2915816" y="3550714"/>
            <a:ext cx="3168352" cy="2336602"/>
          </a:xfrm>
          <a:prstGeom prst="rect">
            <a:avLst/>
          </a:prstGeom>
          <a:noFill/>
        </p:spPr>
        <p:txBody>
          <a:bodyPr wrap="square" rtlCol="0">
            <a:spAutoFit/>
          </a:bodyPr>
          <a:lstStyle/>
          <a:p>
            <a:pPr algn="ctr">
              <a:lnSpc>
                <a:spcPct val="107000"/>
              </a:lnSpc>
              <a:spcAft>
                <a:spcPts val="800"/>
              </a:spcAft>
              <a:buClr>
                <a:srgbClr val="FE4229"/>
              </a:buClr>
              <a:buSzPts val="1000"/>
              <a:tabLst>
                <a:tab pos="914400" algn="l"/>
              </a:tabLst>
            </a:pPr>
            <a:r>
              <a:rPr lang="fr-FR" sz="1400" u="sng" dirty="0">
                <a:solidFill>
                  <a:srgbClr val="001A73"/>
                </a:solidFill>
                <a:ea typeface="Times New Roman" panose="02020603050405020304" pitchFamily="18" charset="0"/>
                <a:cs typeface="Calibri" panose="020F0502020204030204" pitchFamily="34" charset="0"/>
              </a:rPr>
              <a:t>Service Institution, Vie Associative, Communication</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ffectLst/>
                <a:ea typeface="Times New Roman" panose="02020603050405020304" pitchFamily="18" charset="0"/>
                <a:cs typeface="Calibri" panose="020F0502020204030204" pitchFamily="34" charset="0"/>
              </a:rPr>
              <a:t>« Visite sur site des associations familiales – mission de la Commission de Contrôle »</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ffectLst/>
                <a:ea typeface="Times New Roman" panose="02020603050405020304" pitchFamily="18" charset="0"/>
                <a:cs typeface="Calibri" panose="020F0502020204030204" pitchFamily="34" charset="0"/>
              </a:rPr>
              <a:t>« </a:t>
            </a:r>
            <a:r>
              <a:rPr lang="fr-FR" sz="1400" dirty="0">
                <a:solidFill>
                  <a:srgbClr val="001A73"/>
                </a:solidFill>
                <a:ea typeface="Times New Roman" panose="02020603050405020304" pitchFamily="18" charset="0"/>
                <a:cs typeface="Calibri" panose="020F0502020204030204" pitchFamily="34" charset="0"/>
              </a:rPr>
              <a:t>Autour de la communication »</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ffectLst/>
                <a:ea typeface="Times New Roman" panose="02020603050405020304" pitchFamily="18" charset="0"/>
                <a:cs typeface="Calibri" panose="020F0502020204030204" pitchFamily="34" charset="0"/>
              </a:rPr>
              <a:t>« Représentation Familiale »</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a typeface="Times New Roman" panose="02020603050405020304" pitchFamily="18" charset="0"/>
                <a:cs typeface="Calibri" panose="020F0502020204030204" pitchFamily="34" charset="0"/>
              </a:rPr>
              <a:t>« Site Internet Ecosystème »</a:t>
            </a:r>
            <a:endParaRPr lang="fr-FR" sz="1400" dirty="0">
              <a:solidFill>
                <a:srgbClr val="001A73"/>
              </a:solidFill>
              <a:effectLst/>
              <a:ea typeface="Times New Roman" panose="02020603050405020304" pitchFamily="18" charset="0"/>
              <a:cs typeface="Calibri" panose="020F0502020204030204" pitchFamily="34" charset="0"/>
            </a:endParaRPr>
          </a:p>
        </p:txBody>
      </p:sp>
      <p:sp>
        <p:nvSpPr>
          <p:cNvPr id="14" name="ZoneTexte 13">
            <a:extLst>
              <a:ext uri="{FF2B5EF4-FFF2-40B4-BE49-F238E27FC236}">
                <a16:creationId xmlns:a16="http://schemas.microsoft.com/office/drawing/2014/main" id="{E38B4C3F-9385-5DB7-305B-9832061A2306}"/>
              </a:ext>
            </a:extLst>
          </p:cNvPr>
          <p:cNvSpPr txBox="1"/>
          <p:nvPr/>
        </p:nvSpPr>
        <p:spPr>
          <a:xfrm>
            <a:off x="457200" y="831032"/>
            <a:ext cx="3676964" cy="1323439"/>
          </a:xfrm>
          <a:prstGeom prst="rect">
            <a:avLst/>
          </a:prstGeom>
          <a:noFill/>
        </p:spPr>
        <p:txBody>
          <a:bodyPr wrap="square" rtlCol="0">
            <a:spAutoFit/>
          </a:bodyPr>
          <a:lstStyle/>
          <a:p>
            <a:pPr marL="285750" indent="-285750">
              <a:buClr>
                <a:srgbClr val="FE4229"/>
              </a:buClr>
              <a:buFont typeface="Wingdings" panose="05000000000000000000" pitchFamily="2" charset="2"/>
              <a:buChar char="ü"/>
            </a:pPr>
            <a:r>
              <a:rPr lang="fr-FR" sz="1600" dirty="0">
                <a:solidFill>
                  <a:srgbClr val="001A73"/>
                </a:solidFill>
                <a:effectLst/>
                <a:ea typeface="Times New Roman" panose="02020603050405020304" pitchFamily="18" charset="0"/>
                <a:cs typeface="Calibri" panose="020F0502020204030204" pitchFamily="34" charset="0"/>
              </a:rPr>
              <a:t>Participation à l’Observatoire National – Régional et Départemental des Familles sur le thème : </a:t>
            </a:r>
          </a:p>
          <a:p>
            <a:pPr marL="400050" lvl="1">
              <a:buClr>
                <a:srgbClr val="FE4229"/>
              </a:buClr>
            </a:pPr>
            <a:r>
              <a:rPr lang="fr-FR" sz="1600" dirty="0">
                <a:solidFill>
                  <a:srgbClr val="000066"/>
                </a:solidFill>
                <a:effectLst/>
                <a:ea typeface="Times New Roman" panose="02020603050405020304" pitchFamily="18" charset="0"/>
                <a:cs typeface="Calibri" panose="020F0502020204030204" pitchFamily="34" charset="0"/>
              </a:rPr>
              <a:t>« </a:t>
            </a:r>
            <a:r>
              <a:rPr lang="fr-FR" sz="1600" dirty="0">
                <a:solidFill>
                  <a:srgbClr val="000066"/>
                </a:solidFill>
              </a:rPr>
              <a:t>Être parent aujourd’hui : </a:t>
            </a:r>
            <a:r>
              <a:rPr lang="fr-FR" sz="1600" i="1" dirty="0">
                <a:solidFill>
                  <a:srgbClr val="000066"/>
                </a:solidFill>
              </a:rPr>
              <a:t>Sens, forces, inspirations et besoins »</a:t>
            </a:r>
          </a:p>
        </p:txBody>
      </p:sp>
      <p:sp>
        <p:nvSpPr>
          <p:cNvPr id="9" name="ZoneTexte 8">
            <a:extLst>
              <a:ext uri="{FF2B5EF4-FFF2-40B4-BE49-F238E27FC236}">
                <a16:creationId xmlns:a16="http://schemas.microsoft.com/office/drawing/2014/main" id="{E481222B-0D0E-C78A-6472-9D989BE291FB}"/>
              </a:ext>
            </a:extLst>
          </p:cNvPr>
          <p:cNvSpPr txBox="1"/>
          <p:nvPr/>
        </p:nvSpPr>
        <p:spPr>
          <a:xfrm>
            <a:off x="496153" y="3534944"/>
            <a:ext cx="2275647" cy="2567113"/>
          </a:xfrm>
          <a:prstGeom prst="rect">
            <a:avLst/>
          </a:prstGeom>
          <a:noFill/>
        </p:spPr>
        <p:txBody>
          <a:bodyPr wrap="square" rtlCol="0">
            <a:spAutoFit/>
          </a:bodyPr>
          <a:lstStyle/>
          <a:p>
            <a:pPr algn="ctr">
              <a:lnSpc>
                <a:spcPct val="107000"/>
              </a:lnSpc>
              <a:spcAft>
                <a:spcPts val="800"/>
              </a:spcAft>
              <a:buClr>
                <a:srgbClr val="FE4229"/>
              </a:buClr>
              <a:buSzPts val="1000"/>
              <a:tabLst>
                <a:tab pos="914400" algn="l"/>
              </a:tabLst>
            </a:pPr>
            <a:r>
              <a:rPr lang="fr-FR" sz="1400" u="sng" dirty="0">
                <a:solidFill>
                  <a:srgbClr val="001A73"/>
                </a:solidFill>
                <a:effectLst/>
                <a:ea typeface="Times New Roman" panose="02020603050405020304" pitchFamily="18" charset="0"/>
                <a:cs typeface="Calibri" panose="020F0502020204030204" pitchFamily="34" charset="0"/>
              </a:rPr>
              <a:t>Présidente</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ffectLst/>
                <a:ea typeface="Times New Roman" panose="02020603050405020304" pitchFamily="18" charset="0"/>
                <a:cs typeface="Calibri" panose="020F0502020204030204" pitchFamily="34" charset="0"/>
              </a:rPr>
              <a:t>« </a:t>
            </a:r>
            <a:r>
              <a:rPr lang="fr-FR" sz="1400" dirty="0">
                <a:solidFill>
                  <a:srgbClr val="001A73"/>
                </a:solidFill>
                <a:ea typeface="Times New Roman" panose="02020603050405020304" pitchFamily="18" charset="0"/>
                <a:cs typeface="Calibri" panose="020F0502020204030204" pitchFamily="34" charset="0"/>
              </a:rPr>
              <a:t>Unis pour les Pupilles » </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a typeface="Times New Roman" panose="02020603050405020304" pitchFamily="18" charset="0"/>
                <a:cs typeface="Calibri" panose="020F0502020204030204" pitchFamily="34" charset="0"/>
              </a:rPr>
              <a:t>« Renouvellement du réseau bénévole »</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a typeface="Times New Roman" panose="02020603050405020304" pitchFamily="18" charset="0"/>
                <a:cs typeface="Calibri" panose="020F0502020204030204" pitchFamily="34" charset="0"/>
              </a:rPr>
              <a:t>Commission Nationale d’Arbitrage et d’Agrément</a:t>
            </a:r>
          </a:p>
          <a:p>
            <a:pPr marL="285750" indent="-285750">
              <a:lnSpc>
                <a:spcPct val="107000"/>
              </a:lnSpc>
              <a:spcAft>
                <a:spcPts val="800"/>
              </a:spcAft>
              <a:buClr>
                <a:srgbClr val="FE4229"/>
              </a:buClr>
              <a:buSzPts val="1000"/>
              <a:buFont typeface="Wingdings" panose="05000000000000000000" pitchFamily="2" charset="2"/>
              <a:buChar char="ü"/>
              <a:tabLst>
                <a:tab pos="914400" algn="l"/>
              </a:tabLst>
            </a:pPr>
            <a:r>
              <a:rPr lang="fr-FR" sz="1400" dirty="0">
                <a:solidFill>
                  <a:srgbClr val="001A73"/>
                </a:solidFill>
                <a:ea typeface="Times New Roman" panose="02020603050405020304" pitchFamily="18" charset="0"/>
                <a:cs typeface="Calibri" panose="020F0502020204030204" pitchFamily="34" charset="0"/>
              </a:rPr>
              <a:t>Commission Plan stratégique de l’Unaf </a:t>
            </a:r>
          </a:p>
        </p:txBody>
      </p:sp>
      <p:sp>
        <p:nvSpPr>
          <p:cNvPr id="12" name="ZoneTexte 11">
            <a:extLst>
              <a:ext uri="{FF2B5EF4-FFF2-40B4-BE49-F238E27FC236}">
                <a16:creationId xmlns:a16="http://schemas.microsoft.com/office/drawing/2014/main" id="{567EEBBE-2B32-6805-897E-659CBEB331AC}"/>
              </a:ext>
            </a:extLst>
          </p:cNvPr>
          <p:cNvSpPr txBox="1"/>
          <p:nvPr/>
        </p:nvSpPr>
        <p:spPr>
          <a:xfrm>
            <a:off x="427360" y="2106008"/>
            <a:ext cx="4114800" cy="954107"/>
          </a:xfrm>
          <a:prstGeom prst="rect">
            <a:avLst/>
          </a:prstGeom>
          <a:noFill/>
        </p:spPr>
        <p:txBody>
          <a:bodyPr wrap="square" rtlCol="0">
            <a:spAutoFit/>
          </a:bodyPr>
          <a:lstStyle/>
          <a:p>
            <a:pPr marL="285750" indent="-285750">
              <a:buClr>
                <a:srgbClr val="FE4229"/>
              </a:buClr>
              <a:buFont typeface="Wingdings" panose="05000000000000000000" pitchFamily="2" charset="2"/>
              <a:buChar char="ü"/>
            </a:pPr>
            <a:r>
              <a:rPr lang="fr-FR" sz="1600" dirty="0">
                <a:solidFill>
                  <a:srgbClr val="000066"/>
                </a:solidFill>
              </a:rPr>
              <a:t>Participation au Conseil d’Administration de l’Asfa</a:t>
            </a:r>
          </a:p>
          <a:p>
            <a:pPr lvl="1" indent="-57150"/>
            <a:r>
              <a:rPr lang="fr-FR" sz="1200" dirty="0">
                <a:solidFill>
                  <a:srgbClr val="001A73"/>
                </a:solidFill>
                <a:effectLst/>
                <a:ea typeface="Times New Roman" panose="02020603050405020304" pitchFamily="18" charset="0"/>
                <a:cs typeface="Calibri" panose="020F0502020204030204" pitchFamily="34" charset="0"/>
              </a:rPr>
              <a:t>Administrateurs : </a:t>
            </a:r>
            <a:r>
              <a:rPr lang="fr-FR" sz="1200" dirty="0">
                <a:solidFill>
                  <a:srgbClr val="001A73"/>
                </a:solidFill>
                <a:ea typeface="Times New Roman" panose="02020603050405020304" pitchFamily="18" charset="0"/>
                <a:cs typeface="Calibri" panose="020F0502020204030204" pitchFamily="34" charset="0"/>
              </a:rPr>
              <a:t>René ARRIBARAT </a:t>
            </a:r>
            <a:r>
              <a:rPr lang="fr-FR" sz="1200" dirty="0">
                <a:solidFill>
                  <a:srgbClr val="001A73"/>
                </a:solidFill>
                <a:effectLst/>
                <a:ea typeface="Times New Roman" panose="02020603050405020304" pitchFamily="18" charset="0"/>
                <a:cs typeface="Calibri" panose="020F0502020204030204" pitchFamily="34" charset="0"/>
              </a:rPr>
              <a:t>–</a:t>
            </a:r>
            <a:r>
              <a:rPr lang="fr-FR" sz="1200" dirty="0">
                <a:solidFill>
                  <a:srgbClr val="001A73"/>
                </a:solidFill>
                <a:ea typeface="Times New Roman" panose="02020603050405020304" pitchFamily="18" charset="0"/>
                <a:cs typeface="Calibri" panose="020F0502020204030204" pitchFamily="34" charset="0"/>
              </a:rPr>
              <a:t> </a:t>
            </a:r>
            <a:r>
              <a:rPr lang="fr-FR" sz="1200" dirty="0">
                <a:solidFill>
                  <a:srgbClr val="001A73"/>
                </a:solidFill>
                <a:effectLst/>
                <a:ea typeface="Times New Roman" panose="02020603050405020304" pitchFamily="18" charset="0"/>
                <a:cs typeface="Calibri" panose="020F0502020204030204" pitchFamily="34" charset="0"/>
              </a:rPr>
              <a:t>François BAJ – Gérard ROBESSON  et Danielle FILLION au titre de l’Uraf</a:t>
            </a:r>
            <a:endParaRPr lang="fr-FR" sz="1200" dirty="0">
              <a:solidFill>
                <a:srgbClr val="000066"/>
              </a:solidFill>
            </a:endParaRPr>
          </a:p>
        </p:txBody>
      </p:sp>
    </p:spTree>
    <p:extLst>
      <p:ext uri="{BB962C8B-B14F-4D97-AF65-F5344CB8AC3E}">
        <p14:creationId xmlns:p14="http://schemas.microsoft.com/office/powerpoint/2010/main" val="1184135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35CC1-1B99-8B34-BB73-567E8F16CA08}"/>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5430BF56-5606-4627-3820-0115DAD97FAB}"/>
              </a:ext>
            </a:extLst>
          </p:cNvPr>
          <p:cNvSpPr>
            <a:spLocks noGrp="1"/>
          </p:cNvSpPr>
          <p:nvPr>
            <p:ph type="sldNum" sz="quarter" idx="12"/>
          </p:nvPr>
        </p:nvSpPr>
        <p:spPr/>
        <p:txBody>
          <a:bodyPr/>
          <a:lstStyle/>
          <a:p>
            <a:fld id="{2511D2C5-E144-4D27-97C8-AD396BB15896}" type="slidenum">
              <a:rPr lang="fr-FR" smtClean="0"/>
              <a:pPr/>
              <a:t>4</a:t>
            </a:fld>
            <a:endParaRPr lang="fr-FR" dirty="0"/>
          </a:p>
        </p:txBody>
      </p:sp>
      <p:pic>
        <p:nvPicPr>
          <p:cNvPr id="8" name="Image 7">
            <a:extLst>
              <a:ext uri="{FF2B5EF4-FFF2-40B4-BE49-F238E27FC236}">
                <a16:creationId xmlns:a16="http://schemas.microsoft.com/office/drawing/2014/main" id="{A3FE2246-CB95-69FA-BD4B-001A87077B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52D45E3E-ED92-1185-EFAE-90729C75D4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0A9AE327-4224-B311-2BBB-F6D7F8CD65FD}"/>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468C0585-B93A-C640-984B-0416A3E6511A}"/>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6" name="ZoneTexte 15">
            <a:extLst>
              <a:ext uri="{FF2B5EF4-FFF2-40B4-BE49-F238E27FC236}">
                <a16:creationId xmlns:a16="http://schemas.microsoft.com/office/drawing/2014/main" id="{2AFF81D2-F3CD-7C90-AE1F-96605495D0F7}"/>
              </a:ext>
            </a:extLst>
          </p:cNvPr>
          <p:cNvSpPr txBox="1"/>
          <p:nvPr/>
        </p:nvSpPr>
        <p:spPr>
          <a:xfrm>
            <a:off x="416630" y="815470"/>
            <a:ext cx="6336704" cy="5231369"/>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En ce qui concerne la vie institutionnelle, elle consiste essentiellement à remplir nos missions telles que décrites par le Code d’Action Sociale et des Familles (CASF), au mieux de l’intérêt de toutes les familles du département quelle que soit leur origine, leur composition, leur lieu de vie.</a:t>
            </a:r>
          </a:p>
          <a:p>
            <a:pPr algn="just">
              <a:lnSpc>
                <a:spcPct val="107000"/>
              </a:lnSpc>
              <a:spcAft>
                <a:spcPts val="800"/>
              </a:spcAft>
              <a:buNone/>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Clr>
                <a:srgbClr val="FE4229"/>
              </a:buClr>
              <a:buFont typeface="+mj-lt"/>
              <a:buAutoNum type="arabicParenR"/>
            </a:pPr>
            <a:r>
              <a:rPr lang="fr-FR"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Donner son avis aux pouvoirs publics sur les questions d’ordre familial et leur proposer les mesures qui paraissent conformes aux intérêts matériels et moraux des familles.</a:t>
            </a:r>
            <a:endParaRPr lang="fr-FR" kern="100" dirty="0">
              <a:solidFill>
                <a:srgbClr val="FE4229"/>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 chaque fois que nous rencontrons des élus, des organismes ou des institutions, nos représentants comme les membres du bureau ou du conseil d’administration rappellent les besoins des familles tant en matière d’aide à la parentalité, de logement, d’aide à l’accompagnement des personnes âgées ou handicapées, d’éducation, et dans tous les aspects de leur vie quotidienne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Image 17" descr="Une image contenant dessin, croquis, illustration, clipart&#10;&#10;Le contenu généré par l’IA peut être incorrect.">
            <a:extLst>
              <a:ext uri="{FF2B5EF4-FFF2-40B4-BE49-F238E27FC236}">
                <a16:creationId xmlns:a16="http://schemas.microsoft.com/office/drawing/2014/main" id="{E1E125E8-9981-92DB-3476-7B2548D2FE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6854" y="2094275"/>
            <a:ext cx="1730516" cy="3240000"/>
          </a:xfrm>
          <a:prstGeom prst="rect">
            <a:avLst/>
          </a:prstGeom>
        </p:spPr>
      </p:pic>
      <p:grpSp>
        <p:nvGrpSpPr>
          <p:cNvPr id="2" name="Groupe 1">
            <a:extLst>
              <a:ext uri="{FF2B5EF4-FFF2-40B4-BE49-F238E27FC236}">
                <a16:creationId xmlns:a16="http://schemas.microsoft.com/office/drawing/2014/main" id="{A846F7A4-75AD-61E7-CCD1-6C79FCDF8443}"/>
              </a:ext>
            </a:extLst>
          </p:cNvPr>
          <p:cNvGrpSpPr/>
          <p:nvPr/>
        </p:nvGrpSpPr>
        <p:grpSpPr>
          <a:xfrm>
            <a:off x="6768244" y="-402000"/>
            <a:ext cx="2520280" cy="2496277"/>
            <a:chOff x="6588779" y="-356764"/>
            <a:chExt cx="2520280" cy="2496277"/>
          </a:xfrm>
        </p:grpSpPr>
        <p:pic>
          <p:nvPicPr>
            <p:cNvPr id="3" name="Picture 8" descr="\\mars2\com\IDENTITE GRAPHIQUE\PATATES\patate6_orange.png">
              <a:extLst>
                <a:ext uri="{FF2B5EF4-FFF2-40B4-BE49-F238E27FC236}">
                  <a16:creationId xmlns:a16="http://schemas.microsoft.com/office/drawing/2014/main" id="{E7FFAAA9-1C3A-31CF-CFFF-AF36B0F89E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descr="Une image contenant Visage humain, personne, sourire, collier&#10;&#10;Le contenu généré par l’IA peut être incorrect.">
              <a:extLst>
                <a:ext uri="{FF2B5EF4-FFF2-40B4-BE49-F238E27FC236}">
                  <a16:creationId xmlns:a16="http://schemas.microsoft.com/office/drawing/2014/main" id="{74E56009-BB84-9FB9-1A8B-5756DABAA0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2086622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Une image contenant texte, Police, logo, Graphique&#10;&#10;Description générée automatiquement">
            <a:extLst>
              <a:ext uri="{FF2B5EF4-FFF2-40B4-BE49-F238E27FC236}">
                <a16:creationId xmlns:a16="http://schemas.microsoft.com/office/drawing/2014/main" id="{3F2F6662-FA15-F407-4B6C-D604BE2DA1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3" name="Titre 1">
            <a:extLst>
              <a:ext uri="{FF2B5EF4-FFF2-40B4-BE49-F238E27FC236}">
                <a16:creationId xmlns:a16="http://schemas.microsoft.com/office/drawing/2014/main" id="{CDCF1321-4B59-AE95-2F6F-126F4712E6D1}"/>
              </a:ext>
            </a:extLst>
          </p:cNvPr>
          <p:cNvSpPr txBox="1">
            <a:spLocks/>
          </p:cNvSpPr>
          <p:nvPr/>
        </p:nvSpPr>
        <p:spPr>
          <a:xfrm>
            <a:off x="457200" y="261087"/>
            <a:ext cx="6635080" cy="534886"/>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E4229"/>
                </a:solidFill>
                <a:latin typeface="+mj-lt"/>
              </a:rPr>
              <a:t>Evènements auxquels l’Udaf 64 a participé</a:t>
            </a:r>
          </a:p>
        </p:txBody>
      </p:sp>
      <p:pic>
        <p:nvPicPr>
          <p:cNvPr id="4" name="Image 3">
            <a:extLst>
              <a:ext uri="{FF2B5EF4-FFF2-40B4-BE49-F238E27FC236}">
                <a16:creationId xmlns:a16="http://schemas.microsoft.com/office/drawing/2014/main" id="{7FA567DE-6BD6-AF20-9B9A-2FB879E42A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5" name="Espace réservé du contenu 2">
            <a:extLst>
              <a:ext uri="{FF2B5EF4-FFF2-40B4-BE49-F238E27FC236}">
                <a16:creationId xmlns:a16="http://schemas.microsoft.com/office/drawing/2014/main" id="{2E6405EA-58AA-AC70-9D34-11BC61FBFA34}"/>
              </a:ext>
            </a:extLst>
          </p:cNvPr>
          <p:cNvSpPr txBox="1">
            <a:spLocks/>
          </p:cNvSpPr>
          <p:nvPr/>
        </p:nvSpPr>
        <p:spPr>
          <a:xfrm>
            <a:off x="538044" y="956366"/>
            <a:ext cx="8229600" cy="1585876"/>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0" indent="-342900">
              <a:lnSpc>
                <a:spcPct val="107000"/>
              </a:lnSpc>
              <a:spcAft>
                <a:spcPts val="800"/>
              </a:spcAft>
              <a:buSzPts val="1000"/>
              <a:buFont typeface="Symbol" panose="05050102010706020507" pitchFamily="18" charset="2"/>
              <a:buChar char=""/>
              <a:tabLst>
                <a:tab pos="457200" algn="l"/>
              </a:tabLst>
            </a:pPr>
            <a:r>
              <a:rPr lang="fr-FR" sz="1800" dirty="0">
                <a:solidFill>
                  <a:srgbClr val="001A73"/>
                </a:solidFill>
                <a:effectLst/>
                <a:highlight>
                  <a:srgbClr val="FFFFFF"/>
                </a:highlight>
                <a:ea typeface="Times New Roman" panose="02020603050405020304" pitchFamily="18" charset="0"/>
                <a:cs typeface="Arial" panose="020B0604020202020204" pitchFamily="34" charset="0"/>
              </a:rPr>
              <a:t>Assemblée Générale de l’Unaf à PAU</a:t>
            </a:r>
          </a:p>
          <a:p>
            <a:pPr>
              <a:lnSpc>
                <a:spcPct val="107000"/>
              </a:lnSpc>
              <a:spcAft>
                <a:spcPts val="800"/>
              </a:spcAft>
              <a:buSzPts val="1000"/>
              <a:buFont typeface="Symbol" panose="05050102010706020507" pitchFamily="18" charset="2"/>
              <a:buChar char=""/>
              <a:tabLst>
                <a:tab pos="457200" algn="l"/>
              </a:tabLst>
            </a:pPr>
            <a:r>
              <a:rPr lang="fr-FR" sz="1800" dirty="0">
                <a:solidFill>
                  <a:srgbClr val="001A73"/>
                </a:solidFill>
                <a:effectLst/>
                <a:highlight>
                  <a:srgbClr val="FFFFFF"/>
                </a:highlight>
                <a:ea typeface="Times New Roman" panose="02020603050405020304" pitchFamily="18" charset="0"/>
                <a:cs typeface="Arial" panose="020B0604020202020204" pitchFamily="34" charset="0"/>
              </a:rPr>
              <a:t>Forum des Associations</a:t>
            </a:r>
          </a:p>
          <a:p>
            <a:pPr marL="342900" lvl="0" indent="-342900">
              <a:spcAft>
                <a:spcPts val="800"/>
              </a:spcAft>
              <a:buSzPts val="1000"/>
              <a:buFont typeface="Symbol" panose="05050102010706020507" pitchFamily="18" charset="2"/>
              <a:buChar char=""/>
              <a:tabLst>
                <a:tab pos="457200" algn="l"/>
              </a:tabLst>
            </a:pPr>
            <a:r>
              <a:rPr lang="fr-FR" sz="1800" spc="15" dirty="0">
                <a:solidFill>
                  <a:srgbClr val="001A73"/>
                </a:solidFill>
                <a:effectLst/>
                <a:highlight>
                  <a:srgbClr val="FFFFFF"/>
                </a:highlight>
                <a:ea typeface="Times New Roman" panose="02020603050405020304" pitchFamily="18" charset="0"/>
                <a:cs typeface="Arial" panose="020B0604020202020204" pitchFamily="34" charset="0"/>
              </a:rPr>
              <a:t>Commission Environnement Uraf – Journée alimentation</a:t>
            </a:r>
            <a:endParaRPr lang="fr-FR" sz="1800" dirty="0">
              <a:solidFill>
                <a:srgbClr val="001A73"/>
              </a:solidFill>
              <a:effectLst/>
              <a:highlight>
                <a:srgbClr val="FFFFFF"/>
              </a:highlight>
              <a:ea typeface="Calibri" panose="020F0502020204030204" pitchFamily="34" charset="0"/>
            </a:endParaRPr>
          </a:p>
        </p:txBody>
      </p:sp>
      <p:sp>
        <p:nvSpPr>
          <p:cNvPr id="2" name="Titre 1">
            <a:extLst>
              <a:ext uri="{FF2B5EF4-FFF2-40B4-BE49-F238E27FC236}">
                <a16:creationId xmlns:a16="http://schemas.microsoft.com/office/drawing/2014/main" id="{F23B1D07-67EB-2F45-E915-A957BC093088}"/>
              </a:ext>
            </a:extLst>
          </p:cNvPr>
          <p:cNvSpPr txBox="1">
            <a:spLocks/>
          </p:cNvSpPr>
          <p:nvPr/>
        </p:nvSpPr>
        <p:spPr>
          <a:xfrm>
            <a:off x="506840" y="2299794"/>
            <a:ext cx="5186084" cy="635176"/>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E4229"/>
                </a:solidFill>
                <a:latin typeface="+mj-lt"/>
              </a:rPr>
              <a:t>Accompagnement des familles</a:t>
            </a:r>
          </a:p>
        </p:txBody>
      </p:sp>
      <p:sp>
        <p:nvSpPr>
          <p:cNvPr id="6" name="Espace réservé du contenu 2">
            <a:extLst>
              <a:ext uri="{FF2B5EF4-FFF2-40B4-BE49-F238E27FC236}">
                <a16:creationId xmlns:a16="http://schemas.microsoft.com/office/drawing/2014/main" id="{B8BE3B30-AEA4-4A25-9188-AE30A07AFA58}"/>
              </a:ext>
            </a:extLst>
          </p:cNvPr>
          <p:cNvSpPr txBox="1">
            <a:spLocks/>
          </p:cNvSpPr>
          <p:nvPr/>
        </p:nvSpPr>
        <p:spPr>
          <a:xfrm>
            <a:off x="457200" y="2855110"/>
            <a:ext cx="6635080" cy="3238185"/>
          </a:xfrm>
          <a:prstGeom prst="rect">
            <a:avLst/>
          </a:prstGeom>
        </p:spPr>
        <p:txBody>
          <a:bodyPr>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Aft>
                <a:spcPts val="800"/>
              </a:spcAft>
              <a:buNone/>
            </a:pPr>
            <a:r>
              <a:rPr lang="fr-FR" sz="1800" dirty="0">
                <a:solidFill>
                  <a:srgbClr val="001A73"/>
                </a:solidFill>
                <a:effectLst/>
                <a:ea typeface="Arial" panose="020B0604020202020204" pitchFamily="34" charset="0"/>
                <a:cs typeface="Arial" panose="020B0604020202020204" pitchFamily="34" charset="0"/>
              </a:rPr>
              <a:t>Des familles ont sollicité notre aide. </a:t>
            </a:r>
          </a:p>
          <a:p>
            <a:pPr marL="0" indent="0" algn="just">
              <a:spcAft>
                <a:spcPts val="800"/>
              </a:spcAft>
              <a:buNone/>
            </a:pPr>
            <a:r>
              <a:rPr lang="fr-FR" sz="1800" dirty="0">
                <a:solidFill>
                  <a:srgbClr val="001A73"/>
                </a:solidFill>
                <a:effectLst/>
                <a:ea typeface="Arial" panose="020B0604020202020204" pitchFamily="34" charset="0"/>
                <a:cs typeface="Arial" panose="020B0604020202020204" pitchFamily="34" charset="0"/>
              </a:rPr>
              <a:t>Nous les avons orientées vers nos associations adhérentes ou les organismes concernés par leurs difficultés : </a:t>
            </a:r>
          </a:p>
          <a:p>
            <a:pPr algn="just">
              <a:spcAft>
                <a:spcPts val="800"/>
              </a:spcAft>
            </a:pPr>
            <a:r>
              <a:rPr lang="fr-FR" sz="1800" dirty="0">
                <a:solidFill>
                  <a:srgbClr val="001A73"/>
                </a:solidFill>
                <a:ea typeface="Arial" panose="020B0604020202020204" pitchFamily="34" charset="0"/>
                <a:cs typeface="Arial" panose="020B0604020202020204" pitchFamily="34" charset="0"/>
              </a:rPr>
              <a:t>d</a:t>
            </a:r>
            <a:r>
              <a:rPr lang="fr-FR" sz="1800" dirty="0">
                <a:solidFill>
                  <a:srgbClr val="001A73"/>
                </a:solidFill>
                <a:effectLst/>
                <a:ea typeface="Times New Roman" panose="02020603050405020304" pitchFamily="18" charset="0"/>
                <a:cs typeface="Arial" panose="020B0604020202020204" pitchFamily="34" charset="0"/>
              </a:rPr>
              <a:t>ifficultés financières, </a:t>
            </a:r>
          </a:p>
          <a:p>
            <a:pPr algn="just">
              <a:spcAft>
                <a:spcPts val="800"/>
              </a:spcAft>
            </a:pPr>
            <a:r>
              <a:rPr lang="fr-FR" sz="1800" dirty="0">
                <a:solidFill>
                  <a:srgbClr val="001A73"/>
                </a:solidFill>
                <a:effectLst/>
                <a:ea typeface="Times New Roman" panose="02020603050405020304" pitchFamily="18" charset="0"/>
                <a:cs typeface="Arial" panose="020B0604020202020204" pitchFamily="34" charset="0"/>
              </a:rPr>
              <a:t>accès aux droits, </a:t>
            </a:r>
          </a:p>
          <a:p>
            <a:pPr algn="just">
              <a:spcAft>
                <a:spcPts val="800"/>
              </a:spcAft>
            </a:pPr>
            <a:r>
              <a:rPr lang="fr-FR" sz="1800" dirty="0">
                <a:solidFill>
                  <a:srgbClr val="001A73"/>
                </a:solidFill>
                <a:effectLst/>
                <a:ea typeface="Times New Roman" panose="02020603050405020304" pitchFamily="18" charset="0"/>
                <a:cs typeface="Arial" panose="020B0604020202020204" pitchFamily="34" charset="0"/>
              </a:rPr>
              <a:t>logement…</a:t>
            </a:r>
          </a:p>
          <a:p>
            <a:pPr marL="0" indent="0" algn="just">
              <a:spcAft>
                <a:spcPts val="800"/>
              </a:spcAft>
              <a:buNone/>
            </a:pPr>
            <a:r>
              <a:rPr lang="fr-FR" sz="1800" dirty="0">
                <a:solidFill>
                  <a:srgbClr val="001A73"/>
                </a:solidFill>
                <a:ea typeface="Calibri" panose="020F0502020204030204" pitchFamily="34" charset="0"/>
              </a:rPr>
              <a:t>L’Udaf 64 a également, à leur demande, accompagné et assisté plusieurs familles pour des problèmes intrafamiliaux, auprès des services sociaux concernés.</a:t>
            </a:r>
            <a:endParaRPr lang="fr-FR" sz="1800" dirty="0">
              <a:solidFill>
                <a:srgbClr val="001A73"/>
              </a:solidFill>
              <a:effectLst/>
              <a:ea typeface="Calibri" panose="020F0502020204030204" pitchFamily="34" charset="0"/>
            </a:endParaRPr>
          </a:p>
        </p:txBody>
      </p:sp>
      <p:sp>
        <p:nvSpPr>
          <p:cNvPr id="10" name="Espace réservé du numéro de diapositive 5">
            <a:extLst>
              <a:ext uri="{FF2B5EF4-FFF2-40B4-BE49-F238E27FC236}">
                <a16:creationId xmlns:a16="http://schemas.microsoft.com/office/drawing/2014/main" id="{0A736D5B-9B3E-A73C-6647-B0BF54F9318B}"/>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40</a:t>
            </a:fld>
            <a:endParaRPr lang="fr-FR" dirty="0"/>
          </a:p>
        </p:txBody>
      </p:sp>
      <p:pic>
        <p:nvPicPr>
          <p:cNvPr id="11" name="Image 10">
            <a:extLst>
              <a:ext uri="{FF2B5EF4-FFF2-40B4-BE49-F238E27FC236}">
                <a16:creationId xmlns:a16="http://schemas.microsoft.com/office/drawing/2014/main" id="{532D5EA5-03B3-E007-BB60-C2F50AE642D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9384" y="1511408"/>
            <a:ext cx="1947776" cy="1576771"/>
          </a:xfrm>
          <a:prstGeom prst="rect">
            <a:avLst/>
          </a:prstGeom>
          <a:noFill/>
          <a:ln>
            <a:noFill/>
          </a:ln>
        </p:spPr>
      </p:pic>
      <p:sp>
        <p:nvSpPr>
          <p:cNvPr id="7" name="Espace réservé de la date 3">
            <a:extLst>
              <a:ext uri="{FF2B5EF4-FFF2-40B4-BE49-F238E27FC236}">
                <a16:creationId xmlns:a16="http://schemas.microsoft.com/office/drawing/2014/main" id="{D450B45C-13A1-F939-41CC-4CC677694EC8}"/>
              </a:ext>
            </a:extLst>
          </p:cNvPr>
          <p:cNvSpPr>
            <a:spLocks noGrp="1"/>
          </p:cNvSpPr>
          <p:nvPr>
            <p:ph type="dt" sz="half" idx="10"/>
          </p:nvPr>
        </p:nvSpPr>
        <p:spPr>
          <a:xfrm>
            <a:off x="457200" y="6356351"/>
            <a:ext cx="874440" cy="365125"/>
          </a:xfrm>
        </p:spPr>
        <p:txBody>
          <a:bodyPr/>
          <a:lstStyle/>
          <a:p>
            <a:r>
              <a:rPr lang="fr-FR" dirty="0"/>
              <a:t>24/05/2025</a:t>
            </a:r>
          </a:p>
        </p:txBody>
      </p:sp>
      <p:sp>
        <p:nvSpPr>
          <p:cNvPr id="13" name="Espace réservé du pied de page 4">
            <a:extLst>
              <a:ext uri="{FF2B5EF4-FFF2-40B4-BE49-F238E27FC236}">
                <a16:creationId xmlns:a16="http://schemas.microsoft.com/office/drawing/2014/main" id="{E187BF00-B76D-3D93-91D5-1DBD1383AB19}"/>
              </a:ext>
            </a:extLst>
          </p:cNvPr>
          <p:cNvSpPr>
            <a:spLocks noGrp="1"/>
          </p:cNvSpPr>
          <p:nvPr>
            <p:ph type="ftr" sz="quarter" idx="11"/>
          </p:nvPr>
        </p:nvSpPr>
        <p:spPr>
          <a:xfrm>
            <a:off x="3780288" y="6356351"/>
            <a:ext cx="1663824" cy="365125"/>
          </a:xfrm>
        </p:spPr>
        <p:txBody>
          <a:bodyPr/>
          <a:lstStyle/>
          <a:p>
            <a:r>
              <a:rPr lang="fr-FR" dirty="0"/>
              <a:t>Rapport d’Activité 2024</a:t>
            </a:r>
          </a:p>
        </p:txBody>
      </p:sp>
    </p:spTree>
    <p:extLst>
      <p:ext uri="{BB962C8B-B14F-4D97-AF65-F5344CB8AC3E}">
        <p14:creationId xmlns:p14="http://schemas.microsoft.com/office/powerpoint/2010/main" val="1842946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clipart, dessin, illustration, Graphique&#10;&#10;Le contenu généré par l’IA peut être incorrect.">
            <a:extLst>
              <a:ext uri="{FF2B5EF4-FFF2-40B4-BE49-F238E27FC236}">
                <a16:creationId xmlns:a16="http://schemas.microsoft.com/office/drawing/2014/main" id="{79447B23-16D4-996B-A1FA-DC83D11F33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940" y="4185521"/>
            <a:ext cx="4389047" cy="2030469"/>
          </a:xfrm>
          <a:prstGeom prst="rect">
            <a:avLst/>
          </a:prstGeom>
        </p:spPr>
      </p:pic>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3" name="Picture 8">
            <a:extLst>
              <a:ext uri="{FF2B5EF4-FFF2-40B4-BE49-F238E27FC236}">
                <a16:creationId xmlns:a16="http://schemas.microsoft.com/office/drawing/2014/main" id="{1C928894-81D4-935E-E2A7-2579BFF210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621601" y="3425961"/>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58A28773-AEAF-F910-152F-2A6F44FFDD41}"/>
              </a:ext>
            </a:extLst>
          </p:cNvPr>
          <p:cNvSpPr txBox="1"/>
          <p:nvPr/>
        </p:nvSpPr>
        <p:spPr>
          <a:xfrm>
            <a:off x="5898282" y="4218526"/>
            <a:ext cx="1815920" cy="338554"/>
          </a:xfrm>
          <a:prstGeom prst="rect">
            <a:avLst/>
          </a:prstGeom>
          <a:noFill/>
        </p:spPr>
        <p:txBody>
          <a:bodyPr wrap="square" rtlCol="0">
            <a:spAutoFit/>
          </a:bodyPr>
          <a:lstStyle/>
          <a:p>
            <a:pPr algn="ctr"/>
            <a:r>
              <a:rPr lang="fr-FR" sz="1600" b="1" dirty="0">
                <a:solidFill>
                  <a:schemeClr val="bg1"/>
                </a:solidFill>
              </a:rPr>
              <a:t>Notre Projet</a:t>
            </a:r>
          </a:p>
        </p:txBody>
      </p:sp>
      <p:sp>
        <p:nvSpPr>
          <p:cNvPr id="5" name="Titre 1">
            <a:extLst>
              <a:ext uri="{FF2B5EF4-FFF2-40B4-BE49-F238E27FC236}">
                <a16:creationId xmlns:a16="http://schemas.microsoft.com/office/drawing/2014/main" id="{756F8B0E-5474-76A4-727B-0AB9182EBC78}"/>
              </a:ext>
            </a:extLst>
          </p:cNvPr>
          <p:cNvSpPr txBox="1">
            <a:spLocks/>
          </p:cNvSpPr>
          <p:nvPr/>
        </p:nvSpPr>
        <p:spPr>
          <a:xfrm>
            <a:off x="389636" y="588236"/>
            <a:ext cx="6198588" cy="839119"/>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pPr algn="ctr"/>
            <a:r>
              <a:rPr lang="fr-FR" b="1" dirty="0">
                <a:latin typeface="+mj-lt"/>
              </a:rPr>
              <a:t>La vie de notre Projet Associatif</a:t>
            </a:r>
          </a:p>
        </p:txBody>
      </p:sp>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735639" y="1682922"/>
            <a:ext cx="7704856" cy="2707405"/>
          </a:xfrm>
          <a:prstGeom prst="rect">
            <a:avLst/>
          </a:prstGeom>
        </p:spPr>
        <p:txBody>
          <a:bodyPr>
            <a:normAutofit lnSpcReduction="1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a:solidFill>
                  <a:srgbClr val="001A73"/>
                </a:solidFill>
                <a:latin typeface="+mn-lt"/>
              </a:rPr>
              <a:t>Dans le cadre du développement de son projet associatif défini en 2022, l’Udaf 64 s’est efforcée en cette année 2024 de poursuivre la construction et la mise en œuvre des trois actions prioritaires de son projet : </a:t>
            </a:r>
          </a:p>
          <a:p>
            <a:pPr marL="0" indent="0" algn="just">
              <a:buNone/>
            </a:pPr>
            <a:endParaRPr lang="fr-FR" sz="1800" b="1" dirty="0">
              <a:solidFill>
                <a:srgbClr val="001A73"/>
              </a:solidFill>
              <a:latin typeface="+mn-lt"/>
            </a:endParaRPr>
          </a:p>
          <a:p>
            <a:pPr lvl="2" algn="just">
              <a:buFont typeface="Wingdings" panose="05000000000000000000" pitchFamily="2" charset="2"/>
              <a:buChar char="Ø"/>
            </a:pPr>
            <a:r>
              <a:rPr lang="fr-FR" b="1" dirty="0">
                <a:solidFill>
                  <a:srgbClr val="001A73"/>
                </a:solidFill>
                <a:latin typeface="+mn-lt"/>
              </a:rPr>
              <a:t> Les Jeunes Aidants</a:t>
            </a:r>
          </a:p>
          <a:p>
            <a:pPr lvl="2" algn="just">
              <a:buFont typeface="Wingdings" panose="05000000000000000000" pitchFamily="2" charset="2"/>
              <a:buChar char="Ø"/>
            </a:pPr>
            <a:r>
              <a:rPr lang="fr-FR" b="1" dirty="0">
                <a:solidFill>
                  <a:srgbClr val="001A73"/>
                </a:solidFill>
                <a:latin typeface="+mn-lt"/>
              </a:rPr>
              <a:t> Le Lire Ensemble</a:t>
            </a:r>
          </a:p>
          <a:p>
            <a:pPr lvl="2" algn="just">
              <a:buFont typeface="Wingdings" panose="05000000000000000000" pitchFamily="2" charset="2"/>
              <a:buChar char="Ø"/>
            </a:pPr>
            <a:r>
              <a:rPr lang="fr-FR" b="1" dirty="0">
                <a:solidFill>
                  <a:srgbClr val="001A73"/>
                </a:solidFill>
                <a:latin typeface="+mn-lt"/>
              </a:rPr>
              <a:t> Le Répit Parental</a:t>
            </a:r>
            <a:endParaRPr lang="fr-FR" dirty="0">
              <a:solidFill>
                <a:srgbClr val="001A73"/>
              </a:solidFill>
            </a:endParaRPr>
          </a:p>
        </p:txBody>
      </p:sp>
      <p:sp>
        <p:nvSpPr>
          <p:cNvPr id="6" name="Espace réservé du numéro de diapositive 5">
            <a:extLst>
              <a:ext uri="{FF2B5EF4-FFF2-40B4-BE49-F238E27FC236}">
                <a16:creationId xmlns:a16="http://schemas.microsoft.com/office/drawing/2014/main" id="{B247B4D7-CE20-6A85-A35B-4BE3A77FA051}"/>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41</a:t>
            </a:fld>
            <a:endParaRPr lang="fr-FR" dirty="0"/>
          </a:p>
        </p:txBody>
      </p:sp>
      <p:pic>
        <p:nvPicPr>
          <p:cNvPr id="7" name="Image 6" descr="Une image contenant texte, Police, logo, Graphique&#10;&#10;Description générée automatiquement">
            <a:extLst>
              <a:ext uri="{FF2B5EF4-FFF2-40B4-BE49-F238E27FC236}">
                <a16:creationId xmlns:a16="http://schemas.microsoft.com/office/drawing/2014/main" id="{749AF184-B531-FF61-4920-A1A6082DA2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9" name="Espace réservé de la date 3">
            <a:extLst>
              <a:ext uri="{FF2B5EF4-FFF2-40B4-BE49-F238E27FC236}">
                <a16:creationId xmlns:a16="http://schemas.microsoft.com/office/drawing/2014/main" id="{0C280AAC-1A30-A2BB-75B5-85408DA5CBF8}"/>
              </a:ext>
            </a:extLst>
          </p:cNvPr>
          <p:cNvSpPr>
            <a:spLocks noGrp="1"/>
          </p:cNvSpPr>
          <p:nvPr>
            <p:ph type="dt" sz="half" idx="10"/>
          </p:nvPr>
        </p:nvSpPr>
        <p:spPr>
          <a:xfrm>
            <a:off x="457200" y="6356351"/>
            <a:ext cx="874440" cy="365125"/>
          </a:xfrm>
        </p:spPr>
        <p:txBody>
          <a:bodyPr/>
          <a:lstStyle/>
          <a:p>
            <a:r>
              <a:rPr lang="fr-FR" dirty="0"/>
              <a:t>24/05/2025</a:t>
            </a:r>
          </a:p>
        </p:txBody>
      </p:sp>
      <p:sp>
        <p:nvSpPr>
          <p:cNvPr id="12" name="Espace réservé du pied de page 4">
            <a:extLst>
              <a:ext uri="{FF2B5EF4-FFF2-40B4-BE49-F238E27FC236}">
                <a16:creationId xmlns:a16="http://schemas.microsoft.com/office/drawing/2014/main" id="{E0F02254-F9D9-BA5F-FF4E-C4FC0E63D1DA}"/>
              </a:ext>
            </a:extLst>
          </p:cNvPr>
          <p:cNvSpPr>
            <a:spLocks noGrp="1"/>
          </p:cNvSpPr>
          <p:nvPr>
            <p:ph type="ftr" sz="quarter" idx="11"/>
          </p:nvPr>
        </p:nvSpPr>
        <p:spPr>
          <a:xfrm>
            <a:off x="3780288" y="6356351"/>
            <a:ext cx="1663824" cy="365125"/>
          </a:xfrm>
        </p:spPr>
        <p:txBody>
          <a:bodyPr/>
          <a:lstStyle/>
          <a:p>
            <a:r>
              <a:rPr lang="fr-FR" dirty="0"/>
              <a:t>Rapport d’Activité 2024</a:t>
            </a:r>
          </a:p>
        </p:txBody>
      </p:sp>
    </p:spTree>
    <p:extLst>
      <p:ext uri="{BB962C8B-B14F-4D97-AF65-F5344CB8AC3E}">
        <p14:creationId xmlns:p14="http://schemas.microsoft.com/office/powerpoint/2010/main" val="272238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FF023-5E7B-1B41-AD79-E8CF7E835424}"/>
              </a:ext>
            </a:extLst>
          </p:cNvPr>
          <p:cNvSpPr>
            <a:spLocks noGrp="1"/>
          </p:cNvSpPr>
          <p:nvPr>
            <p:ph type="title"/>
          </p:nvPr>
        </p:nvSpPr>
        <p:spPr>
          <a:xfrm>
            <a:off x="1186648" y="184933"/>
            <a:ext cx="6851104" cy="778097"/>
          </a:xfrm>
        </p:spPr>
        <p:txBody>
          <a:bodyPr>
            <a:noAutofit/>
          </a:bodyPr>
          <a:lstStyle/>
          <a:p>
            <a:r>
              <a:rPr lang="fr-FR" sz="2400" dirty="0">
                <a:solidFill>
                  <a:srgbClr val="FE4229"/>
                </a:solidFill>
                <a:latin typeface="+mj-lt"/>
              </a:rPr>
              <a:t>La méthodologie des projets de service aux familles</a:t>
            </a:r>
          </a:p>
        </p:txBody>
      </p:sp>
      <p:sp>
        <p:nvSpPr>
          <p:cNvPr id="4" name="Espace réservé du contenu 2">
            <a:extLst>
              <a:ext uri="{FF2B5EF4-FFF2-40B4-BE49-F238E27FC236}">
                <a16:creationId xmlns:a16="http://schemas.microsoft.com/office/drawing/2014/main" id="{A2A92D30-1C37-2628-C327-748BED4BE613}"/>
              </a:ext>
            </a:extLst>
          </p:cNvPr>
          <p:cNvSpPr>
            <a:spLocks noGrp="1"/>
          </p:cNvSpPr>
          <p:nvPr>
            <p:ph idx="1"/>
          </p:nvPr>
        </p:nvSpPr>
        <p:spPr>
          <a:xfrm>
            <a:off x="497400" y="1859705"/>
            <a:ext cx="8229600" cy="4525962"/>
          </a:xfrm>
        </p:spPr>
        <p:txBody>
          <a:bodyPr vert="horz" lIns="91440" tIns="45720" rIns="91440" bIns="45720" rtlCol="0" anchor="t">
            <a:normAutofit/>
          </a:bodyPr>
          <a:lstStyle/>
          <a:p>
            <a:pPr marL="342900" lvl="0" indent="-342900" algn="just">
              <a:lnSpc>
                <a:spcPct val="107000"/>
              </a:lnSpc>
              <a:buFont typeface="Symbol" panose="05050102010706020507" pitchFamily="18" charset="2"/>
              <a:buChar char=""/>
            </a:pPr>
            <a:r>
              <a:rPr lang="fr-FR" sz="1800" kern="100" dirty="0">
                <a:solidFill>
                  <a:srgbClr val="002060"/>
                </a:solidFill>
                <a:effectLst/>
                <a:ea typeface="Aptos" panose="020B0004020202020204" pitchFamily="34" charset="0"/>
                <a:cs typeface="Times New Roman"/>
              </a:rPr>
              <a:t>Dans un premier temps, l’Udaf 64 cherche à mettre en exergue et en relation les besoins avec les ressources qui existent sur le territoire.</a:t>
            </a:r>
          </a:p>
          <a:p>
            <a:pPr marL="342900" lvl="0" indent="-342900" algn="just">
              <a:lnSpc>
                <a:spcPct val="107000"/>
              </a:lnSpc>
              <a:buFont typeface="Symbol" panose="05050102010706020507" pitchFamily="18" charset="2"/>
              <a:buChar char=""/>
            </a:pPr>
            <a:endParaRPr lang="fr-FR" sz="1800" kern="100" dirty="0">
              <a:solidFill>
                <a:srgbClr val="002060"/>
              </a:solidFill>
              <a:effectLst/>
              <a:ea typeface="Aptos" panose="020B000402020202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fr-FR" sz="1800" kern="100" dirty="0">
                <a:solidFill>
                  <a:srgbClr val="002060"/>
                </a:solidFill>
                <a:effectLst/>
                <a:ea typeface="Aptos" panose="020B0004020202020204" pitchFamily="34" charset="0"/>
                <a:cs typeface="Times New Roman"/>
              </a:rPr>
              <a:t>Si certains besoins ne trouvent pas de ressources afférentes, alors l’Udaf 64, via les représentants désignés, peut solliciter les instances départementales pour créer cette ressource.</a:t>
            </a:r>
          </a:p>
          <a:p>
            <a:pPr marL="342900" lvl="0" indent="-342900" algn="just">
              <a:lnSpc>
                <a:spcPct val="107000"/>
              </a:lnSpc>
              <a:buFont typeface="Symbol" panose="05050102010706020507" pitchFamily="18" charset="2"/>
              <a:buChar char=""/>
            </a:pPr>
            <a:endParaRPr lang="fr-FR" sz="1800" kern="100" dirty="0">
              <a:solidFill>
                <a:srgbClr val="002060"/>
              </a:solidFill>
              <a:effectLst/>
              <a:ea typeface="Aptos" panose="020B000402020202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fr-FR" sz="1800" kern="100" dirty="0">
                <a:solidFill>
                  <a:srgbClr val="002060"/>
                </a:solidFill>
                <a:effectLst/>
                <a:ea typeface="Aptos" panose="020B0004020202020204" pitchFamily="34" charset="0"/>
                <a:cs typeface="Times New Roman"/>
              </a:rPr>
              <a:t>L’Udaf 64 peut aussi mobiliser et soutenir ceux qui ont des besoins pour qu’ils puissent eux-mêmes élaborer des réponses à ces derniers. </a:t>
            </a:r>
          </a:p>
          <a:p>
            <a:pPr marL="342900" lvl="0" indent="-342900" algn="just">
              <a:lnSpc>
                <a:spcPct val="107000"/>
              </a:lnSpc>
              <a:buFont typeface="Symbol" panose="05050102010706020507" pitchFamily="18" charset="2"/>
              <a:buChar char=""/>
            </a:pPr>
            <a:endParaRPr lang="fr-FR" sz="1800" kern="100" dirty="0">
              <a:solidFill>
                <a:srgbClr val="002060"/>
              </a:solidFill>
              <a:effectLst/>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fr-FR" sz="1800" kern="100" dirty="0">
                <a:solidFill>
                  <a:srgbClr val="002060"/>
                </a:solidFill>
                <a:effectLst/>
                <a:ea typeface="Aptos" panose="020B0004020202020204" pitchFamily="34" charset="0"/>
                <a:cs typeface="Times New Roman"/>
              </a:rPr>
              <a:t>Enfin, si aucune des actions précédentes n’a permis de mettre en place une ressource qui réponde au besoin identifié, l’Udaf 64 peut investir dans la création de cette ressource qui est inexistante sur le territoire.</a:t>
            </a:r>
          </a:p>
        </p:txBody>
      </p:sp>
      <p:pic>
        <p:nvPicPr>
          <p:cNvPr id="5" name="Image 4">
            <a:extLst>
              <a:ext uri="{FF2B5EF4-FFF2-40B4-BE49-F238E27FC236}">
                <a16:creationId xmlns:a16="http://schemas.microsoft.com/office/drawing/2014/main" id="{FC4987DE-A379-7653-A8C1-15EDE74840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F4A702DE-62A3-C60E-ECE0-B1E969091147}"/>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42</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1A9FE1EE-5D81-4847-4B17-9B9B3207E8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6" name="Espace réservé de la date 3">
            <a:extLst>
              <a:ext uri="{FF2B5EF4-FFF2-40B4-BE49-F238E27FC236}">
                <a16:creationId xmlns:a16="http://schemas.microsoft.com/office/drawing/2014/main" id="{55DD028C-BB37-DC78-4A6D-0B1132396860}"/>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C8B3CF07-D317-FEE5-F1A7-AB39389D236C}"/>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11" name="Picture 8">
            <a:extLst>
              <a:ext uri="{FF2B5EF4-FFF2-40B4-BE49-F238E27FC236}">
                <a16:creationId xmlns:a16="http://schemas.microsoft.com/office/drawing/2014/main" id="{A899F584-3B87-6C9B-E56F-270B017FFE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806487" y="-925495"/>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179FBE3C-5FD7-5DB3-4D9F-1ADF41447343}"/>
              </a:ext>
            </a:extLst>
          </p:cNvPr>
          <p:cNvSpPr txBox="1"/>
          <p:nvPr/>
        </p:nvSpPr>
        <p:spPr>
          <a:xfrm>
            <a:off x="1471702" y="1088202"/>
            <a:ext cx="6200595" cy="646331"/>
          </a:xfrm>
          <a:prstGeom prst="rect">
            <a:avLst/>
          </a:prstGeom>
          <a:noFill/>
        </p:spPr>
        <p:txBody>
          <a:bodyPr wrap="square" rtlCol="0">
            <a:spAutoFit/>
          </a:bodyPr>
          <a:lstStyle/>
          <a:p>
            <a:pPr marL="0" indent="0" algn="ctr">
              <a:buNone/>
            </a:pPr>
            <a:r>
              <a:rPr lang="fr-FR" sz="1800" b="1" dirty="0">
                <a:solidFill>
                  <a:srgbClr val="002060"/>
                </a:solidFill>
                <a:latin typeface="+mj-lt"/>
              </a:rPr>
              <a:t>Respecte le projet associatif et les missions du Code de l’Action Sociale et des Familles, pour TOUTES les familles du 64.</a:t>
            </a:r>
            <a:endParaRPr lang="fr-FR" sz="1800" b="1" dirty="0">
              <a:solidFill>
                <a:srgbClr val="002060"/>
              </a:solidFill>
              <a:latin typeface="+mj-lt"/>
              <a:ea typeface="Calibri"/>
              <a:cs typeface="Calibri"/>
            </a:endParaRPr>
          </a:p>
        </p:txBody>
      </p:sp>
    </p:spTree>
    <p:extLst>
      <p:ext uri="{BB962C8B-B14F-4D97-AF65-F5344CB8AC3E}">
        <p14:creationId xmlns:p14="http://schemas.microsoft.com/office/powerpoint/2010/main" val="2061162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465A7-4D89-21B3-EB2C-206194922621}"/>
              </a:ext>
            </a:extLst>
          </p:cNvPr>
          <p:cNvSpPr>
            <a:spLocks noGrp="1"/>
          </p:cNvSpPr>
          <p:nvPr>
            <p:ph type="title"/>
          </p:nvPr>
        </p:nvSpPr>
        <p:spPr/>
        <p:txBody>
          <a:bodyPr/>
          <a:lstStyle/>
          <a:p>
            <a:r>
              <a:rPr lang="fr-FR" dirty="0">
                <a:solidFill>
                  <a:srgbClr val="00BF6F"/>
                </a:solidFill>
                <a:latin typeface="+mj-lt"/>
              </a:rPr>
              <a:t>Service Jeunes Aidants</a:t>
            </a:r>
          </a:p>
        </p:txBody>
      </p:sp>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1541175"/>
            <a:ext cx="8229600" cy="4624129"/>
          </a:xfrm>
        </p:spPr>
        <p:txBody>
          <a:bodyPr vert="horz" lIns="91440" tIns="45720" rIns="91440" bIns="45720" rtlCol="0" anchor="t">
            <a:noAutofit/>
          </a:bodyPr>
          <a:lstStyle/>
          <a:p>
            <a:pPr marL="0" indent="0" algn="just">
              <a:buNone/>
            </a:pPr>
            <a:r>
              <a:rPr lang="fr-FR" sz="2400" dirty="0">
                <a:solidFill>
                  <a:srgbClr val="001A73"/>
                </a:solidFill>
              </a:rPr>
              <a:t>Sensibiliser, Informer et Soutenir les jeunes aidants en facilitant l’accès à l’information à travers des dispositifs spécifiques et adaptés, notamment via un kit de sensibilisation et une application dédiée.</a:t>
            </a:r>
          </a:p>
          <a:p>
            <a:pPr marL="0" indent="0" algn="just">
              <a:buNone/>
            </a:pPr>
            <a:endParaRPr lang="fr-FR" sz="2000" dirty="0">
              <a:solidFill>
                <a:srgbClr val="001A73"/>
              </a:solidFill>
            </a:endParaRPr>
          </a:p>
          <a:p>
            <a:pPr lvl="1" indent="-342900" algn="just">
              <a:spcAft>
                <a:spcPts val="800"/>
              </a:spcAft>
              <a:buSzPts val="1000"/>
              <a:buFont typeface="Wingdings" panose="05000000000000000000" pitchFamily="2" charset="2"/>
              <a:buChar char="Ø"/>
              <a:tabLst>
                <a:tab pos="457200" algn="l"/>
              </a:tabLst>
            </a:pPr>
            <a:r>
              <a:rPr lang="fr-FR" sz="2000" dirty="0">
                <a:solidFill>
                  <a:srgbClr val="001A73"/>
                </a:solidFill>
                <a:effectLst/>
                <a:ea typeface="Arial" panose="020B0604020202020204" pitchFamily="34" charset="0"/>
                <a:cs typeface="Calibri" panose="020F0502020204030204" pitchFamily="34" charset="0"/>
              </a:rPr>
              <a:t>+ de 13 300 jeunes sur le territoire (JADE, Direction de la Recherche, des études, de l’évaluation et des statistiques (DREES)).</a:t>
            </a:r>
          </a:p>
          <a:p>
            <a:pPr lvl="1" indent="-342900" algn="just">
              <a:spcAft>
                <a:spcPts val="800"/>
              </a:spcAft>
              <a:buSzPts val="1000"/>
              <a:buFont typeface="Wingdings" panose="05000000000000000000" pitchFamily="2" charset="2"/>
              <a:buChar char="Ø"/>
              <a:tabLst>
                <a:tab pos="457200" algn="l"/>
              </a:tabLst>
            </a:pPr>
            <a:r>
              <a:rPr lang="fr-FR" sz="2000" dirty="0">
                <a:solidFill>
                  <a:srgbClr val="001A73"/>
                </a:solidFill>
                <a:effectLst/>
                <a:ea typeface="Calibri" panose="020F0502020204030204" pitchFamily="34" charset="0"/>
                <a:cs typeface="Calibri" panose="020F0502020204030204" pitchFamily="34" charset="0"/>
              </a:rPr>
              <a:t>1 jeune sur 10 - 3 élèves par classe en moyenne </a:t>
            </a:r>
            <a:r>
              <a:rPr lang="fr-FR" sz="2000" dirty="0">
                <a:solidFill>
                  <a:srgbClr val="001A73"/>
                </a:solidFill>
                <a:ea typeface="Calibri" panose="020F0502020204030204" pitchFamily="34" charset="0"/>
                <a:cs typeface="Calibri" panose="020F0502020204030204" pitchFamily="34" charset="0"/>
              </a:rPr>
              <a:t>(</a:t>
            </a:r>
            <a:r>
              <a:rPr lang="fr-FR" sz="2000" dirty="0">
                <a:solidFill>
                  <a:srgbClr val="001A73"/>
                </a:solidFill>
                <a:effectLst/>
                <a:ea typeface="Calibri" panose="020F0502020204030204" pitchFamily="34" charset="0"/>
                <a:cs typeface="Calibri" panose="020F0502020204030204" pitchFamily="34" charset="0"/>
              </a:rPr>
              <a:t>INSEE)</a:t>
            </a:r>
            <a:r>
              <a:rPr lang="fr-FR" sz="2000" dirty="0">
                <a:solidFill>
                  <a:srgbClr val="001A73"/>
                </a:solidFill>
                <a:ea typeface="Calibri" panose="020F0502020204030204" pitchFamily="34" charset="0"/>
                <a:cs typeface="Calibri" panose="020F0502020204030204" pitchFamily="34" charset="0"/>
              </a:rPr>
              <a:t>.</a:t>
            </a:r>
            <a:endParaRPr lang="fr-FR" sz="2000" dirty="0">
              <a:solidFill>
                <a:srgbClr val="001A73"/>
              </a:solidFill>
              <a:effectLst/>
              <a:ea typeface="Calibri" panose="020F0502020204030204" pitchFamily="34" charset="0"/>
            </a:endParaRPr>
          </a:p>
          <a:p>
            <a:pPr lvl="1" indent="-342900" algn="just">
              <a:spcAft>
                <a:spcPts val="800"/>
              </a:spcAft>
              <a:buSzPts val="1000"/>
              <a:buFont typeface="Wingdings" panose="05000000000000000000" pitchFamily="2" charset="2"/>
              <a:buChar char="Ø"/>
              <a:tabLst>
                <a:tab pos="457200" algn="l"/>
              </a:tabLst>
            </a:pPr>
            <a:r>
              <a:rPr lang="fr-FR" sz="2000" dirty="0">
                <a:solidFill>
                  <a:srgbClr val="001A73"/>
                </a:solidFill>
                <a:effectLst/>
                <a:ea typeface="Arial" panose="020B0604020202020204" pitchFamily="34" charset="0"/>
                <a:cs typeface="Calibri" panose="020F0502020204030204" pitchFamily="34" charset="0"/>
              </a:rPr>
              <a:t>Des ressources existantes pour des besoins généraux.</a:t>
            </a:r>
            <a:endParaRPr lang="fr-FR" sz="2000" dirty="0">
              <a:solidFill>
                <a:srgbClr val="001A73"/>
              </a:solidFill>
              <a:effectLst/>
              <a:highlight>
                <a:srgbClr val="FFFF00"/>
              </a:highlight>
              <a:ea typeface="Arial" panose="020B0604020202020204" pitchFamily="34" charset="0"/>
              <a:cs typeface="Calibri" panose="020F0502020204030204" pitchFamily="34" charset="0"/>
            </a:endParaRPr>
          </a:p>
          <a:p>
            <a:pPr lvl="1" indent="-342900" algn="just">
              <a:spcAft>
                <a:spcPts val="800"/>
              </a:spcAft>
              <a:buSzPts val="1000"/>
              <a:buFont typeface="Wingdings" panose="05000000000000000000" pitchFamily="2" charset="2"/>
              <a:buChar char="Ø"/>
              <a:tabLst>
                <a:tab pos="457200" algn="l"/>
              </a:tabLst>
            </a:pPr>
            <a:r>
              <a:rPr lang="fr-FR" sz="2000" dirty="0">
                <a:solidFill>
                  <a:srgbClr val="001A73"/>
                </a:solidFill>
                <a:ea typeface="Calibri" panose="020F0502020204030204" pitchFamily="34" charset="0"/>
                <a:cs typeface="Calibri" panose="020F0502020204030204" pitchFamily="34" charset="0"/>
              </a:rPr>
              <a:t>Inexistence de ressources pour des besoins spécifiques.</a:t>
            </a:r>
          </a:p>
          <a:p>
            <a:pPr lvl="1" indent="-342900" algn="just">
              <a:spcAft>
                <a:spcPts val="800"/>
              </a:spcAft>
              <a:buSzPts val="1000"/>
              <a:buFont typeface="Wingdings" panose="05000000000000000000" pitchFamily="2" charset="2"/>
              <a:buChar char="Ø"/>
              <a:tabLst>
                <a:tab pos="457200" algn="l"/>
              </a:tabLst>
            </a:pPr>
            <a:r>
              <a:rPr lang="fr-FR" sz="2000" dirty="0">
                <a:solidFill>
                  <a:srgbClr val="001A73"/>
                </a:solidFill>
                <a:effectLst/>
                <a:ea typeface="Calibri" panose="020F0502020204030204" pitchFamily="34" charset="0"/>
                <a:cs typeface="Calibri" panose="020F0502020204030204" pitchFamily="34" charset="0"/>
              </a:rPr>
              <a:t>Méconnai</a:t>
            </a:r>
            <a:r>
              <a:rPr lang="fr-FR" sz="2000" dirty="0">
                <a:solidFill>
                  <a:srgbClr val="001A73"/>
                </a:solidFill>
                <a:ea typeface="Calibri" panose="020F0502020204030204" pitchFamily="34" charset="0"/>
                <a:cs typeface="Calibri" panose="020F0502020204030204" pitchFamily="34" charset="0"/>
              </a:rPr>
              <a:t>ssance de la problématique des jeunes aidants.</a:t>
            </a:r>
            <a:endParaRPr lang="fr-FR" sz="2000" dirty="0">
              <a:solidFill>
                <a:srgbClr val="001A73"/>
              </a:solidFill>
              <a:effectLst/>
              <a:ea typeface="Calibri" panose="020F0502020204030204" pitchFamily="34" charset="0"/>
            </a:endParaRPr>
          </a:p>
        </p:txBody>
      </p:sp>
      <p:pic>
        <p:nvPicPr>
          <p:cNvPr id="5" name="Image 4">
            <a:extLst>
              <a:ext uri="{FF2B5EF4-FFF2-40B4-BE49-F238E27FC236}">
                <a16:creationId xmlns:a16="http://schemas.microsoft.com/office/drawing/2014/main" id="{C33D4280-E876-E0D0-3DC0-E080F7600F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FB4A755E-2627-F8F9-0217-CEE9544AC81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43</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045AB32F-2F8B-0CE4-62D2-42B522CA10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E3B5ADA0-2E2B-24E2-E23F-6AB9400AC11E}"/>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3982CFE2-340B-0D1A-FD0C-6A55BE8DE9B6}"/>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16" name="Image 15" descr="Une image contenant texte, Graphique, clipart, graphisme&#10;&#10;Le contenu généré par l’IA peut être incorrect.">
            <a:extLst>
              <a:ext uri="{FF2B5EF4-FFF2-40B4-BE49-F238E27FC236}">
                <a16:creationId xmlns:a16="http://schemas.microsoft.com/office/drawing/2014/main" id="{650D3613-C113-7E7F-9BC0-3C57A41A67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8624" y="126139"/>
            <a:ext cx="1439133" cy="1440000"/>
          </a:xfrm>
          <a:prstGeom prst="rect">
            <a:avLst/>
          </a:prstGeom>
        </p:spPr>
      </p:pic>
    </p:spTree>
    <p:extLst>
      <p:ext uri="{BB962C8B-B14F-4D97-AF65-F5344CB8AC3E}">
        <p14:creationId xmlns:p14="http://schemas.microsoft.com/office/powerpoint/2010/main" val="9729903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2295B-D955-D264-D0A2-6F8225A54F8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47179C7-B642-A68D-BB72-3B284A06279D}"/>
              </a:ext>
            </a:extLst>
          </p:cNvPr>
          <p:cNvSpPr>
            <a:spLocks noGrp="1"/>
          </p:cNvSpPr>
          <p:nvPr>
            <p:ph idx="1"/>
          </p:nvPr>
        </p:nvSpPr>
        <p:spPr>
          <a:xfrm>
            <a:off x="457200" y="1928679"/>
            <a:ext cx="8229600" cy="3801844"/>
          </a:xfrm>
        </p:spPr>
        <p:txBody>
          <a:bodyPr vert="horz" lIns="91440" tIns="45720" rIns="91440" bIns="45720" rtlCol="0" anchor="t">
            <a:normAutofit/>
          </a:bodyPr>
          <a:lstStyle/>
          <a:p>
            <a:pPr lvl="0">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Faire prendre conscience aux Jeunes Aidants et à leur entourage de la situation.</a:t>
            </a:r>
          </a:p>
          <a:p>
            <a:pPr lvl="0">
              <a:lnSpc>
                <a:spcPct val="107000"/>
              </a:lnSpc>
              <a:buClr>
                <a:srgbClr val="00BF6F"/>
              </a:buClr>
              <a:buFont typeface="Wingdings" panose="05000000000000000000" pitchFamily="2" charset="2"/>
              <a:buChar char="ü"/>
            </a:pPr>
            <a:endParaRPr lang="fr-FR" sz="1800" kern="100" dirty="0">
              <a:solidFill>
                <a:srgbClr val="002060"/>
              </a:solidFill>
              <a:effectLst/>
              <a:ea typeface="Aptos" panose="020B0004020202020204" pitchFamily="34" charset="0"/>
              <a:cs typeface="Times New Roman" panose="02020603050405020304" pitchFamily="18" charset="0"/>
            </a:endParaRPr>
          </a:p>
          <a:p>
            <a:pPr lvl="0">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Informer les Jeunes </a:t>
            </a:r>
            <a:r>
              <a:rPr lang="fr-FR" sz="1800" kern="100" dirty="0">
                <a:solidFill>
                  <a:srgbClr val="002060"/>
                </a:solidFill>
                <a:ea typeface="Aptos" panose="020B0004020202020204" pitchFamily="34" charset="0"/>
                <a:cs typeface="Times New Roman"/>
              </a:rPr>
              <a:t>A</a:t>
            </a:r>
            <a:r>
              <a:rPr lang="fr-FR" sz="1800" kern="100" dirty="0">
                <a:solidFill>
                  <a:srgbClr val="002060"/>
                </a:solidFill>
                <a:effectLst/>
                <a:ea typeface="Aptos" panose="020B0004020202020204" pitchFamily="34" charset="0"/>
                <a:cs typeface="Times New Roman"/>
              </a:rPr>
              <a:t>idants et leur famille des ressources disponibles sur le territoire.</a:t>
            </a:r>
          </a:p>
          <a:p>
            <a:pPr lvl="0">
              <a:lnSpc>
                <a:spcPct val="107000"/>
              </a:lnSpc>
              <a:buClr>
                <a:srgbClr val="00BF6F"/>
              </a:buClr>
              <a:buFont typeface="Wingdings" panose="05000000000000000000" pitchFamily="2" charset="2"/>
              <a:buChar char="ü"/>
            </a:pPr>
            <a:endParaRPr lang="fr-FR" sz="1800" kern="100" dirty="0">
              <a:solidFill>
                <a:srgbClr val="002060"/>
              </a:solidFill>
              <a:effectLst/>
              <a:ea typeface="Aptos" panose="020B0004020202020204" pitchFamily="34" charset="0"/>
              <a:cs typeface="Times New Roman" panose="02020603050405020304" pitchFamily="18" charset="0"/>
            </a:endParaRPr>
          </a:p>
          <a:p>
            <a:pPr lvl="0">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Permettre aux acteurs territoriaux de mettre en lumière les ressources disponibles.</a:t>
            </a:r>
          </a:p>
          <a:p>
            <a:pPr lvl="0">
              <a:lnSpc>
                <a:spcPct val="107000"/>
              </a:lnSpc>
              <a:buClr>
                <a:srgbClr val="00BF6F"/>
              </a:buClr>
              <a:buFont typeface="Wingdings" panose="05000000000000000000" pitchFamily="2" charset="2"/>
              <a:buChar char="ü"/>
            </a:pPr>
            <a:endParaRPr lang="fr-FR" sz="1800" kern="100" dirty="0">
              <a:solidFill>
                <a:srgbClr val="002060"/>
              </a:solidFill>
              <a:effectLst/>
              <a:ea typeface="Aptos" panose="020B0004020202020204" pitchFamily="34" charset="0"/>
              <a:cs typeface="Times New Roman" panose="02020603050405020304" pitchFamily="18" charset="0"/>
            </a:endParaRPr>
          </a:p>
          <a:p>
            <a:pPr lvl="0">
              <a:lnSpc>
                <a:spcPct val="107000"/>
              </a:lnSpc>
              <a:spcAft>
                <a:spcPts val="800"/>
              </a:spcAft>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Donner la possibilité aux Jeunes Aidants de se constituer en communauté et de pouvoir répondre eux-mêmes à leurs besoins spécifiques.</a:t>
            </a:r>
          </a:p>
        </p:txBody>
      </p:sp>
      <p:pic>
        <p:nvPicPr>
          <p:cNvPr id="5" name="Image 4">
            <a:extLst>
              <a:ext uri="{FF2B5EF4-FFF2-40B4-BE49-F238E27FC236}">
                <a16:creationId xmlns:a16="http://schemas.microsoft.com/office/drawing/2014/main" id="{DCAB19D7-1166-EA77-F1A2-A3BBFFD86C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AEB074A3-493A-30C1-1C5F-0BE07A6BAB64}"/>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44</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4C22C0C1-BB9F-D340-7FF3-72EF5D1285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D679A93B-6EDF-B701-65AD-731A44B5474D}"/>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9E5E3D6E-5002-6439-7590-2AB6D04BC9DA}"/>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34B67BF8-D402-5569-9DDA-A98D6596FAF4}"/>
              </a:ext>
            </a:extLst>
          </p:cNvPr>
          <p:cNvSpPr txBox="1"/>
          <p:nvPr/>
        </p:nvSpPr>
        <p:spPr>
          <a:xfrm>
            <a:off x="2411760" y="471854"/>
            <a:ext cx="5040560" cy="830997"/>
          </a:xfrm>
          <a:prstGeom prst="rect">
            <a:avLst/>
          </a:prstGeom>
          <a:noFill/>
        </p:spPr>
        <p:txBody>
          <a:bodyPr wrap="square" rtlCol="0">
            <a:spAutoFit/>
          </a:bodyPr>
          <a:lstStyle/>
          <a:p>
            <a:pPr marL="0" indent="0" algn="ctr">
              <a:buNone/>
            </a:pPr>
            <a:r>
              <a:rPr lang="fr-FR" sz="2400" b="1" dirty="0">
                <a:solidFill>
                  <a:srgbClr val="00BF6F"/>
                </a:solidFill>
                <a:latin typeface="+mj-lt"/>
              </a:rPr>
              <a:t>Reprise du diagnostic et évolution des objectifs du Service Jeunes Aidants</a:t>
            </a:r>
          </a:p>
        </p:txBody>
      </p:sp>
      <p:pic>
        <p:nvPicPr>
          <p:cNvPr id="6" name="Image 5" descr="Une image contenant texte, Graphique, clipart, graphisme&#10;&#10;Le contenu généré par l’IA peut être incorrect.">
            <a:extLst>
              <a:ext uri="{FF2B5EF4-FFF2-40B4-BE49-F238E27FC236}">
                <a16:creationId xmlns:a16="http://schemas.microsoft.com/office/drawing/2014/main" id="{43A84875-EB4C-BC90-1887-05BC126873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53" y="167353"/>
            <a:ext cx="1439133" cy="1440000"/>
          </a:xfrm>
          <a:prstGeom prst="rect">
            <a:avLst/>
          </a:prstGeom>
        </p:spPr>
      </p:pic>
    </p:spTree>
    <p:extLst>
      <p:ext uri="{BB962C8B-B14F-4D97-AF65-F5344CB8AC3E}">
        <p14:creationId xmlns:p14="http://schemas.microsoft.com/office/powerpoint/2010/main" val="4155560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CAABD-C812-9F63-1479-98D7F3900E62}"/>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CE06272-A7AA-E17F-AD8C-3AD7E411A884}"/>
              </a:ext>
            </a:extLst>
          </p:cNvPr>
          <p:cNvSpPr>
            <a:spLocks noGrp="1"/>
          </p:cNvSpPr>
          <p:nvPr>
            <p:ph idx="1"/>
          </p:nvPr>
        </p:nvSpPr>
        <p:spPr>
          <a:xfrm>
            <a:off x="440116" y="1596564"/>
            <a:ext cx="8229600" cy="4449917"/>
          </a:xfrm>
        </p:spPr>
        <p:txBody>
          <a:bodyPr vert="horz" lIns="91440" tIns="45720" rIns="91440" bIns="45720" rtlCol="0" anchor="t">
            <a:noAutofit/>
          </a:bodyPr>
          <a:lstStyle/>
          <a:p>
            <a:pPr lvl="0" algn="just">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Groupe de travail Convention Pluriannuelle d’Objectifs (CPO) </a:t>
            </a:r>
            <a:r>
              <a:rPr lang="fr-FR" sz="1800" kern="100" dirty="0" err="1">
                <a:solidFill>
                  <a:srgbClr val="002060"/>
                </a:solidFill>
                <a:effectLst/>
                <a:ea typeface="Aptos" panose="020B0004020202020204" pitchFamily="34" charset="0"/>
                <a:cs typeface="Times New Roman"/>
              </a:rPr>
              <a:t>Unaf</a:t>
            </a:r>
            <a:r>
              <a:rPr lang="fr-FR" sz="1800" kern="100" dirty="0">
                <a:solidFill>
                  <a:srgbClr val="002060"/>
                </a:solidFill>
                <a:effectLst/>
                <a:ea typeface="Aptos" panose="020B0004020202020204" pitchFamily="34" charset="0"/>
                <a:cs typeface="Times New Roman"/>
              </a:rPr>
              <a:t>.</a:t>
            </a:r>
          </a:p>
          <a:p>
            <a:pPr lvl="0" algn="just">
              <a:lnSpc>
                <a:spcPct val="107000"/>
              </a:lnSpc>
              <a:buClr>
                <a:srgbClr val="00BF6F"/>
              </a:buClr>
              <a:buFont typeface="Wingdings" panose="05000000000000000000" pitchFamily="2" charset="2"/>
              <a:buChar char="ü"/>
            </a:pPr>
            <a:endParaRPr lang="fr-FR" sz="1800" kern="100" dirty="0">
              <a:solidFill>
                <a:srgbClr val="002060"/>
              </a:solidFill>
              <a:effectLst/>
              <a:ea typeface="Aptos" panose="020B0004020202020204" pitchFamily="34" charset="0"/>
              <a:cs typeface="Times New Roman"/>
            </a:endParaRPr>
          </a:p>
          <a:p>
            <a:pPr lvl="0" algn="just">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Echanges avec JADE.</a:t>
            </a:r>
          </a:p>
          <a:p>
            <a:pPr lvl="0" algn="just">
              <a:lnSpc>
                <a:spcPct val="107000"/>
              </a:lnSpc>
              <a:buClr>
                <a:srgbClr val="00BF6F"/>
              </a:buClr>
              <a:buFont typeface="Wingdings" panose="05000000000000000000" pitchFamily="2" charset="2"/>
              <a:buChar char="ü"/>
            </a:pPr>
            <a:endParaRPr lang="fr-FR" sz="1800" kern="100" dirty="0">
              <a:solidFill>
                <a:srgbClr val="002060"/>
              </a:solidFill>
              <a:effectLst/>
              <a:ea typeface="Aptos" panose="020B0004020202020204" pitchFamily="34" charset="0"/>
              <a:cs typeface="Times New Roman"/>
            </a:endParaRPr>
          </a:p>
          <a:p>
            <a:pPr lvl="0" algn="just">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Rencontres prestataires communication/web.</a:t>
            </a:r>
          </a:p>
          <a:p>
            <a:pPr lvl="0" algn="just">
              <a:lnSpc>
                <a:spcPct val="107000"/>
              </a:lnSpc>
              <a:buClr>
                <a:srgbClr val="00BF6F"/>
              </a:buClr>
              <a:buFont typeface="Wingdings" panose="05000000000000000000" pitchFamily="2" charset="2"/>
              <a:buChar char="ü"/>
            </a:pPr>
            <a:endParaRPr lang="fr-FR" sz="1800" kern="100" dirty="0">
              <a:solidFill>
                <a:srgbClr val="002060"/>
              </a:solidFill>
              <a:effectLst/>
              <a:ea typeface="Aptos" panose="020B0004020202020204" pitchFamily="34" charset="0"/>
              <a:cs typeface="Times New Roman"/>
            </a:endParaRPr>
          </a:p>
          <a:p>
            <a:pPr lvl="0" algn="just">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Rencontres partenaires : Malakoff Humanis, Ma Boussole Aidant, </a:t>
            </a:r>
            <a:r>
              <a:rPr lang="fr-FR" sz="1800" kern="100" dirty="0" err="1">
                <a:solidFill>
                  <a:srgbClr val="002060"/>
                </a:solidFill>
                <a:effectLst/>
                <a:ea typeface="Aptos" panose="020B0004020202020204" pitchFamily="34" charset="0"/>
                <a:cs typeface="Times New Roman"/>
              </a:rPr>
              <a:t>Argirc</a:t>
            </a:r>
            <a:r>
              <a:rPr lang="fr-FR" sz="1800" kern="100" dirty="0">
                <a:solidFill>
                  <a:srgbClr val="002060"/>
                </a:solidFill>
                <a:effectLst/>
                <a:ea typeface="Aptos" panose="020B0004020202020204" pitchFamily="34" charset="0"/>
                <a:cs typeface="Times New Roman"/>
              </a:rPr>
              <a:t>-Arrco, La Pause Brindille, Harmonie Mutuelle, Psychologue, CROUS, Espace Santé du Crous, Dispositif Assistance au Projet de Vie (DAPV) 64, Inspecteur Académique 64.</a:t>
            </a:r>
          </a:p>
          <a:p>
            <a:pPr lvl="0" algn="just">
              <a:lnSpc>
                <a:spcPct val="107000"/>
              </a:lnSpc>
              <a:buClr>
                <a:srgbClr val="00BF6F"/>
              </a:buClr>
              <a:buFont typeface="Wingdings" panose="05000000000000000000" pitchFamily="2" charset="2"/>
              <a:buChar char="ü"/>
            </a:pPr>
            <a:endParaRPr lang="fr-FR" sz="1800" kern="100" dirty="0">
              <a:solidFill>
                <a:srgbClr val="002060"/>
              </a:solidFill>
              <a:effectLst/>
              <a:ea typeface="Aptos" panose="020B0004020202020204" pitchFamily="34" charset="0"/>
              <a:cs typeface="Times New Roman"/>
            </a:endParaRPr>
          </a:p>
          <a:p>
            <a:pPr lvl="0" algn="just">
              <a:lnSpc>
                <a:spcPct val="107000"/>
              </a:lnSpc>
              <a:spcAft>
                <a:spcPts val="800"/>
              </a:spcAft>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Rencontre</a:t>
            </a:r>
            <a:r>
              <a:rPr lang="fr-FR" sz="1800" kern="100" dirty="0">
                <a:solidFill>
                  <a:srgbClr val="002060"/>
                </a:solidFill>
                <a:ea typeface="Aptos" panose="020B0004020202020204" pitchFamily="34" charset="0"/>
                <a:cs typeface="Times New Roman"/>
              </a:rPr>
              <a:t>s</a:t>
            </a:r>
            <a:r>
              <a:rPr lang="fr-FR" sz="1800" kern="100" dirty="0">
                <a:solidFill>
                  <a:srgbClr val="002060"/>
                </a:solidFill>
                <a:effectLst/>
                <a:ea typeface="Aptos" panose="020B0004020202020204" pitchFamily="34" charset="0"/>
                <a:cs typeface="Times New Roman"/>
              </a:rPr>
              <a:t> acteurs territoriaux : Jeunes aidants, association « Du côté des femmes », association « Méliange », association « Twinkle Star for 64 », GAP 64 (Café des partenaires).</a:t>
            </a:r>
          </a:p>
        </p:txBody>
      </p:sp>
      <p:pic>
        <p:nvPicPr>
          <p:cNvPr id="5" name="Image 4">
            <a:extLst>
              <a:ext uri="{FF2B5EF4-FFF2-40B4-BE49-F238E27FC236}">
                <a16:creationId xmlns:a16="http://schemas.microsoft.com/office/drawing/2014/main" id="{822BE18F-7120-3AFD-D048-18F74E61E8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E481A05B-8EB4-2085-0B3F-C4F7C120C1CC}"/>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45</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4009E0F0-758A-0D0C-E518-FBCE1E8D48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93B25F94-ADE6-CC7D-0C73-2B79BAAE5304}"/>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2AD3271B-391C-D57D-3C7A-4D870D5F1017}"/>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8BB9673E-0A8F-2395-94D0-783510BB9DEE}"/>
              </a:ext>
            </a:extLst>
          </p:cNvPr>
          <p:cNvSpPr txBox="1"/>
          <p:nvPr/>
        </p:nvSpPr>
        <p:spPr>
          <a:xfrm>
            <a:off x="1801527" y="471855"/>
            <a:ext cx="5976664" cy="830997"/>
          </a:xfrm>
          <a:prstGeom prst="rect">
            <a:avLst/>
          </a:prstGeom>
          <a:noFill/>
        </p:spPr>
        <p:txBody>
          <a:bodyPr wrap="square" rtlCol="0">
            <a:spAutoFit/>
          </a:bodyPr>
          <a:lstStyle/>
          <a:p>
            <a:pPr marL="0" indent="0" algn="ctr">
              <a:buNone/>
            </a:pPr>
            <a:r>
              <a:rPr lang="fr-FR" sz="2400" b="1" dirty="0">
                <a:solidFill>
                  <a:srgbClr val="00BF6F"/>
                </a:solidFill>
                <a:latin typeface="+mj-lt"/>
              </a:rPr>
              <a:t>Continuité du travail partenarial </a:t>
            </a:r>
          </a:p>
          <a:p>
            <a:pPr marL="0" indent="0" algn="ctr">
              <a:buNone/>
            </a:pPr>
            <a:r>
              <a:rPr lang="fr-FR" sz="2400" b="1" dirty="0">
                <a:solidFill>
                  <a:srgbClr val="00BF6F"/>
                </a:solidFill>
                <a:latin typeface="+mj-lt"/>
              </a:rPr>
              <a:t>et de mise en réseau avec 43 rencontres.</a:t>
            </a:r>
            <a:endParaRPr lang="fr-FR" sz="2400" b="1" dirty="0">
              <a:solidFill>
                <a:srgbClr val="00BF6F"/>
              </a:solidFill>
              <a:latin typeface="+mj-lt"/>
              <a:ea typeface="Calibri"/>
              <a:cs typeface="Calibri"/>
            </a:endParaRPr>
          </a:p>
        </p:txBody>
      </p:sp>
      <p:pic>
        <p:nvPicPr>
          <p:cNvPr id="12" name="Image 11" descr="Une image contenant texte, Graphique, clipart, graphisme&#10;&#10;Le contenu généré par l’IA peut être incorrect.">
            <a:extLst>
              <a:ext uri="{FF2B5EF4-FFF2-40B4-BE49-F238E27FC236}">
                <a16:creationId xmlns:a16="http://schemas.microsoft.com/office/drawing/2014/main" id="{F07D9B81-B6F6-0548-D598-C9C25B795C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53" y="167353"/>
            <a:ext cx="1439133" cy="1440000"/>
          </a:xfrm>
          <a:prstGeom prst="rect">
            <a:avLst/>
          </a:prstGeom>
        </p:spPr>
      </p:pic>
    </p:spTree>
    <p:extLst>
      <p:ext uri="{BB962C8B-B14F-4D97-AF65-F5344CB8AC3E}">
        <p14:creationId xmlns:p14="http://schemas.microsoft.com/office/powerpoint/2010/main" val="18424570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B250-62E7-89AF-2ABE-82B71D270922}"/>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E3578D4-66C4-8A36-1A10-E38986361131}"/>
              </a:ext>
            </a:extLst>
          </p:cNvPr>
          <p:cNvSpPr>
            <a:spLocks noGrp="1"/>
          </p:cNvSpPr>
          <p:nvPr>
            <p:ph idx="1"/>
          </p:nvPr>
        </p:nvSpPr>
        <p:spPr>
          <a:xfrm>
            <a:off x="3275856" y="1132789"/>
            <a:ext cx="5626968" cy="4744483"/>
          </a:xfrm>
        </p:spPr>
        <p:txBody>
          <a:bodyPr vert="horz" lIns="91440" tIns="45720" rIns="91440" bIns="45720" rtlCol="0" anchor="t">
            <a:noAutofit/>
          </a:bodyPr>
          <a:lstStyle/>
          <a:p>
            <a:pPr lvl="0" algn="just">
              <a:lnSpc>
                <a:spcPct val="107000"/>
              </a:lnSpc>
              <a:buClr>
                <a:srgbClr val="00BF6F"/>
              </a:buClr>
              <a:buFont typeface="Wingdings" panose="05000000000000000000" pitchFamily="2" charset="2"/>
              <a:buChar char="ü"/>
            </a:pPr>
            <a:r>
              <a:rPr lang="fr-FR" sz="1500" kern="100" dirty="0">
                <a:solidFill>
                  <a:srgbClr val="002060"/>
                </a:solidFill>
                <a:effectLst/>
                <a:ea typeface="Aptos" panose="020B0004020202020204" pitchFamily="34" charset="0"/>
                <a:cs typeface="Times New Roman"/>
              </a:rPr>
              <a:t>Sensibiliser sur l’existence de cette problématique.</a:t>
            </a:r>
          </a:p>
          <a:p>
            <a:pPr lvl="0" algn="just">
              <a:lnSpc>
                <a:spcPct val="107000"/>
              </a:lnSpc>
              <a:buClr>
                <a:srgbClr val="00BF6F"/>
              </a:buClr>
              <a:buFont typeface="Wingdings" panose="05000000000000000000" pitchFamily="2" charset="2"/>
              <a:buChar char="ü"/>
            </a:pPr>
            <a:r>
              <a:rPr lang="fr-FR" sz="1500" kern="100" dirty="0">
                <a:solidFill>
                  <a:srgbClr val="002060"/>
                </a:solidFill>
                <a:ea typeface="Aptos" panose="020B0004020202020204" pitchFamily="34" charset="0"/>
                <a:cs typeface="Times New Roman"/>
              </a:rPr>
              <a:t>Interpeller la cible en montrant un parcours de vie spécifique du Jeune Aidant :</a:t>
            </a:r>
          </a:p>
          <a:p>
            <a:pPr lvl="1" indent="-342900" algn="just">
              <a:lnSpc>
                <a:spcPct val="107000"/>
              </a:lnSpc>
              <a:buClr>
                <a:srgbClr val="00BF6F"/>
              </a:buClr>
              <a:buFont typeface="Symbol" panose="05050102010706020507" pitchFamily="18" charset="2"/>
              <a:buChar char="®"/>
            </a:pPr>
            <a:r>
              <a:rPr lang="fr-FR" sz="1500" kern="100" dirty="0">
                <a:solidFill>
                  <a:srgbClr val="002060"/>
                </a:solidFill>
                <a:effectLst/>
                <a:ea typeface="Aptos" panose="020B0004020202020204" pitchFamily="34" charset="0"/>
                <a:cs typeface="Times New Roman"/>
              </a:rPr>
              <a:t>Actions aide au proche aidé.</a:t>
            </a:r>
          </a:p>
          <a:p>
            <a:pPr lvl="1" indent="-342900" algn="just">
              <a:lnSpc>
                <a:spcPct val="107000"/>
              </a:lnSpc>
              <a:buClr>
                <a:srgbClr val="00BF6F"/>
              </a:buClr>
              <a:buFont typeface="Symbol" panose="05050102010706020507" pitchFamily="18" charset="2"/>
              <a:buChar char="®"/>
            </a:pPr>
            <a:r>
              <a:rPr lang="fr-FR" sz="1500" kern="100" dirty="0">
                <a:solidFill>
                  <a:srgbClr val="002060"/>
                </a:solidFill>
                <a:ea typeface="Aptos" panose="020B0004020202020204" pitchFamily="34" charset="0"/>
                <a:cs typeface="Times New Roman"/>
              </a:rPr>
              <a:t>Conséquences avec les difficultés rencontrées par le Jeune Aidant.</a:t>
            </a:r>
          </a:p>
          <a:p>
            <a:pPr lvl="1" indent="-342900" algn="just">
              <a:lnSpc>
                <a:spcPct val="107000"/>
              </a:lnSpc>
              <a:buClr>
                <a:srgbClr val="00BF6F"/>
              </a:buClr>
              <a:buFont typeface="Symbol" panose="05050102010706020507" pitchFamily="18" charset="2"/>
              <a:buChar char="®"/>
            </a:pPr>
            <a:r>
              <a:rPr lang="fr-FR" sz="1500" kern="100" dirty="0">
                <a:solidFill>
                  <a:srgbClr val="002060"/>
                </a:solidFill>
                <a:effectLst/>
                <a:ea typeface="Aptos" panose="020B0004020202020204" pitchFamily="34" charset="0"/>
                <a:cs typeface="Times New Roman"/>
              </a:rPr>
              <a:t>Expression du besoin du Jeune </a:t>
            </a:r>
            <a:r>
              <a:rPr lang="fr-FR" sz="1500" kern="100" dirty="0">
                <a:solidFill>
                  <a:srgbClr val="002060"/>
                </a:solidFill>
                <a:ea typeface="Aptos" panose="020B0004020202020204" pitchFamily="34" charset="0"/>
                <a:cs typeface="Times New Roman"/>
              </a:rPr>
              <a:t>A</a:t>
            </a:r>
            <a:r>
              <a:rPr lang="fr-FR" sz="1500" kern="100" dirty="0">
                <a:solidFill>
                  <a:srgbClr val="002060"/>
                </a:solidFill>
                <a:effectLst/>
                <a:ea typeface="Aptos" panose="020B0004020202020204" pitchFamily="34" charset="0"/>
                <a:cs typeface="Times New Roman"/>
              </a:rPr>
              <a:t>idant.</a:t>
            </a:r>
          </a:p>
          <a:p>
            <a:pPr lvl="1" indent="-342900" algn="just">
              <a:lnSpc>
                <a:spcPct val="107000"/>
              </a:lnSpc>
              <a:buClr>
                <a:srgbClr val="00BF6F"/>
              </a:buClr>
              <a:buFont typeface="Symbol" panose="05050102010706020507" pitchFamily="18" charset="2"/>
              <a:buChar char="®"/>
            </a:pPr>
            <a:r>
              <a:rPr lang="fr-FR" sz="1500" kern="100" dirty="0">
                <a:solidFill>
                  <a:srgbClr val="002060"/>
                </a:solidFill>
                <a:effectLst/>
                <a:ea typeface="Aptos" panose="020B0004020202020204" pitchFamily="34" charset="0"/>
                <a:cs typeface="Times New Roman"/>
              </a:rPr>
              <a:t>Proposition du soutien de l’Udaf 64.</a:t>
            </a:r>
          </a:p>
          <a:p>
            <a:pPr marL="400050" lvl="1" indent="0" algn="just">
              <a:lnSpc>
                <a:spcPct val="107000"/>
              </a:lnSpc>
              <a:buClr>
                <a:srgbClr val="00BF6F"/>
              </a:buClr>
              <a:buNone/>
            </a:pPr>
            <a:endParaRPr lang="fr-FR" sz="1500" kern="100" dirty="0">
              <a:solidFill>
                <a:srgbClr val="002060"/>
              </a:solidFill>
              <a:effectLst/>
              <a:ea typeface="Aptos" panose="020B0004020202020204" pitchFamily="34" charset="0"/>
              <a:cs typeface="Times New Roman" panose="02020603050405020304" pitchFamily="18" charset="0"/>
            </a:endParaRPr>
          </a:p>
          <a:p>
            <a:pPr marL="0" lvl="0" indent="0" algn="just">
              <a:lnSpc>
                <a:spcPct val="107000"/>
              </a:lnSpc>
              <a:buClr>
                <a:srgbClr val="00BF6F"/>
              </a:buClr>
              <a:buNone/>
            </a:pPr>
            <a:r>
              <a:rPr lang="fr-FR" sz="1500" kern="100" dirty="0">
                <a:solidFill>
                  <a:srgbClr val="002060"/>
                </a:solidFill>
                <a:effectLst/>
                <a:ea typeface="Aptos" panose="020B0004020202020204" pitchFamily="34" charset="0"/>
                <a:cs typeface="Times New Roman"/>
              </a:rPr>
              <a:t>Avec le soutien financier d’Harmonie Mutuelle Territoire Aquitaine</a:t>
            </a:r>
            <a:r>
              <a:rPr lang="fr-FR" sz="1500" kern="100" dirty="0">
                <a:solidFill>
                  <a:srgbClr val="002060"/>
                </a:solidFill>
                <a:ea typeface="Aptos" panose="020B0004020202020204" pitchFamily="34" charset="0"/>
                <a:cs typeface="Times New Roman"/>
              </a:rPr>
              <a:t>, une </a:t>
            </a:r>
            <a:r>
              <a:rPr lang="fr-FR" sz="1500" kern="100" dirty="0">
                <a:solidFill>
                  <a:srgbClr val="002060"/>
                </a:solidFill>
                <a:effectLst/>
                <a:ea typeface="Aptos" panose="020B0004020202020204" pitchFamily="34" charset="0"/>
                <a:cs typeface="Times New Roman"/>
              </a:rPr>
              <a:t>Production Compagnie ACALY</a:t>
            </a:r>
            <a:r>
              <a:rPr lang="fr-FR" sz="1500" kern="100" dirty="0">
                <a:solidFill>
                  <a:srgbClr val="002060"/>
                </a:solidFill>
                <a:ea typeface="Aptos" panose="020B0004020202020204" pitchFamily="34" charset="0"/>
                <a:cs typeface="Times New Roman"/>
              </a:rPr>
              <a:t> de deux vidéos  de p</a:t>
            </a:r>
            <a:r>
              <a:rPr lang="fr-FR" sz="1500" kern="100" dirty="0">
                <a:solidFill>
                  <a:srgbClr val="002060"/>
                </a:solidFill>
                <a:effectLst/>
                <a:ea typeface="Aptos" panose="020B0004020202020204" pitchFamily="34" charset="0"/>
                <a:cs typeface="Times New Roman"/>
              </a:rPr>
              <a:t>arcours de vie de Jeunes </a:t>
            </a:r>
            <a:r>
              <a:rPr lang="fr-FR" sz="1500" kern="100" dirty="0">
                <a:solidFill>
                  <a:srgbClr val="002060"/>
                </a:solidFill>
                <a:ea typeface="Aptos" panose="020B0004020202020204" pitchFamily="34" charset="0"/>
                <a:cs typeface="Times New Roman"/>
              </a:rPr>
              <a:t>A</a:t>
            </a:r>
            <a:r>
              <a:rPr lang="fr-FR" sz="1500" kern="100" dirty="0">
                <a:solidFill>
                  <a:srgbClr val="002060"/>
                </a:solidFill>
                <a:effectLst/>
                <a:ea typeface="Aptos" panose="020B0004020202020204" pitchFamily="34" charset="0"/>
                <a:cs typeface="Times New Roman"/>
              </a:rPr>
              <a:t>idantes.</a:t>
            </a:r>
          </a:p>
          <a:p>
            <a:pPr marL="0" lvl="0" indent="0" algn="just">
              <a:lnSpc>
                <a:spcPct val="107000"/>
              </a:lnSpc>
              <a:buClr>
                <a:srgbClr val="00BF6F"/>
              </a:buClr>
              <a:buNone/>
            </a:pPr>
            <a:endParaRPr lang="fr-FR" sz="1500" kern="100" dirty="0">
              <a:solidFill>
                <a:srgbClr val="002060"/>
              </a:solidFill>
              <a:effectLst/>
              <a:ea typeface="Aptos" panose="020B0004020202020204" pitchFamily="34" charset="0"/>
              <a:cs typeface="Times New Roman" panose="02020603050405020304" pitchFamily="18" charset="0"/>
            </a:endParaRPr>
          </a:p>
          <a:p>
            <a:pPr marL="0" lvl="0" indent="0" algn="just">
              <a:lnSpc>
                <a:spcPct val="107000"/>
              </a:lnSpc>
              <a:buClr>
                <a:srgbClr val="00BF6F"/>
              </a:buClr>
              <a:buNone/>
            </a:pPr>
            <a:r>
              <a:rPr lang="fr-FR" sz="1500" kern="100" dirty="0">
                <a:solidFill>
                  <a:srgbClr val="002060"/>
                </a:solidFill>
                <a:ea typeface="Aptos" panose="020B0004020202020204" pitchFamily="34" charset="0"/>
                <a:cs typeface="Times New Roman"/>
              </a:rPr>
              <a:t>Ces v</a:t>
            </a:r>
            <a:r>
              <a:rPr lang="fr-FR" sz="1500" kern="100" dirty="0">
                <a:solidFill>
                  <a:srgbClr val="002060"/>
                </a:solidFill>
                <a:effectLst/>
                <a:ea typeface="Aptos" panose="020B0004020202020204" pitchFamily="34" charset="0"/>
                <a:cs typeface="Times New Roman"/>
              </a:rPr>
              <a:t>idéos sont en ligne sur le site de l’Udaf 64.</a:t>
            </a:r>
          </a:p>
          <a:p>
            <a:pPr marL="0" lvl="0" indent="0" algn="just">
              <a:lnSpc>
                <a:spcPct val="107000"/>
              </a:lnSpc>
              <a:spcAft>
                <a:spcPts val="800"/>
              </a:spcAft>
              <a:buClr>
                <a:srgbClr val="00BF6F"/>
              </a:buClr>
              <a:buNone/>
            </a:pPr>
            <a:r>
              <a:rPr lang="fr-FR" sz="1500" kern="100" dirty="0">
                <a:solidFill>
                  <a:srgbClr val="002060"/>
                </a:solidFill>
                <a:effectLst/>
                <a:ea typeface="Aptos" panose="020B0004020202020204" pitchFamily="34" charset="0"/>
                <a:cs typeface="Times New Roman"/>
              </a:rPr>
              <a:t>Ces vidéos de sensibilisations seront intégrées dans le dispositif de sensibilisation et d’information des Jeunes </a:t>
            </a:r>
            <a:r>
              <a:rPr lang="fr-FR" sz="1500" kern="100" dirty="0">
                <a:solidFill>
                  <a:srgbClr val="002060"/>
                </a:solidFill>
                <a:ea typeface="Aptos" panose="020B0004020202020204" pitchFamily="34" charset="0"/>
                <a:cs typeface="Times New Roman"/>
              </a:rPr>
              <a:t>A</a:t>
            </a:r>
            <a:r>
              <a:rPr lang="fr-FR" sz="1500" kern="100" dirty="0">
                <a:solidFill>
                  <a:srgbClr val="002060"/>
                </a:solidFill>
                <a:effectLst/>
                <a:ea typeface="Aptos" panose="020B0004020202020204" pitchFamily="34" charset="0"/>
                <a:cs typeface="Times New Roman"/>
              </a:rPr>
              <a:t>idants.</a:t>
            </a:r>
          </a:p>
        </p:txBody>
      </p:sp>
      <p:pic>
        <p:nvPicPr>
          <p:cNvPr id="5" name="Image 4">
            <a:extLst>
              <a:ext uri="{FF2B5EF4-FFF2-40B4-BE49-F238E27FC236}">
                <a16:creationId xmlns:a16="http://schemas.microsoft.com/office/drawing/2014/main" id="{9E5712F8-C825-7DC7-1FFE-5632178283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7E703C8B-869F-0D3D-F95D-5806866FBFC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46</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9EB1A8A7-2D2B-CAC1-1053-841CB9EC5E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pic>
        <p:nvPicPr>
          <p:cNvPr id="4" name="Image 3" descr="Une image contenant texte, personne, habits, capture d’écran&#10;&#10;Le contenu généré par l’IA peut être incorrect.">
            <a:hlinkClick r:id="rId4"/>
            <a:extLst>
              <a:ext uri="{FF2B5EF4-FFF2-40B4-BE49-F238E27FC236}">
                <a16:creationId xmlns:a16="http://schemas.microsoft.com/office/drawing/2014/main" id="{77A76F7F-014A-A445-E56E-951FD028B631}"/>
              </a:ext>
            </a:extLst>
          </p:cNvPr>
          <p:cNvPicPr>
            <a:picLocks noChangeAspect="1"/>
          </p:cNvPicPr>
          <p:nvPr/>
        </p:nvPicPr>
        <p:blipFill>
          <a:blip r:embed="rId5"/>
          <a:stretch>
            <a:fillRect/>
          </a:stretch>
        </p:blipFill>
        <p:spPr>
          <a:xfrm>
            <a:off x="471595" y="1927225"/>
            <a:ext cx="2663825" cy="1501775"/>
          </a:xfrm>
          <a:prstGeom prst="rect">
            <a:avLst/>
          </a:prstGeom>
        </p:spPr>
      </p:pic>
      <p:pic>
        <p:nvPicPr>
          <p:cNvPr id="10" name="Image 9" descr="Une image contenant capture d’écran, Visage humain, personne, texte&#10;&#10;Le contenu généré par l’IA peut être incorrect.">
            <a:hlinkClick r:id="rId6"/>
            <a:extLst>
              <a:ext uri="{FF2B5EF4-FFF2-40B4-BE49-F238E27FC236}">
                <a16:creationId xmlns:a16="http://schemas.microsoft.com/office/drawing/2014/main" id="{924582F4-3BE4-8D57-2F9F-425412944DAF}"/>
              </a:ext>
            </a:extLst>
          </p:cNvPr>
          <p:cNvPicPr>
            <a:picLocks noChangeAspect="1"/>
          </p:cNvPicPr>
          <p:nvPr/>
        </p:nvPicPr>
        <p:blipFill>
          <a:blip r:embed="rId7"/>
          <a:stretch>
            <a:fillRect/>
          </a:stretch>
        </p:blipFill>
        <p:spPr>
          <a:xfrm>
            <a:off x="471595" y="3636299"/>
            <a:ext cx="2686685" cy="1512570"/>
          </a:xfrm>
          <a:prstGeom prst="rect">
            <a:avLst/>
          </a:prstGeom>
        </p:spPr>
      </p:pic>
      <p:sp>
        <p:nvSpPr>
          <p:cNvPr id="11" name="Espace réservé de la date 3">
            <a:extLst>
              <a:ext uri="{FF2B5EF4-FFF2-40B4-BE49-F238E27FC236}">
                <a16:creationId xmlns:a16="http://schemas.microsoft.com/office/drawing/2014/main" id="{A8104525-02E1-C7DB-0533-302DD7635A5F}"/>
              </a:ext>
            </a:extLst>
          </p:cNvPr>
          <p:cNvSpPr>
            <a:spLocks noGrp="1"/>
          </p:cNvSpPr>
          <p:nvPr>
            <p:ph type="dt" sz="half" idx="10"/>
          </p:nvPr>
        </p:nvSpPr>
        <p:spPr>
          <a:xfrm>
            <a:off x="457200" y="6356351"/>
            <a:ext cx="874440" cy="365125"/>
          </a:xfrm>
        </p:spPr>
        <p:txBody>
          <a:bodyPr/>
          <a:lstStyle/>
          <a:p>
            <a:r>
              <a:rPr lang="fr-FR" dirty="0"/>
              <a:t>24/05/2025</a:t>
            </a:r>
          </a:p>
        </p:txBody>
      </p:sp>
      <p:sp>
        <p:nvSpPr>
          <p:cNvPr id="12" name="Espace réservé du pied de page 4">
            <a:extLst>
              <a:ext uri="{FF2B5EF4-FFF2-40B4-BE49-F238E27FC236}">
                <a16:creationId xmlns:a16="http://schemas.microsoft.com/office/drawing/2014/main" id="{9562759F-2DBD-F93C-6F92-B07CA7D926B7}"/>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8" name="ZoneTexte 17">
            <a:extLst>
              <a:ext uri="{FF2B5EF4-FFF2-40B4-BE49-F238E27FC236}">
                <a16:creationId xmlns:a16="http://schemas.microsoft.com/office/drawing/2014/main" id="{E7ECAB53-4BEB-0DC6-6E35-1B3F8E5143A9}"/>
              </a:ext>
            </a:extLst>
          </p:cNvPr>
          <p:cNvSpPr txBox="1"/>
          <p:nvPr/>
        </p:nvSpPr>
        <p:spPr>
          <a:xfrm>
            <a:off x="1979712" y="463825"/>
            <a:ext cx="5983655" cy="461665"/>
          </a:xfrm>
          <a:prstGeom prst="rect">
            <a:avLst/>
          </a:prstGeom>
          <a:noFill/>
        </p:spPr>
        <p:txBody>
          <a:bodyPr wrap="square" rtlCol="0">
            <a:spAutoFit/>
          </a:bodyPr>
          <a:lstStyle/>
          <a:p>
            <a:pPr marL="0" indent="0" algn="just">
              <a:buNone/>
            </a:pPr>
            <a:r>
              <a:rPr lang="fr-FR" sz="2400" b="1" dirty="0">
                <a:solidFill>
                  <a:srgbClr val="00BF6F"/>
                </a:solidFill>
                <a:latin typeface="+mj-lt"/>
              </a:rPr>
              <a:t>Réalisation de deux vidéos de sensibilisation</a:t>
            </a:r>
          </a:p>
        </p:txBody>
      </p:sp>
      <p:pic>
        <p:nvPicPr>
          <p:cNvPr id="14" name="Image 13" descr="Une image contenant texte, Graphique, clipart, graphisme&#10;&#10;Le contenu généré par l’IA peut être incorrect.">
            <a:extLst>
              <a:ext uri="{FF2B5EF4-FFF2-40B4-BE49-F238E27FC236}">
                <a16:creationId xmlns:a16="http://schemas.microsoft.com/office/drawing/2014/main" id="{71D383E1-FA53-FB6C-AE84-F59CC717C0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853" y="167353"/>
            <a:ext cx="1439133" cy="1440000"/>
          </a:xfrm>
          <a:prstGeom prst="rect">
            <a:avLst/>
          </a:prstGeom>
        </p:spPr>
      </p:pic>
    </p:spTree>
    <p:extLst>
      <p:ext uri="{BB962C8B-B14F-4D97-AF65-F5344CB8AC3E}">
        <p14:creationId xmlns:p14="http://schemas.microsoft.com/office/powerpoint/2010/main" val="38208976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EAA1D-EB78-0FDF-CD1F-CE8D0DC6A0E2}"/>
            </a:ext>
          </a:extLst>
        </p:cNvPr>
        <p:cNvGrpSpPr/>
        <p:nvPr/>
      </p:nvGrpSpPr>
      <p:grpSpPr>
        <a:xfrm>
          <a:off x="0" y="0"/>
          <a:ext cx="0" cy="0"/>
          <a:chOff x="0" y="0"/>
          <a:chExt cx="0" cy="0"/>
        </a:xfrm>
      </p:grpSpPr>
      <p:pic>
        <p:nvPicPr>
          <p:cNvPr id="11" name="Image 10" descr="Une image contenant texte&#10;&#10;Le contenu généré par l’IA peut être incorrect.">
            <a:extLst>
              <a:ext uri="{FF2B5EF4-FFF2-40B4-BE49-F238E27FC236}">
                <a16:creationId xmlns:a16="http://schemas.microsoft.com/office/drawing/2014/main" id="{1A9E6BB8-7756-BED6-4E91-8ADC53C5AE2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8880" y="3115632"/>
            <a:ext cx="6610185" cy="3718436"/>
          </a:xfrm>
          <a:prstGeom prst="rect">
            <a:avLst/>
          </a:prstGeom>
          <a:noFill/>
          <a:ln>
            <a:noFill/>
          </a:ln>
        </p:spPr>
      </p:pic>
      <p:sp>
        <p:nvSpPr>
          <p:cNvPr id="3" name="Espace réservé du contenu 2">
            <a:extLst>
              <a:ext uri="{FF2B5EF4-FFF2-40B4-BE49-F238E27FC236}">
                <a16:creationId xmlns:a16="http://schemas.microsoft.com/office/drawing/2014/main" id="{039A05C6-CABE-C248-4413-9A7B49C0CF89}"/>
              </a:ext>
            </a:extLst>
          </p:cNvPr>
          <p:cNvSpPr>
            <a:spLocks noGrp="1"/>
          </p:cNvSpPr>
          <p:nvPr>
            <p:ph idx="1"/>
          </p:nvPr>
        </p:nvSpPr>
        <p:spPr>
          <a:xfrm>
            <a:off x="2021439" y="1052736"/>
            <a:ext cx="6419056" cy="3019691"/>
          </a:xfrm>
        </p:spPr>
        <p:txBody>
          <a:bodyPr vert="horz" lIns="91440" tIns="45720" rIns="91440" bIns="45720" rtlCol="0" anchor="t">
            <a:normAutofit/>
          </a:bodyPr>
          <a:lstStyle/>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Sensibiliser les professionnels et les jeunes.</a:t>
            </a:r>
          </a:p>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Créer un moment d’échange et d’interaction.</a:t>
            </a:r>
          </a:p>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Reprend la charte graphique de l’Unaf (couleurs, police…).</a:t>
            </a:r>
            <a:endParaRPr lang="fr-FR" sz="1800" kern="100" dirty="0">
              <a:solidFill>
                <a:srgbClr val="002060"/>
              </a:solidFill>
              <a:effectLst/>
              <a:ea typeface="Aptos" panose="020B0004020202020204" pitchFamily="34" charset="0"/>
              <a:cs typeface="Times New Roman"/>
            </a:endParaRPr>
          </a:p>
          <a:p>
            <a:pPr lvl="0">
              <a:lnSpc>
                <a:spcPct val="107000"/>
              </a:lnSpc>
              <a:buClr>
                <a:srgbClr val="00BF6F"/>
              </a:buClr>
              <a:buFont typeface="Wingdings" panose="05000000000000000000" pitchFamily="2" charset="2"/>
              <a:buChar char="ü"/>
            </a:pPr>
            <a:r>
              <a:rPr lang="fr-FR" sz="1800" kern="100" dirty="0">
                <a:solidFill>
                  <a:srgbClr val="002060"/>
                </a:solidFill>
                <a:effectLst/>
                <a:ea typeface="Aptos" panose="020B0004020202020204" pitchFamily="34" charset="0"/>
                <a:cs typeface="Times New Roman"/>
              </a:rPr>
              <a:t>32 cartes :</a:t>
            </a:r>
          </a:p>
          <a:p>
            <a:pPr lvl="1" indent="-342900">
              <a:lnSpc>
                <a:spcPct val="107000"/>
              </a:lnSpc>
              <a:buClr>
                <a:srgbClr val="00BF6F"/>
              </a:buClr>
              <a:buFont typeface="Symbol" panose="05050102010706020507" pitchFamily="18" charset="2"/>
              <a:buChar char="®"/>
            </a:pPr>
            <a:r>
              <a:rPr lang="fr-FR" sz="1600" kern="100" dirty="0">
                <a:solidFill>
                  <a:srgbClr val="002060"/>
                </a:solidFill>
                <a:effectLst/>
                <a:ea typeface="Aptos" panose="020B0004020202020204" pitchFamily="34" charset="0"/>
                <a:cs typeface="Times New Roman"/>
              </a:rPr>
              <a:t>7 cartes problématique </a:t>
            </a:r>
            <a:r>
              <a:rPr lang="fr-FR" sz="1600" kern="100" dirty="0">
                <a:solidFill>
                  <a:srgbClr val="002060"/>
                </a:solidFill>
                <a:ea typeface="Aptos" panose="020B0004020202020204" pitchFamily="34" charset="0"/>
                <a:cs typeface="Times New Roman"/>
              </a:rPr>
              <a:t>du proche aidé,</a:t>
            </a:r>
          </a:p>
          <a:p>
            <a:pPr lvl="1" indent="-342900">
              <a:lnSpc>
                <a:spcPct val="107000"/>
              </a:lnSpc>
              <a:buClr>
                <a:srgbClr val="00BF6F"/>
              </a:buClr>
              <a:buFont typeface="Symbol" panose="05050102010706020507" pitchFamily="18" charset="2"/>
              <a:buChar char="®"/>
            </a:pPr>
            <a:r>
              <a:rPr lang="fr-FR" sz="1600" kern="100" dirty="0">
                <a:solidFill>
                  <a:srgbClr val="002060"/>
                </a:solidFill>
                <a:effectLst/>
                <a:ea typeface="Aptos" panose="020B0004020202020204" pitchFamily="34" charset="0"/>
                <a:cs typeface="Times New Roman"/>
              </a:rPr>
              <a:t>8 cartes actions du jeune aidant pour aider le proche,</a:t>
            </a:r>
          </a:p>
          <a:p>
            <a:pPr lvl="1" indent="-342900">
              <a:lnSpc>
                <a:spcPct val="107000"/>
              </a:lnSpc>
              <a:buClr>
                <a:srgbClr val="00BF6F"/>
              </a:buClr>
              <a:buFont typeface="Symbol" panose="05050102010706020507" pitchFamily="18" charset="2"/>
              <a:buChar char="®"/>
            </a:pPr>
            <a:r>
              <a:rPr lang="fr-FR" sz="1600" kern="100" dirty="0">
                <a:solidFill>
                  <a:srgbClr val="002060"/>
                </a:solidFill>
                <a:ea typeface="Aptos" panose="020B0004020202020204" pitchFamily="34" charset="0"/>
                <a:cs typeface="Times New Roman"/>
              </a:rPr>
              <a:t>9 cartes conséquences sur le jeune aidant,</a:t>
            </a:r>
          </a:p>
          <a:p>
            <a:pPr lvl="1" indent="-342900">
              <a:lnSpc>
                <a:spcPct val="107000"/>
              </a:lnSpc>
              <a:buClr>
                <a:srgbClr val="00BF6F"/>
              </a:buClr>
              <a:buFont typeface="Symbol" panose="05050102010706020507" pitchFamily="18" charset="2"/>
              <a:buChar char="®"/>
            </a:pPr>
            <a:r>
              <a:rPr lang="fr-FR" sz="1600" kern="100" dirty="0">
                <a:solidFill>
                  <a:srgbClr val="002060"/>
                </a:solidFill>
                <a:effectLst/>
                <a:ea typeface="Aptos" panose="020B0004020202020204" pitchFamily="34" charset="0"/>
                <a:cs typeface="Times New Roman"/>
              </a:rPr>
              <a:t>6 cartes besoins du jeune aidant,</a:t>
            </a:r>
          </a:p>
          <a:p>
            <a:pPr lvl="1" indent="-342900">
              <a:lnSpc>
                <a:spcPct val="107000"/>
              </a:lnSpc>
              <a:buClr>
                <a:srgbClr val="00BF6F"/>
              </a:buClr>
              <a:buFont typeface="Symbol" panose="05050102010706020507" pitchFamily="18" charset="2"/>
              <a:buChar char="®"/>
            </a:pPr>
            <a:r>
              <a:rPr lang="fr-FR" sz="1600" kern="100" dirty="0">
                <a:solidFill>
                  <a:srgbClr val="002060"/>
                </a:solidFill>
                <a:ea typeface="Aptos" panose="020B0004020202020204" pitchFamily="34" charset="0"/>
                <a:cs typeface="Times New Roman"/>
              </a:rPr>
              <a:t>1 carte réponse aux besoins.</a:t>
            </a:r>
            <a:endParaRPr lang="fr-FR" sz="2000" kern="100" dirty="0">
              <a:ea typeface="Aptos" panose="020B0004020202020204" pitchFamily="34" charset="0"/>
              <a:cs typeface="Times New Roman" panose="02020603050405020304" pitchFamily="18" charset="0"/>
            </a:endParaRPr>
          </a:p>
          <a:p>
            <a:pPr lvl="1" indent="-342900">
              <a:lnSpc>
                <a:spcPct val="107000"/>
              </a:lnSpc>
              <a:buFont typeface="Arial" panose="020B0004020202020204" pitchFamily="34" charset="0"/>
              <a:buChar char="•"/>
            </a:pPr>
            <a:endParaRPr lang="fr-FR" sz="1400" kern="100" dirty="0">
              <a:effectLst/>
              <a:ea typeface="Aptos" panose="020B000402020202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EC4BF5C5-550E-84B3-DAE2-CE7A3525A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EBE2B728-0773-D8A8-5EF2-A0F1C0135DE8}"/>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47</a:t>
            </a:fld>
            <a:endParaRPr lang="fr-FR" dirty="0"/>
          </a:p>
        </p:txBody>
      </p:sp>
      <p:sp>
        <p:nvSpPr>
          <p:cNvPr id="4" name="Espace réservé de la date 3">
            <a:extLst>
              <a:ext uri="{FF2B5EF4-FFF2-40B4-BE49-F238E27FC236}">
                <a16:creationId xmlns:a16="http://schemas.microsoft.com/office/drawing/2014/main" id="{97C8B58A-58D5-831F-6E80-A2004F11E383}"/>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10AF4B6D-1F9E-D4D1-3AD2-B4E2D116A245}"/>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6" name="ZoneTexte 15">
            <a:extLst>
              <a:ext uri="{FF2B5EF4-FFF2-40B4-BE49-F238E27FC236}">
                <a16:creationId xmlns:a16="http://schemas.microsoft.com/office/drawing/2014/main" id="{D32298A6-6279-B1EB-6403-7B73049E990F}"/>
              </a:ext>
            </a:extLst>
          </p:cNvPr>
          <p:cNvSpPr txBox="1"/>
          <p:nvPr/>
        </p:nvSpPr>
        <p:spPr>
          <a:xfrm>
            <a:off x="2021439" y="447714"/>
            <a:ext cx="5904656" cy="461665"/>
          </a:xfrm>
          <a:prstGeom prst="rect">
            <a:avLst/>
          </a:prstGeom>
          <a:noFill/>
        </p:spPr>
        <p:txBody>
          <a:bodyPr wrap="square" rtlCol="0">
            <a:spAutoFit/>
          </a:bodyPr>
          <a:lstStyle/>
          <a:p>
            <a:pPr marL="0" indent="0" algn="just">
              <a:buNone/>
            </a:pPr>
            <a:r>
              <a:rPr lang="fr-FR" sz="2400" b="1" dirty="0">
                <a:solidFill>
                  <a:srgbClr val="00BF6F"/>
                </a:solidFill>
                <a:latin typeface="+mj-lt"/>
              </a:rPr>
              <a:t>Création visuelle d’un kit de sensibilisation</a:t>
            </a:r>
            <a:endParaRPr lang="fr-FR" sz="2400" b="1" dirty="0">
              <a:solidFill>
                <a:srgbClr val="00BF6F"/>
              </a:solidFill>
              <a:latin typeface="+mj-lt"/>
              <a:ea typeface="Calibri"/>
              <a:cs typeface="Calibri"/>
            </a:endParaRPr>
          </a:p>
        </p:txBody>
      </p:sp>
      <p:pic>
        <p:nvPicPr>
          <p:cNvPr id="13" name="Image 12" descr="Une image contenant texte, Graphique, clipart, graphisme&#10;&#10;Le contenu généré par l’IA peut être incorrect.">
            <a:extLst>
              <a:ext uri="{FF2B5EF4-FFF2-40B4-BE49-F238E27FC236}">
                <a16:creationId xmlns:a16="http://schemas.microsoft.com/office/drawing/2014/main" id="{7BDC7901-20D1-33A2-2B0E-9ACE428F82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53" y="167353"/>
            <a:ext cx="1439133" cy="1440000"/>
          </a:xfrm>
          <a:prstGeom prst="rect">
            <a:avLst/>
          </a:prstGeom>
        </p:spPr>
      </p:pic>
      <p:pic>
        <p:nvPicPr>
          <p:cNvPr id="9" name="Image 8" descr="Une image contenant texte, Police, logo, Graphique&#10;&#10;Description générée automatiquement">
            <a:extLst>
              <a:ext uri="{FF2B5EF4-FFF2-40B4-BE49-F238E27FC236}">
                <a16:creationId xmlns:a16="http://schemas.microsoft.com/office/drawing/2014/main" id="{1FFA420C-1B6C-6412-0147-EDE27F30D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486044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51D96-B978-7112-05E6-E17DB72D94E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8C64CF9-215C-7447-B14B-8C68350F8F67}"/>
              </a:ext>
            </a:extLst>
          </p:cNvPr>
          <p:cNvSpPr>
            <a:spLocks noGrp="1"/>
          </p:cNvSpPr>
          <p:nvPr>
            <p:ph idx="1"/>
          </p:nvPr>
        </p:nvSpPr>
        <p:spPr>
          <a:xfrm>
            <a:off x="1640372" y="1426895"/>
            <a:ext cx="4069822" cy="3216358"/>
          </a:xfrm>
        </p:spPr>
        <p:txBody>
          <a:bodyPr vert="horz" lIns="91440" tIns="45720" rIns="91440" bIns="45720" rtlCol="0" anchor="t">
            <a:normAutofit/>
          </a:bodyPr>
          <a:lstStyle/>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Informer les professionnels et les Jeunes Aidants.</a:t>
            </a:r>
          </a:p>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Mettre en relation les ressources avec les besoins.</a:t>
            </a:r>
          </a:p>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Proposer un dispositif spécifique pour les Jeunes Aidants.</a:t>
            </a:r>
          </a:p>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Donner la possibilité aux jeunes aidants de faire communauté.</a:t>
            </a:r>
          </a:p>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Proposer un espace d’écoute.</a:t>
            </a:r>
            <a:endParaRPr lang="fr-FR" sz="1400" kern="100" dirty="0">
              <a:effectLst/>
              <a:ea typeface="Aptos" panose="020B000402020202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06BEF361-595F-B273-F22F-9F76A92DB2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29AF4704-2CEF-3CC7-0961-F890060DACF6}"/>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48</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717CC63D-A3F9-3646-0786-B505722A8D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pic>
        <p:nvPicPr>
          <p:cNvPr id="4" name="Image 3" descr="Une image contenant texte, Appareils électroniques, ordinateur, capture d’écran&#10;&#10;Le contenu généré par l’IA peut être incorrect.">
            <a:extLst>
              <a:ext uri="{FF2B5EF4-FFF2-40B4-BE49-F238E27FC236}">
                <a16:creationId xmlns:a16="http://schemas.microsoft.com/office/drawing/2014/main" id="{3D4DD509-A685-E049-BB50-4F9393FD990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8347" y="1443609"/>
            <a:ext cx="2808312" cy="2774064"/>
          </a:xfrm>
          <a:prstGeom prst="rect">
            <a:avLst/>
          </a:prstGeom>
          <a:noFill/>
        </p:spPr>
      </p:pic>
      <p:pic>
        <p:nvPicPr>
          <p:cNvPr id="10" name="Image 9" descr="Une image contenant texte, diagramme, capture d’écran, Police">
            <a:extLst>
              <a:ext uri="{FF2B5EF4-FFF2-40B4-BE49-F238E27FC236}">
                <a16:creationId xmlns:a16="http://schemas.microsoft.com/office/drawing/2014/main" id="{76F10B7A-D85A-EA90-9107-F461EE7839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8073" y="4365104"/>
            <a:ext cx="3928253" cy="1862961"/>
          </a:xfrm>
          <a:prstGeom prst="rect">
            <a:avLst/>
          </a:prstGeom>
        </p:spPr>
      </p:pic>
      <p:sp>
        <p:nvSpPr>
          <p:cNvPr id="11" name="Espace réservé de la date 3">
            <a:extLst>
              <a:ext uri="{FF2B5EF4-FFF2-40B4-BE49-F238E27FC236}">
                <a16:creationId xmlns:a16="http://schemas.microsoft.com/office/drawing/2014/main" id="{B40D2495-7BE9-0C88-282E-2A991DC25319}"/>
              </a:ext>
            </a:extLst>
          </p:cNvPr>
          <p:cNvSpPr>
            <a:spLocks noGrp="1"/>
          </p:cNvSpPr>
          <p:nvPr>
            <p:ph type="dt" sz="half" idx="10"/>
          </p:nvPr>
        </p:nvSpPr>
        <p:spPr>
          <a:xfrm>
            <a:off x="457200" y="6356351"/>
            <a:ext cx="874440" cy="365125"/>
          </a:xfrm>
        </p:spPr>
        <p:txBody>
          <a:bodyPr/>
          <a:lstStyle/>
          <a:p>
            <a:r>
              <a:rPr lang="fr-FR" dirty="0"/>
              <a:t>24/05/2025</a:t>
            </a:r>
          </a:p>
        </p:txBody>
      </p:sp>
      <p:sp>
        <p:nvSpPr>
          <p:cNvPr id="12" name="Espace réservé du pied de page 4">
            <a:extLst>
              <a:ext uri="{FF2B5EF4-FFF2-40B4-BE49-F238E27FC236}">
                <a16:creationId xmlns:a16="http://schemas.microsoft.com/office/drawing/2014/main" id="{5E0DC9C9-1605-31D4-D151-28C36E73FA14}"/>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8" name="ZoneTexte 17">
            <a:extLst>
              <a:ext uri="{FF2B5EF4-FFF2-40B4-BE49-F238E27FC236}">
                <a16:creationId xmlns:a16="http://schemas.microsoft.com/office/drawing/2014/main" id="{570382AF-8D9E-0678-D96E-F050E10BC4CA}"/>
              </a:ext>
            </a:extLst>
          </p:cNvPr>
          <p:cNvSpPr txBox="1"/>
          <p:nvPr/>
        </p:nvSpPr>
        <p:spPr>
          <a:xfrm>
            <a:off x="1979712" y="426411"/>
            <a:ext cx="6336704" cy="830997"/>
          </a:xfrm>
          <a:prstGeom prst="rect">
            <a:avLst/>
          </a:prstGeom>
          <a:noFill/>
        </p:spPr>
        <p:txBody>
          <a:bodyPr wrap="square" rtlCol="0">
            <a:spAutoFit/>
          </a:bodyPr>
          <a:lstStyle/>
          <a:p>
            <a:r>
              <a:rPr lang="fr-FR" sz="2400" b="1" dirty="0">
                <a:solidFill>
                  <a:srgbClr val="00BF6F"/>
                </a:solidFill>
                <a:latin typeface="+mj-lt"/>
              </a:rPr>
              <a:t>Réalisation d’un cahier des charges</a:t>
            </a:r>
          </a:p>
          <a:p>
            <a:r>
              <a:rPr lang="fr-FR" sz="2400" b="1" dirty="0">
                <a:solidFill>
                  <a:srgbClr val="00BF6F"/>
                </a:solidFill>
                <a:latin typeface="+mj-lt"/>
              </a:rPr>
              <a:t>et d’une maquette pour une application mobile</a:t>
            </a:r>
          </a:p>
        </p:txBody>
      </p:sp>
      <p:pic>
        <p:nvPicPr>
          <p:cNvPr id="14" name="Image 13" descr="Une image contenant texte, Graphique, clipart, graphisme&#10;&#10;Le contenu généré par l’IA peut être incorrect.">
            <a:extLst>
              <a:ext uri="{FF2B5EF4-FFF2-40B4-BE49-F238E27FC236}">
                <a16:creationId xmlns:a16="http://schemas.microsoft.com/office/drawing/2014/main" id="{C9F38DF8-41F6-0DA2-3778-B5C0B49118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853" y="167353"/>
            <a:ext cx="1439133" cy="1440000"/>
          </a:xfrm>
          <a:prstGeom prst="rect">
            <a:avLst/>
          </a:prstGeom>
        </p:spPr>
      </p:pic>
    </p:spTree>
    <p:extLst>
      <p:ext uri="{BB962C8B-B14F-4D97-AF65-F5344CB8AC3E}">
        <p14:creationId xmlns:p14="http://schemas.microsoft.com/office/powerpoint/2010/main" val="2928120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FA047-9779-0575-5813-AABD1FA738B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9EEC657-5581-1898-0112-4355A9A037F9}"/>
              </a:ext>
            </a:extLst>
          </p:cNvPr>
          <p:cNvSpPr>
            <a:spLocks noGrp="1"/>
          </p:cNvSpPr>
          <p:nvPr>
            <p:ph idx="1"/>
          </p:nvPr>
        </p:nvSpPr>
        <p:spPr>
          <a:xfrm>
            <a:off x="1613986" y="1717953"/>
            <a:ext cx="6768272" cy="1143254"/>
          </a:xfrm>
        </p:spPr>
        <p:txBody>
          <a:bodyPr vert="horz" lIns="91440" tIns="45720" rIns="91440" bIns="45720" rtlCol="0" anchor="t">
            <a:normAutofit/>
          </a:bodyPr>
          <a:lstStyle/>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Implémentation d’une page service sur le site web de l’Udaf 64.</a:t>
            </a:r>
          </a:p>
          <a:p>
            <a:pPr lvl="0">
              <a:lnSpc>
                <a:spcPct val="107000"/>
              </a:lnSpc>
              <a:buClr>
                <a:srgbClr val="00BF6F"/>
              </a:buClr>
              <a:buFont typeface="Wingdings" panose="05000000000000000000" pitchFamily="2" charset="2"/>
              <a:buChar char="ü"/>
            </a:pPr>
            <a:r>
              <a:rPr lang="fr-FR" sz="1800" kern="100" dirty="0">
                <a:solidFill>
                  <a:srgbClr val="002060"/>
                </a:solidFill>
                <a:ea typeface="Aptos" panose="020B0004020202020204" pitchFamily="34" charset="0"/>
                <a:cs typeface="Times New Roman"/>
              </a:rPr>
              <a:t>Création d’une page Instagram Jeunes Aidants en prévision du déploiement du projet.</a:t>
            </a:r>
            <a:endParaRPr lang="fr-FR" sz="1800" kern="100" dirty="0">
              <a:ea typeface="Aptos" panose="020B0004020202020204" pitchFamily="34" charset="0"/>
              <a:cs typeface="Times New Roman" panose="02020603050405020304" pitchFamily="18" charset="0"/>
            </a:endParaRPr>
          </a:p>
          <a:p>
            <a:pPr lvl="1" indent="-342900">
              <a:lnSpc>
                <a:spcPct val="107000"/>
              </a:lnSpc>
              <a:buClr>
                <a:srgbClr val="00BF6F"/>
              </a:buClr>
              <a:buFont typeface="Wingdings" panose="05000000000000000000" pitchFamily="2" charset="2"/>
              <a:buChar char="ü"/>
            </a:pPr>
            <a:endParaRPr lang="fr-FR" sz="1400" kern="100" dirty="0">
              <a:effectLst/>
              <a:ea typeface="Aptos" panose="020B000402020202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A07A14CA-1268-7424-659E-E7FF3F9D89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AD281788-09C6-4A9C-3103-784BC892AC78}"/>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49</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9E1C170D-6919-01FC-F7D5-987B04CD67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pic>
        <p:nvPicPr>
          <p:cNvPr id="13" name="Image 12">
            <a:extLst>
              <a:ext uri="{FF2B5EF4-FFF2-40B4-BE49-F238E27FC236}">
                <a16:creationId xmlns:a16="http://schemas.microsoft.com/office/drawing/2014/main" id="{F3721B93-8212-2402-957C-1B1E12D73CD0}"/>
              </a:ext>
            </a:extLst>
          </p:cNvPr>
          <p:cNvPicPr>
            <a:picLocks noChangeAspect="1"/>
          </p:cNvPicPr>
          <p:nvPr/>
        </p:nvPicPr>
        <p:blipFill>
          <a:blip r:embed="rId4"/>
          <a:stretch>
            <a:fillRect/>
          </a:stretch>
        </p:blipFill>
        <p:spPr>
          <a:xfrm>
            <a:off x="252000" y="3500153"/>
            <a:ext cx="4320000" cy="2279547"/>
          </a:xfrm>
          <a:prstGeom prst="rect">
            <a:avLst/>
          </a:prstGeom>
        </p:spPr>
      </p:pic>
      <p:pic>
        <p:nvPicPr>
          <p:cNvPr id="15" name="Image 14">
            <a:extLst>
              <a:ext uri="{FF2B5EF4-FFF2-40B4-BE49-F238E27FC236}">
                <a16:creationId xmlns:a16="http://schemas.microsoft.com/office/drawing/2014/main" id="{C7AD279B-2961-9323-D5D4-D1E8AF85385E}"/>
              </a:ext>
            </a:extLst>
          </p:cNvPr>
          <p:cNvPicPr>
            <a:picLocks noChangeAspect="1"/>
          </p:cNvPicPr>
          <p:nvPr/>
        </p:nvPicPr>
        <p:blipFill>
          <a:blip r:embed="rId5"/>
          <a:stretch>
            <a:fillRect/>
          </a:stretch>
        </p:blipFill>
        <p:spPr>
          <a:xfrm>
            <a:off x="4283968" y="3316187"/>
            <a:ext cx="4320000" cy="2399603"/>
          </a:xfrm>
          <a:prstGeom prst="rect">
            <a:avLst/>
          </a:prstGeom>
        </p:spPr>
      </p:pic>
      <p:sp>
        <p:nvSpPr>
          <p:cNvPr id="4" name="Espace réservé de la date 3">
            <a:extLst>
              <a:ext uri="{FF2B5EF4-FFF2-40B4-BE49-F238E27FC236}">
                <a16:creationId xmlns:a16="http://schemas.microsoft.com/office/drawing/2014/main" id="{4E3A122E-FF3F-4B1F-D765-7585B8B88F5F}"/>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3E415D70-ED95-FEDA-742F-F4D37B501F96}"/>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7" name="ZoneTexte 16">
            <a:extLst>
              <a:ext uri="{FF2B5EF4-FFF2-40B4-BE49-F238E27FC236}">
                <a16:creationId xmlns:a16="http://schemas.microsoft.com/office/drawing/2014/main" id="{8A293534-47B2-83FC-438E-54D262CCF251}"/>
              </a:ext>
            </a:extLst>
          </p:cNvPr>
          <p:cNvSpPr txBox="1"/>
          <p:nvPr/>
        </p:nvSpPr>
        <p:spPr>
          <a:xfrm>
            <a:off x="1907704" y="656521"/>
            <a:ext cx="6059016" cy="461665"/>
          </a:xfrm>
          <a:prstGeom prst="rect">
            <a:avLst/>
          </a:prstGeom>
          <a:noFill/>
        </p:spPr>
        <p:txBody>
          <a:bodyPr wrap="square" rtlCol="0">
            <a:spAutoFit/>
          </a:bodyPr>
          <a:lstStyle/>
          <a:p>
            <a:pPr marL="0" indent="0" algn="just">
              <a:buNone/>
            </a:pPr>
            <a:r>
              <a:rPr lang="fr-FR" sz="2400" b="1" dirty="0">
                <a:solidFill>
                  <a:srgbClr val="00BF6F"/>
                </a:solidFill>
                <a:latin typeface="+mj-lt"/>
              </a:rPr>
              <a:t>Construction de ressources internet/réseaux</a:t>
            </a:r>
            <a:endParaRPr lang="fr-FR" sz="2400" b="1" dirty="0">
              <a:solidFill>
                <a:srgbClr val="00BF6F"/>
              </a:solidFill>
              <a:latin typeface="+mj-lt"/>
              <a:ea typeface="Calibri"/>
              <a:cs typeface="Calibri"/>
            </a:endParaRPr>
          </a:p>
        </p:txBody>
      </p:sp>
      <p:pic>
        <p:nvPicPr>
          <p:cNvPr id="11" name="Image 10" descr="Une image contenant texte, Graphique, clipart, graphisme&#10;&#10;Le contenu généré par l’IA peut être incorrect.">
            <a:extLst>
              <a:ext uri="{FF2B5EF4-FFF2-40B4-BE49-F238E27FC236}">
                <a16:creationId xmlns:a16="http://schemas.microsoft.com/office/drawing/2014/main" id="{498886A6-FCEF-A880-148C-D5FB74820D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853" y="167353"/>
            <a:ext cx="1439133" cy="1440000"/>
          </a:xfrm>
          <a:prstGeom prst="rect">
            <a:avLst/>
          </a:prstGeom>
        </p:spPr>
      </p:pic>
    </p:spTree>
    <p:extLst>
      <p:ext uri="{BB962C8B-B14F-4D97-AF65-F5344CB8AC3E}">
        <p14:creationId xmlns:p14="http://schemas.microsoft.com/office/powerpoint/2010/main" val="133411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AC6F8-81E5-616F-29FB-EB9DF112C515}"/>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F8797073-4497-6BB4-F809-D623116EE1A5}"/>
              </a:ext>
            </a:extLst>
          </p:cNvPr>
          <p:cNvSpPr>
            <a:spLocks noGrp="1"/>
          </p:cNvSpPr>
          <p:nvPr>
            <p:ph type="sldNum" sz="quarter" idx="12"/>
          </p:nvPr>
        </p:nvSpPr>
        <p:spPr/>
        <p:txBody>
          <a:bodyPr/>
          <a:lstStyle/>
          <a:p>
            <a:fld id="{2511D2C5-E144-4D27-97C8-AD396BB15896}" type="slidenum">
              <a:rPr lang="fr-FR" smtClean="0"/>
              <a:pPr/>
              <a:t>5</a:t>
            </a:fld>
            <a:endParaRPr lang="fr-FR" dirty="0"/>
          </a:p>
        </p:txBody>
      </p:sp>
      <p:pic>
        <p:nvPicPr>
          <p:cNvPr id="8" name="Image 7">
            <a:extLst>
              <a:ext uri="{FF2B5EF4-FFF2-40B4-BE49-F238E27FC236}">
                <a16:creationId xmlns:a16="http://schemas.microsoft.com/office/drawing/2014/main" id="{28A2BB13-4461-4545-84C9-6130D5AA77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6CD4F2BB-E43C-E148-31BE-6C1A85046B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42F2D3DD-8485-2B2C-4D2A-D5F925F7A8C5}"/>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77810A6F-F271-D049-E962-64F51A8ADA7D}"/>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6" name="ZoneTexte 15">
            <a:extLst>
              <a:ext uri="{FF2B5EF4-FFF2-40B4-BE49-F238E27FC236}">
                <a16:creationId xmlns:a16="http://schemas.microsoft.com/office/drawing/2014/main" id="{7CEBCD34-B940-A757-0AE4-4E8B3F51FDD9}"/>
              </a:ext>
            </a:extLst>
          </p:cNvPr>
          <p:cNvSpPr txBox="1"/>
          <p:nvPr/>
        </p:nvSpPr>
        <p:spPr>
          <a:xfrm>
            <a:off x="230808" y="573955"/>
            <a:ext cx="6419056" cy="5710089"/>
          </a:xfrm>
          <a:prstGeom prst="rect">
            <a:avLst/>
          </a:prstGeom>
          <a:noFill/>
        </p:spPr>
        <p:txBody>
          <a:bodyPr wrap="square" rtlCol="0">
            <a:spAutoFit/>
          </a:bodyPr>
          <a:lstStyle/>
          <a:p>
            <a:pPr marL="800100" lvl="1" indent="-342900" algn="just">
              <a:lnSpc>
                <a:spcPct val="107000"/>
              </a:lnSpc>
              <a:buClr>
                <a:srgbClr val="FE4229"/>
              </a:buClr>
              <a:buFont typeface="+mj-lt"/>
              <a:buAutoNum type="arabicParenR" startAt="2"/>
            </a:pPr>
            <a:r>
              <a:rPr lang="fr-FR"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Représenter officiellement auprès des pouvoirs publics l’ensemble des familles et notamment désigner ou proposer les délégués des familles aux différents conseils et assemblées ou autres organismes institués par l’État, la région, le département, la commune.</a:t>
            </a:r>
            <a:endParaRPr lang="fr-FR" kern="100" dirty="0">
              <a:solidFill>
                <a:srgbClr val="FE4229"/>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Plusieurs propositions ou relances ont déjà été diffusées auprès de nos associations en vue d’assurer le renouvellement des représentants familiaux lors des prochaines échéances. Il y a un réel besoin de bénévoles et nos associations sont un précieux relais pour faire émerger des candidats pouvant porter la voix des familles. L’Udaf-Institution, et l’Unaf, apportent l’appui nécessaire aux représentants familiaux. Des réunions spécifiques pour nos représentants familiaux seront relancées dans les mois à venir.</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Nous participons également, chaque fois que cela nous est demandé à la représentation familiale au sein des instances régionales.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 2" descr="Une image contenant clipart, croquis, conception&#10;&#10;Le contenu généré par l’IA peut être incorrect.">
            <a:extLst>
              <a:ext uri="{FF2B5EF4-FFF2-40B4-BE49-F238E27FC236}">
                <a16:creationId xmlns:a16="http://schemas.microsoft.com/office/drawing/2014/main" id="{93A8B51B-8164-56F6-64A1-6540EFFDB2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819" y="1953965"/>
            <a:ext cx="1570744" cy="3240000"/>
          </a:xfrm>
          <a:prstGeom prst="rect">
            <a:avLst/>
          </a:prstGeom>
        </p:spPr>
      </p:pic>
      <p:grpSp>
        <p:nvGrpSpPr>
          <p:cNvPr id="2" name="Groupe 1">
            <a:extLst>
              <a:ext uri="{FF2B5EF4-FFF2-40B4-BE49-F238E27FC236}">
                <a16:creationId xmlns:a16="http://schemas.microsoft.com/office/drawing/2014/main" id="{778A1A53-9FB3-5629-9650-F29A5DB330BA}"/>
              </a:ext>
            </a:extLst>
          </p:cNvPr>
          <p:cNvGrpSpPr/>
          <p:nvPr/>
        </p:nvGrpSpPr>
        <p:grpSpPr>
          <a:xfrm>
            <a:off x="6768244" y="-402000"/>
            <a:ext cx="2520280" cy="2496277"/>
            <a:chOff x="6588779" y="-356764"/>
            <a:chExt cx="2520280" cy="2496277"/>
          </a:xfrm>
        </p:grpSpPr>
        <p:pic>
          <p:nvPicPr>
            <p:cNvPr id="4" name="Picture 8" descr="\\mars2\com\IDENTITE GRAPHIQUE\PATATES\patate6_orange.png">
              <a:extLst>
                <a:ext uri="{FF2B5EF4-FFF2-40B4-BE49-F238E27FC236}">
                  <a16:creationId xmlns:a16="http://schemas.microsoft.com/office/drawing/2014/main" id="{3C2DA88B-D29D-5DE6-4815-E59B7D758D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Visage humain, personne, sourire, collier&#10;&#10;Le contenu généré par l’IA peut être incorrect.">
              <a:extLst>
                <a:ext uri="{FF2B5EF4-FFF2-40B4-BE49-F238E27FC236}">
                  <a16:creationId xmlns:a16="http://schemas.microsoft.com/office/drawing/2014/main" id="{8D3730B4-6246-FADE-977D-B98122FB13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27428590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89449-5A41-8C52-7F87-875F00AC660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0139558-3FEF-F88E-E0FD-8FA609319C10}"/>
              </a:ext>
            </a:extLst>
          </p:cNvPr>
          <p:cNvSpPr>
            <a:spLocks noGrp="1"/>
          </p:cNvSpPr>
          <p:nvPr>
            <p:ph type="title"/>
          </p:nvPr>
        </p:nvSpPr>
        <p:spPr/>
        <p:txBody>
          <a:bodyPr/>
          <a:lstStyle/>
          <a:p>
            <a:r>
              <a:rPr lang="fr-FR" dirty="0">
                <a:solidFill>
                  <a:srgbClr val="FF0000"/>
                </a:solidFill>
                <a:latin typeface="+mj-lt"/>
              </a:rPr>
              <a:t>Service Lire Ensemble</a:t>
            </a:r>
          </a:p>
        </p:txBody>
      </p:sp>
      <p:sp>
        <p:nvSpPr>
          <p:cNvPr id="3" name="Espace réservé du contenu 2">
            <a:extLst>
              <a:ext uri="{FF2B5EF4-FFF2-40B4-BE49-F238E27FC236}">
                <a16:creationId xmlns:a16="http://schemas.microsoft.com/office/drawing/2014/main" id="{A8E8F6A7-8146-3704-22C1-8AB90251BA8D}"/>
              </a:ext>
            </a:extLst>
          </p:cNvPr>
          <p:cNvSpPr>
            <a:spLocks noGrp="1"/>
          </p:cNvSpPr>
          <p:nvPr>
            <p:ph idx="1"/>
          </p:nvPr>
        </p:nvSpPr>
        <p:spPr>
          <a:xfrm>
            <a:off x="432765" y="1963275"/>
            <a:ext cx="8075240" cy="2928326"/>
          </a:xfrm>
        </p:spPr>
        <p:txBody>
          <a:bodyPr vert="horz" lIns="91440" tIns="45720" rIns="91440" bIns="45720" rtlCol="0" anchor="t">
            <a:normAutofit fontScale="92500"/>
          </a:bodyPr>
          <a:lstStyle/>
          <a:p>
            <a:pPr marL="0" indent="0" algn="just">
              <a:buNone/>
            </a:pPr>
            <a:r>
              <a:rPr lang="fr-FR" sz="2400" b="1" dirty="0">
                <a:solidFill>
                  <a:srgbClr val="8C5AB2"/>
                </a:solidFill>
              </a:rPr>
              <a:t>Lecture partagée par des lecteurs bénévoles, pour des auditeurs de plus de 18 ans en situation de vulnérabilités et d’isolement social.</a:t>
            </a:r>
            <a:endParaRPr lang="fr-FR" sz="2400" b="1" dirty="0">
              <a:solidFill>
                <a:srgbClr val="8C5AB2"/>
              </a:solidFill>
              <a:ea typeface="Calibri"/>
              <a:cs typeface="Calibri"/>
            </a:endParaRPr>
          </a:p>
          <a:p>
            <a:pPr marL="0" indent="0" algn="just">
              <a:buNone/>
            </a:pPr>
            <a:endParaRPr lang="fr-FR" sz="1800" dirty="0">
              <a:solidFill>
                <a:srgbClr val="001A73"/>
              </a:solidFill>
            </a:endParaRPr>
          </a:p>
          <a:p>
            <a:pPr marL="400050" lvl="1" indent="0" algn="just">
              <a:lnSpc>
                <a:spcPct val="107000"/>
              </a:lnSpc>
              <a:spcAft>
                <a:spcPts val="800"/>
              </a:spcAft>
              <a:buSzPts val="1000"/>
              <a:buNone/>
              <a:tabLst>
                <a:tab pos="457200" algn="l"/>
              </a:tabLst>
            </a:pPr>
            <a:r>
              <a:rPr lang="fr-FR" sz="1900" dirty="0">
                <a:solidFill>
                  <a:srgbClr val="001A73"/>
                </a:solidFill>
                <a:ea typeface="Arial" panose="020B0604020202020204" pitchFamily="34" charset="0"/>
                <a:cs typeface="Calibri"/>
              </a:rPr>
              <a:t>Reprend les objectifs </a:t>
            </a:r>
            <a:r>
              <a:rPr lang="fr-FR" sz="1900" dirty="0">
                <a:solidFill>
                  <a:srgbClr val="001A73"/>
                </a:solidFill>
                <a:effectLst/>
                <a:ea typeface="Arial" panose="020B0604020202020204" pitchFamily="34" charset="0"/>
                <a:cs typeface="Calibri"/>
              </a:rPr>
              <a:t>des pouvoirs publics</a:t>
            </a:r>
            <a:r>
              <a:rPr lang="fr-FR" sz="1900" dirty="0">
                <a:solidFill>
                  <a:srgbClr val="001A73"/>
                </a:solidFill>
                <a:ea typeface="Arial" panose="020B0604020202020204" pitchFamily="34" charset="0"/>
                <a:cs typeface="Calibri"/>
              </a:rPr>
              <a:t> :</a:t>
            </a:r>
            <a:endParaRPr lang="fr-FR" sz="1900" dirty="0">
              <a:solidFill>
                <a:srgbClr val="001A73"/>
              </a:solidFill>
              <a:ea typeface="Arial" panose="020B0604020202020204" pitchFamily="34" charset="0"/>
              <a:cs typeface="Calibri" panose="020F0502020204030204" pitchFamily="34" charset="0"/>
            </a:endParaRPr>
          </a:p>
          <a:p>
            <a:pPr lvl="2" indent="-342900" algn="just">
              <a:lnSpc>
                <a:spcPct val="107000"/>
              </a:lnSpc>
              <a:spcAft>
                <a:spcPts val="800"/>
              </a:spcAft>
              <a:buClr>
                <a:srgbClr val="FF0000"/>
              </a:buClr>
              <a:buSzPct val="100000"/>
              <a:buFont typeface="Symbol" panose="05050102010706020507" pitchFamily="18" charset="2"/>
              <a:buChar char=""/>
              <a:tabLst>
                <a:tab pos="457200" algn="l"/>
              </a:tabLst>
            </a:pPr>
            <a:r>
              <a:rPr lang="fr-FR" sz="1900" dirty="0">
                <a:solidFill>
                  <a:srgbClr val="001A73"/>
                </a:solidFill>
                <a:effectLst/>
                <a:ea typeface="Arial" panose="020B0604020202020204" pitchFamily="34" charset="0"/>
                <a:cs typeface="Calibri" panose="020F0502020204030204" pitchFamily="34" charset="0"/>
              </a:rPr>
              <a:t>Rupture d’isolement social.</a:t>
            </a:r>
          </a:p>
          <a:p>
            <a:pPr lvl="2" indent="-342900" algn="just">
              <a:lnSpc>
                <a:spcPct val="107000"/>
              </a:lnSpc>
              <a:spcAft>
                <a:spcPts val="800"/>
              </a:spcAft>
              <a:buClr>
                <a:srgbClr val="FF0000"/>
              </a:buClr>
              <a:buSzPct val="100000"/>
              <a:buFont typeface="Symbol" panose="05050102010706020507" pitchFamily="18" charset="2"/>
              <a:buChar char=""/>
              <a:tabLst>
                <a:tab pos="457200" algn="l"/>
              </a:tabLst>
            </a:pPr>
            <a:r>
              <a:rPr lang="fr-FR" sz="1900" dirty="0">
                <a:solidFill>
                  <a:srgbClr val="001A73"/>
                </a:solidFill>
                <a:ea typeface="Arial" panose="020B0604020202020204" pitchFamily="34" charset="0"/>
                <a:cs typeface="Calibri" panose="020F0502020204030204" pitchFamily="34" charset="0"/>
              </a:rPr>
              <a:t>Accès à la culture pour tous.</a:t>
            </a:r>
          </a:p>
          <a:p>
            <a:pPr lvl="2" indent="-342900" algn="just">
              <a:lnSpc>
                <a:spcPct val="107000"/>
              </a:lnSpc>
              <a:spcAft>
                <a:spcPts val="800"/>
              </a:spcAft>
              <a:buClr>
                <a:srgbClr val="FF0000"/>
              </a:buClr>
              <a:buSzPct val="100000"/>
              <a:buFont typeface="Symbol" panose="05050102010706020507" pitchFamily="18" charset="2"/>
              <a:buChar char=""/>
              <a:tabLst>
                <a:tab pos="457200" algn="l"/>
              </a:tabLst>
            </a:pPr>
            <a:r>
              <a:rPr lang="fr-FR" sz="1900" dirty="0">
                <a:solidFill>
                  <a:srgbClr val="001A73"/>
                </a:solidFill>
                <a:effectLst/>
                <a:ea typeface="Arial" panose="020B0604020202020204" pitchFamily="34" charset="0"/>
                <a:cs typeface="Calibri" panose="020F0502020204030204" pitchFamily="34" charset="0"/>
              </a:rPr>
              <a:t>Aide aux aidants.</a:t>
            </a:r>
          </a:p>
        </p:txBody>
      </p:sp>
      <p:pic>
        <p:nvPicPr>
          <p:cNvPr id="5" name="Image 4">
            <a:extLst>
              <a:ext uri="{FF2B5EF4-FFF2-40B4-BE49-F238E27FC236}">
                <a16:creationId xmlns:a16="http://schemas.microsoft.com/office/drawing/2014/main" id="{1C2A61D6-987D-A529-3922-2CB13008E0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722C6D83-2227-E65F-2F94-F7B5E3587618}"/>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50</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7CD1D565-6A68-7ADE-30F9-68880DA2EA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503CA8A5-9DAB-15AB-F68C-E8DD2E3DE337}"/>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4A4C1A92-2BFF-0862-2FFD-926C7734E06D}"/>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12" name="Image 11" descr="Une image contenant Graphique, graphisme, logo, Police&#10;&#10;Le contenu généré par l’IA peut être incorrect.">
            <a:extLst>
              <a:ext uri="{FF2B5EF4-FFF2-40B4-BE49-F238E27FC236}">
                <a16:creationId xmlns:a16="http://schemas.microsoft.com/office/drawing/2014/main" id="{2267E306-C28B-1C48-3AB5-27A06D9565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0830" y="274639"/>
            <a:ext cx="1435970" cy="1080000"/>
          </a:xfrm>
          <a:prstGeom prst="rect">
            <a:avLst/>
          </a:prstGeom>
        </p:spPr>
      </p:pic>
    </p:spTree>
    <p:extLst>
      <p:ext uri="{BB962C8B-B14F-4D97-AF65-F5344CB8AC3E}">
        <p14:creationId xmlns:p14="http://schemas.microsoft.com/office/powerpoint/2010/main" val="13090356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E7D5C-4571-98F0-9793-36B77123113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A1376DF-13B8-5E54-F779-62BCA75A83E8}"/>
              </a:ext>
            </a:extLst>
          </p:cNvPr>
          <p:cNvSpPr>
            <a:spLocks noGrp="1"/>
          </p:cNvSpPr>
          <p:nvPr>
            <p:ph idx="1"/>
          </p:nvPr>
        </p:nvSpPr>
        <p:spPr>
          <a:xfrm>
            <a:off x="457200" y="1878250"/>
            <a:ext cx="8229600" cy="4215046"/>
          </a:xfrm>
        </p:spPr>
        <p:txBody>
          <a:bodyPr vert="horz" lIns="91440" tIns="45720" rIns="91440" bIns="45720" rtlCol="0" anchor="t">
            <a:normAutofit lnSpcReduction="10000"/>
          </a:bodyPr>
          <a:lstStyle/>
          <a:p>
            <a:pPr algn="just">
              <a:lnSpc>
                <a:spcPct val="107000"/>
              </a:lnSpc>
              <a:spcAft>
                <a:spcPts val="800"/>
              </a:spcAft>
              <a:buClr>
                <a:srgbClr val="FF0000"/>
              </a:buClr>
              <a:buSzPct val="100000"/>
              <a:buFont typeface="Wingdings" panose="05000000000000000000" pitchFamily="2" charset="2"/>
              <a:buChar char="ü"/>
              <a:tabLst>
                <a:tab pos="457200" algn="l"/>
              </a:tabLst>
            </a:pPr>
            <a:r>
              <a:rPr lang="fr-FR" sz="17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11% de la population en situation d’isolement profond.</a:t>
            </a:r>
          </a:p>
          <a:p>
            <a:pPr algn="just">
              <a:lnSpc>
                <a:spcPct val="107000"/>
              </a:lnSpc>
              <a:spcAft>
                <a:spcPts val="800"/>
              </a:spcAft>
              <a:buClr>
                <a:srgbClr val="FF0000"/>
              </a:buClr>
              <a:buSzPct val="100000"/>
              <a:buFont typeface="Wingdings" panose="05000000000000000000" pitchFamily="2" charset="2"/>
              <a:buChar char="ü"/>
              <a:tabLst>
                <a:tab pos="457200" algn="l"/>
              </a:tabLst>
            </a:pPr>
            <a:r>
              <a:rPr lang="fr-FR" sz="1700" dirty="0">
                <a:solidFill>
                  <a:srgbClr val="001A73"/>
                </a:solidFill>
                <a:effectLst/>
                <a:latin typeface="Calibri" panose="020F0502020204030204" pitchFamily="34" charset="0"/>
                <a:ea typeface="Calibri" panose="020F0502020204030204" pitchFamily="34" charset="0"/>
              </a:rPr>
              <a:t>20% des actifs se sentent seuls depuis le Covid.</a:t>
            </a:r>
          </a:p>
          <a:p>
            <a:pPr algn="just">
              <a:lnSpc>
                <a:spcPct val="107000"/>
              </a:lnSpc>
              <a:spcAft>
                <a:spcPts val="800"/>
              </a:spcAft>
              <a:buClr>
                <a:srgbClr val="FF0000"/>
              </a:buClr>
              <a:buSzPct val="100000"/>
              <a:buFont typeface="Wingdings" panose="05000000000000000000" pitchFamily="2" charset="2"/>
              <a:buChar char="ü"/>
              <a:tabLst>
                <a:tab pos="457200" algn="l"/>
              </a:tabLst>
            </a:pPr>
            <a:r>
              <a:rPr lang="fr-FR" sz="17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Conséquences psychologiques et sanitaires.</a:t>
            </a:r>
          </a:p>
          <a:p>
            <a:pPr algn="just">
              <a:lnSpc>
                <a:spcPct val="107000"/>
              </a:lnSpc>
              <a:spcAft>
                <a:spcPts val="800"/>
              </a:spcAft>
              <a:buClr>
                <a:srgbClr val="FF0000"/>
              </a:buClr>
              <a:buSzPct val="100000"/>
              <a:buFont typeface="Wingdings" panose="05000000000000000000" pitchFamily="2" charset="2"/>
              <a:buChar char="ü"/>
              <a:tabLst>
                <a:tab pos="457200" algn="l"/>
              </a:tabLst>
            </a:pPr>
            <a:r>
              <a:rPr lang="fr-FR" sz="17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Des initiatives existantes mais pas suffisantes.</a:t>
            </a:r>
          </a:p>
          <a:p>
            <a:pPr algn="just">
              <a:lnSpc>
                <a:spcPct val="107000"/>
              </a:lnSpc>
              <a:spcAft>
                <a:spcPts val="800"/>
              </a:spcAft>
              <a:buClr>
                <a:srgbClr val="FF0000"/>
              </a:buClr>
              <a:buSzPct val="100000"/>
              <a:buFont typeface="Wingdings" panose="05000000000000000000" pitchFamily="2" charset="2"/>
              <a:buChar char="ü"/>
              <a:tabLst>
                <a:tab pos="457200" algn="l"/>
              </a:tabLst>
            </a:pPr>
            <a:r>
              <a:rPr lang="fr-FR" sz="1700" dirty="0">
                <a:solidFill>
                  <a:srgbClr val="001A73"/>
                </a:solidFill>
                <a:latin typeface="Calibri" panose="020F0502020204030204" pitchFamily="34" charset="0"/>
                <a:ea typeface="Calibri" panose="020F0502020204030204" pitchFamily="34" charset="0"/>
                <a:cs typeface="Calibri" panose="020F0502020204030204" pitchFamily="34" charset="0"/>
              </a:rPr>
              <a:t>Des difficultés de pérenniser les séances de lecture partagée.</a:t>
            </a:r>
          </a:p>
          <a:p>
            <a:pPr algn="just">
              <a:lnSpc>
                <a:spcPct val="107000"/>
              </a:lnSpc>
              <a:spcAft>
                <a:spcPts val="800"/>
              </a:spcAft>
              <a:buClr>
                <a:srgbClr val="FF0000"/>
              </a:buClr>
              <a:buSzPct val="100000"/>
              <a:buFont typeface="Wingdings" panose="05000000000000000000" pitchFamily="2" charset="2"/>
              <a:buChar char="ü"/>
              <a:tabLst>
                <a:tab pos="457200" algn="l"/>
              </a:tabLst>
            </a:pPr>
            <a:r>
              <a:rPr lang="fr-FR" sz="1700" dirty="0">
                <a:solidFill>
                  <a:srgbClr val="001A73"/>
                </a:solidFill>
                <a:effectLst/>
                <a:latin typeface="Calibri"/>
                <a:ea typeface="Calibri"/>
                <a:cs typeface="Calibri"/>
              </a:rPr>
              <a:t>Des besoins de séances de lectures et une volonté des bénévoles </a:t>
            </a:r>
            <a:r>
              <a:rPr lang="fr-FR" sz="1700" dirty="0">
                <a:solidFill>
                  <a:srgbClr val="001A73"/>
                </a:solidFill>
                <a:latin typeface="Calibri"/>
                <a:ea typeface="Calibri"/>
                <a:cs typeface="Calibri"/>
              </a:rPr>
              <a:t>identifiée.</a:t>
            </a:r>
            <a:endParaRPr lang="fr-FR" sz="1700" dirty="0">
              <a:solidFill>
                <a:srgbClr val="001A73"/>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buClr>
                <a:srgbClr val="FF0000"/>
              </a:buClr>
              <a:buSzPct val="100000"/>
              <a:buFont typeface="Wingdings" panose="05000000000000000000" pitchFamily="2" charset="2"/>
              <a:buChar char="ü"/>
              <a:tabLst>
                <a:tab pos="457200" algn="l"/>
              </a:tabLst>
            </a:pPr>
            <a:r>
              <a:rPr lang="fr-FR" sz="1700" dirty="0">
                <a:solidFill>
                  <a:srgbClr val="001A73"/>
                </a:solidFill>
                <a:effectLst/>
                <a:latin typeface="Calibri" panose="020F0502020204030204" pitchFamily="34" charset="0"/>
                <a:ea typeface="Calibri" panose="020F0502020204030204" pitchFamily="34" charset="0"/>
              </a:rPr>
              <a:t>Apparition de nouveaux enjeux : le bénévolat ponctuel.</a:t>
            </a:r>
            <a:endParaRPr lang="fr-FR" sz="1700" dirty="0">
              <a:solidFill>
                <a:srgbClr val="001A73"/>
              </a:solidFill>
              <a:latin typeface="Calibri" panose="020F0502020204030204" pitchFamily="34" charset="0"/>
              <a:ea typeface="Calibri" panose="020F0502020204030204" pitchFamily="34" charset="0"/>
            </a:endParaRPr>
          </a:p>
          <a:p>
            <a:pPr algn="just">
              <a:lnSpc>
                <a:spcPct val="107000"/>
              </a:lnSpc>
              <a:spcAft>
                <a:spcPts val="800"/>
              </a:spcAft>
              <a:buClr>
                <a:srgbClr val="FF0000"/>
              </a:buClr>
              <a:buSzPct val="100000"/>
              <a:buFont typeface="Wingdings" panose="05000000000000000000" pitchFamily="2" charset="2"/>
              <a:buChar char="ü"/>
              <a:tabLst>
                <a:tab pos="457200" algn="l"/>
              </a:tabLst>
            </a:pPr>
            <a:endParaRPr lang="fr-FR" sz="1800" b="1" dirty="0">
              <a:solidFill>
                <a:srgbClr val="001A73"/>
              </a:solidFill>
              <a:effectLst/>
              <a:latin typeface="Calibri" panose="020F0502020204030204" pitchFamily="34" charset="0"/>
              <a:ea typeface="Calibri" panose="020F0502020204030204" pitchFamily="34" charset="0"/>
            </a:endParaRPr>
          </a:p>
          <a:p>
            <a:pPr marL="0" indent="0" algn="ctr">
              <a:lnSpc>
                <a:spcPct val="107000"/>
              </a:lnSpc>
              <a:spcAft>
                <a:spcPts val="800"/>
              </a:spcAft>
              <a:buClr>
                <a:srgbClr val="FF0000"/>
              </a:buClr>
              <a:buSzPct val="100000"/>
              <a:buNone/>
              <a:tabLst>
                <a:tab pos="457200" algn="l"/>
              </a:tabLst>
            </a:pPr>
            <a:r>
              <a:rPr lang="fr-FR" sz="2000" b="1" dirty="0">
                <a:solidFill>
                  <a:srgbClr val="001A73"/>
                </a:solidFill>
                <a:effectLst/>
                <a:latin typeface="Calibri" panose="020F0502020204030204" pitchFamily="34" charset="0"/>
                <a:ea typeface="Calibri" panose="020F0502020204030204" pitchFamily="34" charset="0"/>
              </a:rPr>
              <a:t>Réponse de l’Udaf 64 : </a:t>
            </a:r>
          </a:p>
          <a:p>
            <a:pPr lvl="1" algn="ctr">
              <a:lnSpc>
                <a:spcPct val="107000"/>
              </a:lnSpc>
              <a:spcAft>
                <a:spcPts val="800"/>
              </a:spcAft>
              <a:buClr>
                <a:srgbClr val="FF0000"/>
              </a:buClr>
              <a:buSzPct val="100000"/>
              <a:buFont typeface="Wingdings" panose="05000000000000000000" pitchFamily="2" charset="2"/>
              <a:buChar char="Ø"/>
              <a:tabLst>
                <a:tab pos="457200" algn="l"/>
              </a:tabLst>
            </a:pPr>
            <a:r>
              <a:rPr lang="fr-FR" sz="2000" b="1" dirty="0">
                <a:solidFill>
                  <a:srgbClr val="001A73"/>
                </a:solidFill>
                <a:effectLst/>
                <a:latin typeface="Calibri" panose="020F0502020204030204" pitchFamily="34" charset="0"/>
                <a:ea typeface="Calibri" panose="020F0502020204030204" pitchFamily="34" charset="0"/>
              </a:rPr>
              <a:t>un dispositif web et une campagne de communication.</a:t>
            </a:r>
          </a:p>
        </p:txBody>
      </p:sp>
      <p:pic>
        <p:nvPicPr>
          <p:cNvPr id="5" name="Image 4">
            <a:extLst>
              <a:ext uri="{FF2B5EF4-FFF2-40B4-BE49-F238E27FC236}">
                <a16:creationId xmlns:a16="http://schemas.microsoft.com/office/drawing/2014/main" id="{50FA8463-3ADC-B33B-EFA6-39A89F6B0B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2AF84C39-699A-0EC2-80B0-65227881DF98}"/>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51</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485EDF66-296E-EFBD-FAF7-F72F35DBA9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F8E1E1CD-E525-D0C7-0A38-432FC8EBB56C}"/>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5A9AF0D6-2CED-527F-5914-0B17DAD52446}"/>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13" name="Image 12" descr="Une image contenant Graphique, graphisme, logo, Police&#10;&#10;Le contenu généré par l’IA peut être incorrect.">
            <a:extLst>
              <a:ext uri="{FF2B5EF4-FFF2-40B4-BE49-F238E27FC236}">
                <a16:creationId xmlns:a16="http://schemas.microsoft.com/office/drawing/2014/main" id="{6C5E706B-FD0D-124B-2710-0B41AB86A8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435" y="268959"/>
            <a:ext cx="1435970" cy="1080000"/>
          </a:xfrm>
          <a:prstGeom prst="rect">
            <a:avLst/>
          </a:prstGeom>
        </p:spPr>
      </p:pic>
      <p:sp>
        <p:nvSpPr>
          <p:cNvPr id="16" name="ZoneTexte 15">
            <a:extLst>
              <a:ext uri="{FF2B5EF4-FFF2-40B4-BE49-F238E27FC236}">
                <a16:creationId xmlns:a16="http://schemas.microsoft.com/office/drawing/2014/main" id="{6F073714-3A43-4707-EF21-79CDB27E4212}"/>
              </a:ext>
            </a:extLst>
          </p:cNvPr>
          <p:cNvSpPr txBox="1"/>
          <p:nvPr/>
        </p:nvSpPr>
        <p:spPr>
          <a:xfrm>
            <a:off x="1979712" y="268959"/>
            <a:ext cx="6203032" cy="1200329"/>
          </a:xfrm>
          <a:prstGeom prst="rect">
            <a:avLst/>
          </a:prstGeom>
          <a:noFill/>
        </p:spPr>
        <p:txBody>
          <a:bodyPr wrap="square" rtlCol="0">
            <a:spAutoFit/>
          </a:bodyPr>
          <a:lstStyle/>
          <a:p>
            <a:pPr marL="0" indent="0" algn="just">
              <a:buNone/>
            </a:pPr>
            <a:r>
              <a:rPr lang="fr-FR" sz="2400" b="1" dirty="0">
                <a:solidFill>
                  <a:srgbClr val="FF0000"/>
                </a:solidFill>
                <a:latin typeface="+mj-lt"/>
              </a:rPr>
              <a:t>Conduite d’un diagnostic sur le territoire à propos du phénomène d’isolement social et de la problématique de l’engagement bénévole :</a:t>
            </a:r>
            <a:endParaRPr lang="fr-FR" sz="2400" b="1" dirty="0">
              <a:solidFill>
                <a:srgbClr val="FF0000"/>
              </a:solidFill>
              <a:latin typeface="+mj-lt"/>
              <a:ea typeface="Calibri"/>
              <a:cs typeface="Calibri"/>
            </a:endParaRPr>
          </a:p>
        </p:txBody>
      </p:sp>
      <p:sp>
        <p:nvSpPr>
          <p:cNvPr id="2" name="ZoneTexte 1">
            <a:extLst>
              <a:ext uri="{FF2B5EF4-FFF2-40B4-BE49-F238E27FC236}">
                <a16:creationId xmlns:a16="http://schemas.microsoft.com/office/drawing/2014/main" id="{EC3C330C-3622-66DC-5F58-81383C5A6352}"/>
              </a:ext>
            </a:extLst>
          </p:cNvPr>
          <p:cNvSpPr txBox="1"/>
          <p:nvPr/>
        </p:nvSpPr>
        <p:spPr>
          <a:xfrm>
            <a:off x="4868891" y="4653136"/>
            <a:ext cx="2909300" cy="307777"/>
          </a:xfrm>
          <a:prstGeom prst="rect">
            <a:avLst/>
          </a:prstGeom>
          <a:noFill/>
        </p:spPr>
        <p:txBody>
          <a:bodyPr wrap="square" rtlCol="0">
            <a:spAutoFit/>
          </a:bodyPr>
          <a:lstStyle/>
          <a:p>
            <a:r>
              <a:rPr lang="fr-FR" sz="1400" dirty="0">
                <a:solidFill>
                  <a:srgbClr val="001A73"/>
                </a:solidFill>
              </a:rPr>
              <a:t>Source Fondation de France, CREDOC</a:t>
            </a:r>
          </a:p>
        </p:txBody>
      </p:sp>
    </p:spTree>
    <p:extLst>
      <p:ext uri="{BB962C8B-B14F-4D97-AF65-F5344CB8AC3E}">
        <p14:creationId xmlns:p14="http://schemas.microsoft.com/office/powerpoint/2010/main" val="505207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DC087-716A-7B8B-9DF7-4B8D4E6F4A8B}"/>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D35F9C0-A3C7-C58E-0482-D959C5ED529D}"/>
              </a:ext>
            </a:extLst>
          </p:cNvPr>
          <p:cNvSpPr>
            <a:spLocks noGrp="1"/>
          </p:cNvSpPr>
          <p:nvPr>
            <p:ph idx="1"/>
          </p:nvPr>
        </p:nvSpPr>
        <p:spPr>
          <a:xfrm>
            <a:off x="457200" y="1484784"/>
            <a:ext cx="8435280" cy="4747065"/>
          </a:xfrm>
        </p:spPr>
        <p:txBody>
          <a:bodyPr vert="horz" lIns="91440" tIns="45720" rIns="91440" bIns="45720" rtlCol="0" anchor="t">
            <a:noAutofit/>
          </a:bodyPr>
          <a:lstStyle/>
          <a:p>
            <a:pPr algn="just">
              <a:lnSpc>
                <a:spcPct val="107000"/>
              </a:lnSpc>
              <a:spcAft>
                <a:spcPts val="800"/>
              </a:spcAft>
              <a:buClr>
                <a:srgbClr val="FF0000"/>
              </a:buClr>
              <a:buSzPct val="100000"/>
              <a:buFont typeface="Wingdings" panose="05000000000000000000" pitchFamily="2" charset="2"/>
              <a:buChar char="Ø"/>
              <a:tabLst>
                <a:tab pos="457200" algn="l"/>
              </a:tabLst>
            </a:pPr>
            <a:r>
              <a:rPr lang="fr-FR" sz="1700" dirty="0">
                <a:solidFill>
                  <a:srgbClr val="001A73"/>
                </a:solidFill>
                <a:effectLst/>
                <a:latin typeface="Calibri"/>
                <a:ea typeface="Calibri"/>
                <a:cs typeface="Calibri"/>
              </a:rPr>
              <a:t>+ de 20 </a:t>
            </a:r>
            <a:r>
              <a:rPr lang="fr-FR" sz="1700" dirty="0">
                <a:solidFill>
                  <a:srgbClr val="001A73"/>
                </a:solidFill>
                <a:latin typeface="Calibri"/>
                <a:ea typeface="Calibri"/>
                <a:cs typeface="Calibri"/>
              </a:rPr>
              <a:t>rencontres</a:t>
            </a:r>
            <a:r>
              <a:rPr lang="fr-FR" sz="1700" dirty="0">
                <a:solidFill>
                  <a:srgbClr val="001A73"/>
                </a:solidFill>
                <a:effectLst/>
                <a:latin typeface="Calibri"/>
                <a:ea typeface="Calibri"/>
                <a:cs typeface="Calibri"/>
              </a:rPr>
              <a:t> : rencontres prestataires, groupes de travail </a:t>
            </a:r>
            <a:r>
              <a:rPr lang="fr-FR" sz="1700" dirty="0" err="1">
                <a:solidFill>
                  <a:srgbClr val="001A73"/>
                </a:solidFill>
                <a:effectLst/>
                <a:latin typeface="Calibri"/>
                <a:ea typeface="Calibri"/>
                <a:cs typeface="Calibri"/>
              </a:rPr>
              <a:t>Unaf</a:t>
            </a:r>
            <a:r>
              <a:rPr lang="fr-FR" sz="1700" dirty="0">
                <a:solidFill>
                  <a:srgbClr val="001A73"/>
                </a:solidFill>
                <a:effectLst/>
                <a:latin typeface="Calibri"/>
                <a:ea typeface="Calibri"/>
                <a:cs typeface="Calibri"/>
              </a:rPr>
              <a:t> dans le cadre de la Convention Pluriannuelle d’Objectifs 2022-2026.</a:t>
            </a:r>
          </a:p>
          <a:p>
            <a:pPr algn="just">
              <a:lnSpc>
                <a:spcPct val="107000"/>
              </a:lnSpc>
              <a:spcAft>
                <a:spcPts val="800"/>
              </a:spcAft>
              <a:buClr>
                <a:srgbClr val="FF0000"/>
              </a:buClr>
              <a:buSzPct val="100000"/>
              <a:buFont typeface="Wingdings" panose="05000000000000000000" pitchFamily="2" charset="2"/>
              <a:buChar char="Ø"/>
              <a:tabLst>
                <a:tab pos="457200" algn="l"/>
              </a:tabLst>
            </a:pPr>
            <a:r>
              <a:rPr lang="fr-FR" sz="1700" dirty="0">
                <a:solidFill>
                  <a:srgbClr val="001A73"/>
                </a:solidFill>
                <a:effectLst/>
                <a:latin typeface="Calibri"/>
                <a:ea typeface="Arial" panose="020B0604020202020204" pitchFamily="34" charset="0"/>
                <a:cs typeface="Calibri"/>
              </a:rPr>
              <a:t>Echanges et élaboration de partenariats avec </a:t>
            </a:r>
            <a:r>
              <a:rPr lang="fr-FR" sz="1700" dirty="0">
                <a:solidFill>
                  <a:srgbClr val="001A73"/>
                </a:solidFill>
                <a:latin typeface="Calibri"/>
                <a:ea typeface="Arial" panose="020B0604020202020204" pitchFamily="34" charset="0"/>
                <a:cs typeface="Calibri"/>
              </a:rPr>
              <a:t>des acteurs territoriaux : Réseau des Établissement d’Hébergement pour Personnes Âgées Dépendantes (Ehpad) Béarn et Soule, Centre Communal d’Action Sociale (CCAS), Bibliothèque Départementale, Direction Régionale des Affaires Culturelles (DRAC), Inspection Académique, Groupement d’Associations du secteur social et médico-social implantées dans les Pyrénées-Atlantiques (GAP 64), associations de lecture (Les Rendez-vous lecture et À Lys Pays des Merveilles).</a:t>
            </a:r>
          </a:p>
          <a:p>
            <a:pPr algn="just">
              <a:lnSpc>
                <a:spcPct val="107000"/>
              </a:lnSpc>
              <a:spcAft>
                <a:spcPts val="800"/>
              </a:spcAft>
              <a:buClr>
                <a:srgbClr val="FF0000"/>
              </a:buClr>
              <a:buSzPct val="100000"/>
              <a:buFont typeface="Wingdings" panose="05000000000000000000" pitchFamily="2" charset="2"/>
              <a:buChar char="Ø"/>
              <a:tabLst>
                <a:tab pos="457200" algn="l"/>
              </a:tabLst>
            </a:pPr>
            <a:r>
              <a:rPr lang="fr-FR" sz="1700" dirty="0">
                <a:solidFill>
                  <a:srgbClr val="001A73"/>
                </a:solidFill>
                <a:effectLst/>
                <a:latin typeface="Calibri"/>
                <a:ea typeface="Arial" panose="020B0604020202020204" pitchFamily="34" charset="0"/>
                <a:cs typeface="Calibri"/>
              </a:rPr>
              <a:t>Rencontres avec des potentiels financeurs : DRAC, Biblio 64, Centre National du Livre (CNL), Crédit Mutuel.</a:t>
            </a:r>
            <a:endParaRPr lang="fr-FR" sz="1700" dirty="0">
              <a:solidFill>
                <a:srgbClr val="001A73"/>
              </a:solidFill>
              <a:latin typeface="Calibri"/>
              <a:ea typeface="Arial" panose="020B0604020202020204" pitchFamily="34" charset="0"/>
              <a:cs typeface="Calibri"/>
            </a:endParaRPr>
          </a:p>
          <a:p>
            <a:pPr algn="just">
              <a:lnSpc>
                <a:spcPct val="107000"/>
              </a:lnSpc>
              <a:spcAft>
                <a:spcPts val="800"/>
              </a:spcAft>
              <a:buClr>
                <a:srgbClr val="FF0000"/>
              </a:buClr>
              <a:buSzPct val="100000"/>
              <a:buFont typeface="Wingdings" panose="05000000000000000000" pitchFamily="2" charset="2"/>
              <a:buChar char="Ø"/>
              <a:tabLst>
                <a:tab pos="457200" algn="l"/>
              </a:tabLst>
            </a:pPr>
            <a:r>
              <a:rPr lang="fr-FR" sz="1700" dirty="0">
                <a:solidFill>
                  <a:srgbClr val="001A73"/>
                </a:solidFill>
                <a:effectLst/>
                <a:latin typeface="Calibri"/>
                <a:ea typeface="Arial" panose="020B0604020202020204" pitchFamily="34" charset="0"/>
                <a:cs typeface="Calibri"/>
              </a:rPr>
              <a:t>Rencontres avec des lecteurs bénévoles : prise de contact et réunion en présentiel pour affiner le projet.</a:t>
            </a:r>
          </a:p>
          <a:p>
            <a:pPr algn="just">
              <a:lnSpc>
                <a:spcPct val="107000"/>
              </a:lnSpc>
              <a:spcAft>
                <a:spcPts val="800"/>
              </a:spcAft>
              <a:buClr>
                <a:srgbClr val="FF0000"/>
              </a:buClr>
              <a:buSzPct val="100000"/>
              <a:buFont typeface="Wingdings" panose="05000000000000000000" pitchFamily="2" charset="2"/>
              <a:buChar char="Ø"/>
              <a:tabLst>
                <a:tab pos="457200" algn="l"/>
              </a:tabLst>
            </a:pPr>
            <a:r>
              <a:rPr lang="fr-FR" sz="1700" dirty="0">
                <a:solidFill>
                  <a:srgbClr val="001A73"/>
                </a:solidFill>
                <a:latin typeface="Calibri"/>
                <a:ea typeface="Arial" panose="020B0604020202020204" pitchFamily="34" charset="0"/>
                <a:cs typeface="Calibri"/>
              </a:rPr>
              <a:t>Sollicitation des Ehpad  et établissements sociaux avec envoi de questionnaire pour une meilleure connaissance des acteurs et de leurs besoins.</a:t>
            </a:r>
            <a:endParaRPr lang="fr-FR" sz="1700" dirty="0">
              <a:solidFill>
                <a:srgbClr val="001A73"/>
              </a:solidFill>
              <a:effectLst/>
              <a:latin typeface="Calibri"/>
              <a:ea typeface="Arial" panose="020B0604020202020204" pitchFamily="34" charset="0"/>
              <a:cs typeface="Calibri"/>
            </a:endParaRPr>
          </a:p>
        </p:txBody>
      </p:sp>
      <p:pic>
        <p:nvPicPr>
          <p:cNvPr id="5" name="Image 4">
            <a:extLst>
              <a:ext uri="{FF2B5EF4-FFF2-40B4-BE49-F238E27FC236}">
                <a16:creationId xmlns:a16="http://schemas.microsoft.com/office/drawing/2014/main" id="{7CB04550-6DC4-394C-0D7C-5DA65D1A04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7D2C4652-579C-A7C8-3C7B-D6648BB6B7E8}"/>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52</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D2AE8BA7-BD62-A680-2D67-0BD1FBBF72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43BB3567-CCAD-ED59-1C40-A9518EE8A329}"/>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048F875D-B201-81FE-EA0E-3D3BBE88DD98}"/>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4" name="ZoneTexte 13">
            <a:extLst>
              <a:ext uri="{FF2B5EF4-FFF2-40B4-BE49-F238E27FC236}">
                <a16:creationId xmlns:a16="http://schemas.microsoft.com/office/drawing/2014/main" id="{7221334C-C2C8-C4D6-64BF-E645F00C769B}"/>
              </a:ext>
            </a:extLst>
          </p:cNvPr>
          <p:cNvSpPr txBox="1"/>
          <p:nvPr/>
        </p:nvSpPr>
        <p:spPr>
          <a:xfrm>
            <a:off x="1896947" y="393460"/>
            <a:ext cx="6347048" cy="830997"/>
          </a:xfrm>
          <a:prstGeom prst="rect">
            <a:avLst/>
          </a:prstGeom>
          <a:noFill/>
        </p:spPr>
        <p:txBody>
          <a:bodyPr wrap="square" rtlCol="0">
            <a:spAutoFit/>
          </a:bodyPr>
          <a:lstStyle/>
          <a:p>
            <a:pPr marL="0" indent="0" algn="just">
              <a:buNone/>
            </a:pPr>
            <a:r>
              <a:rPr lang="fr-FR" sz="2400" b="1" dirty="0">
                <a:solidFill>
                  <a:srgbClr val="FF0000"/>
                </a:solidFill>
                <a:latin typeface="+mj-lt"/>
              </a:rPr>
              <a:t>Travail de réseau et de partenariat pour affiner la réponse proposée par l’Udaf 64 :</a:t>
            </a:r>
            <a:endParaRPr lang="fr-FR" sz="2400" b="1" dirty="0">
              <a:solidFill>
                <a:srgbClr val="FF0000"/>
              </a:solidFill>
              <a:latin typeface="+mj-lt"/>
              <a:ea typeface="Calibri"/>
              <a:cs typeface="Calibri"/>
            </a:endParaRPr>
          </a:p>
        </p:txBody>
      </p:sp>
      <p:pic>
        <p:nvPicPr>
          <p:cNvPr id="15" name="Image 14" descr="Une image contenant Graphique, graphisme, logo, Police&#10;&#10;Le contenu généré par l’IA peut être incorrect.">
            <a:extLst>
              <a:ext uri="{FF2B5EF4-FFF2-40B4-BE49-F238E27FC236}">
                <a16:creationId xmlns:a16="http://schemas.microsoft.com/office/drawing/2014/main" id="{845F48D7-07A0-DDA0-3FBD-B993D0D0D1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435" y="268959"/>
            <a:ext cx="1435970" cy="1080000"/>
          </a:xfrm>
          <a:prstGeom prst="rect">
            <a:avLst/>
          </a:prstGeom>
        </p:spPr>
      </p:pic>
    </p:spTree>
    <p:extLst>
      <p:ext uri="{BB962C8B-B14F-4D97-AF65-F5344CB8AC3E}">
        <p14:creationId xmlns:p14="http://schemas.microsoft.com/office/powerpoint/2010/main" val="14073418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87F89-5B9C-8D85-85F4-91032073ADCE}"/>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82D159F-164F-91BE-F18D-3E26DDBE6B17}"/>
              </a:ext>
            </a:extLst>
          </p:cNvPr>
          <p:cNvSpPr>
            <a:spLocks noGrp="1"/>
          </p:cNvSpPr>
          <p:nvPr>
            <p:ph idx="1"/>
          </p:nvPr>
        </p:nvSpPr>
        <p:spPr>
          <a:xfrm>
            <a:off x="2199851" y="1339400"/>
            <a:ext cx="4252929" cy="4449917"/>
          </a:xfrm>
        </p:spPr>
        <p:txBody>
          <a:bodyPr vert="horz" lIns="91440" tIns="45720" rIns="91440" bIns="45720" rtlCol="0" anchor="t">
            <a:normAutofit lnSpcReduction="10000"/>
          </a:bodyPr>
          <a:lstStyle/>
          <a:p>
            <a:pPr>
              <a:lnSpc>
                <a:spcPct val="107000"/>
              </a:lnSpc>
              <a:spcAft>
                <a:spcPts val="800"/>
              </a:spcAft>
              <a:buClr>
                <a:srgbClr val="FF0000"/>
              </a:buClr>
              <a:buSzPct val="100000"/>
              <a:buFont typeface="Symbol" panose="05050102010706020507" pitchFamily="18" charset="2"/>
              <a:buChar char="®"/>
              <a:tabLst>
                <a:tab pos="457200" algn="l"/>
              </a:tabLst>
            </a:pPr>
            <a:r>
              <a:rPr lang="fr-FR" sz="18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Recruter des lecteurs bénévoles.</a:t>
            </a:r>
          </a:p>
          <a:p>
            <a:pPr>
              <a:lnSpc>
                <a:spcPct val="107000"/>
              </a:lnSpc>
              <a:spcAft>
                <a:spcPts val="800"/>
              </a:spcAft>
              <a:buClr>
                <a:srgbClr val="FF0000"/>
              </a:buClr>
              <a:buSzPct val="100000"/>
              <a:buFont typeface="Symbol" panose="05050102010706020507" pitchFamily="18" charset="2"/>
              <a:buChar char="®"/>
              <a:tabLst>
                <a:tab pos="457200" algn="l"/>
              </a:tabLst>
            </a:pPr>
            <a:r>
              <a:rPr lang="fr-FR" sz="18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Fédérer les auditeurs bénéficiaires.</a:t>
            </a:r>
          </a:p>
          <a:p>
            <a:pPr>
              <a:lnSpc>
                <a:spcPct val="107000"/>
              </a:lnSpc>
              <a:spcAft>
                <a:spcPts val="800"/>
              </a:spcAft>
              <a:buClr>
                <a:srgbClr val="FF0000"/>
              </a:buClr>
              <a:buSzPct val="100000"/>
              <a:buFont typeface="Symbol" panose="05050102010706020507" pitchFamily="18" charset="2"/>
              <a:buChar char="®"/>
              <a:tabLst>
                <a:tab pos="457200" algn="l"/>
              </a:tabLst>
            </a:pPr>
            <a:r>
              <a:rPr lang="fr-FR" sz="18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Création d’un kit complet de communication : affiches, flyers, marque-pages.</a:t>
            </a:r>
          </a:p>
          <a:p>
            <a:pPr>
              <a:lnSpc>
                <a:spcPct val="107000"/>
              </a:lnSpc>
              <a:spcAft>
                <a:spcPts val="800"/>
              </a:spcAft>
              <a:buClr>
                <a:srgbClr val="FF0000"/>
              </a:buClr>
              <a:buSzPct val="100000"/>
              <a:buFont typeface="Symbol" panose="05050102010706020507" pitchFamily="18" charset="2"/>
              <a:buChar char="®"/>
              <a:tabLst>
                <a:tab pos="457200" algn="l"/>
              </a:tabLst>
            </a:pPr>
            <a:r>
              <a:rPr lang="fr-FR" sz="1800" dirty="0">
                <a:solidFill>
                  <a:srgbClr val="001A73"/>
                </a:solidFill>
                <a:latin typeface="Calibri" panose="020F0502020204030204" pitchFamily="34" charset="0"/>
                <a:ea typeface="Calibri" panose="020F0502020204030204" pitchFamily="34" charset="0"/>
                <a:cs typeface="Calibri" panose="020F0502020204030204" pitchFamily="34" charset="0"/>
              </a:rPr>
              <a:t>Diffusion départementale : structures accueillantes, médiathèques/bibliothèques, régie des bus…</a:t>
            </a:r>
          </a:p>
          <a:p>
            <a:pPr>
              <a:lnSpc>
                <a:spcPct val="107000"/>
              </a:lnSpc>
              <a:spcAft>
                <a:spcPts val="800"/>
              </a:spcAft>
              <a:buClr>
                <a:srgbClr val="FF0000"/>
              </a:buClr>
              <a:buSzPct val="100000"/>
              <a:buFont typeface="Symbol" panose="05050102010706020507" pitchFamily="18" charset="2"/>
              <a:buChar char="®"/>
              <a:tabLst>
                <a:tab pos="457200" algn="l"/>
              </a:tabLst>
            </a:pPr>
            <a:r>
              <a:rPr lang="fr-FR" sz="18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Communication multicanal : réseaux sociaux, affichage, plateforme web…</a:t>
            </a:r>
          </a:p>
          <a:p>
            <a:pPr>
              <a:lnSpc>
                <a:spcPct val="107000"/>
              </a:lnSpc>
              <a:spcAft>
                <a:spcPts val="800"/>
              </a:spcAft>
              <a:buClr>
                <a:srgbClr val="FF0000"/>
              </a:buClr>
              <a:buSzPct val="100000"/>
              <a:buFont typeface="Symbol" panose="05050102010706020507" pitchFamily="18" charset="2"/>
              <a:buChar char="®"/>
              <a:tabLst>
                <a:tab pos="457200" algn="l"/>
              </a:tabLst>
            </a:pPr>
            <a:r>
              <a:rPr lang="fr-FR" sz="18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Lancement de la campagne de communication prévue en 2025.</a:t>
            </a:r>
          </a:p>
        </p:txBody>
      </p:sp>
      <p:pic>
        <p:nvPicPr>
          <p:cNvPr id="5" name="Image 4">
            <a:extLst>
              <a:ext uri="{FF2B5EF4-FFF2-40B4-BE49-F238E27FC236}">
                <a16:creationId xmlns:a16="http://schemas.microsoft.com/office/drawing/2014/main" id="{A3FB29BF-B7AC-4DAA-EAE6-922E1EC578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D57380C6-332B-5BE9-EEA0-84B11E8034D0}"/>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53</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2D240568-66A8-5A7B-6809-7457C31046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pic>
        <p:nvPicPr>
          <p:cNvPr id="14" name="Image 13">
            <a:extLst>
              <a:ext uri="{FF2B5EF4-FFF2-40B4-BE49-F238E27FC236}">
                <a16:creationId xmlns:a16="http://schemas.microsoft.com/office/drawing/2014/main" id="{88798B00-2899-C87E-1BD7-169950FD8748}"/>
              </a:ext>
            </a:extLst>
          </p:cNvPr>
          <p:cNvPicPr>
            <a:picLocks noChangeAspect="1"/>
          </p:cNvPicPr>
          <p:nvPr/>
        </p:nvPicPr>
        <p:blipFill>
          <a:blip r:embed="rId4"/>
          <a:stretch>
            <a:fillRect/>
          </a:stretch>
        </p:blipFill>
        <p:spPr>
          <a:xfrm>
            <a:off x="6147993" y="309437"/>
            <a:ext cx="1888573" cy="2664296"/>
          </a:xfrm>
          <a:prstGeom prst="rect">
            <a:avLst/>
          </a:prstGeom>
        </p:spPr>
      </p:pic>
      <p:sp>
        <p:nvSpPr>
          <p:cNvPr id="4" name="Espace réservé de la date 3">
            <a:extLst>
              <a:ext uri="{FF2B5EF4-FFF2-40B4-BE49-F238E27FC236}">
                <a16:creationId xmlns:a16="http://schemas.microsoft.com/office/drawing/2014/main" id="{7D8B8D7C-58AC-0E1C-A77E-499F840657D5}"/>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D4B3AA5E-443C-BCD6-8D7B-CB5C3EA5B76D}"/>
              </a:ext>
            </a:extLst>
          </p:cNvPr>
          <p:cNvSpPr>
            <a:spLocks noGrp="1"/>
          </p:cNvSpPr>
          <p:nvPr>
            <p:ph type="ftr" sz="quarter" idx="11"/>
          </p:nvPr>
        </p:nvSpPr>
        <p:spPr>
          <a:xfrm>
            <a:off x="3780288" y="6356351"/>
            <a:ext cx="1663824" cy="365125"/>
          </a:xfrm>
        </p:spPr>
        <p:txBody>
          <a:bodyPr/>
          <a:lstStyle/>
          <a:p>
            <a:r>
              <a:rPr lang="fr-FR" dirty="0"/>
              <a:t>Rapport d’Activité 2024</a:t>
            </a:r>
          </a:p>
        </p:txBody>
      </p:sp>
      <p:pic>
        <p:nvPicPr>
          <p:cNvPr id="15" name="Image 14" descr="Une image contenant Graphique, graphisme, logo, Police&#10;&#10;Le contenu généré par l’IA peut être incorrect.">
            <a:extLst>
              <a:ext uri="{FF2B5EF4-FFF2-40B4-BE49-F238E27FC236}">
                <a16:creationId xmlns:a16="http://schemas.microsoft.com/office/drawing/2014/main" id="{EEBD5D3B-3EAA-13B1-2EFF-13D7039974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435" y="268959"/>
            <a:ext cx="1435970" cy="1080000"/>
          </a:xfrm>
          <a:prstGeom prst="rect">
            <a:avLst/>
          </a:prstGeom>
        </p:spPr>
      </p:pic>
      <p:sp>
        <p:nvSpPr>
          <p:cNvPr id="17" name="ZoneTexte 16">
            <a:extLst>
              <a:ext uri="{FF2B5EF4-FFF2-40B4-BE49-F238E27FC236}">
                <a16:creationId xmlns:a16="http://schemas.microsoft.com/office/drawing/2014/main" id="{080C0E59-AEAC-E96F-FD98-D43F3A5D167B}"/>
              </a:ext>
            </a:extLst>
          </p:cNvPr>
          <p:cNvSpPr txBox="1"/>
          <p:nvPr/>
        </p:nvSpPr>
        <p:spPr>
          <a:xfrm>
            <a:off x="1287906" y="309437"/>
            <a:ext cx="4895689" cy="830997"/>
          </a:xfrm>
          <a:prstGeom prst="rect">
            <a:avLst/>
          </a:prstGeom>
          <a:noFill/>
        </p:spPr>
        <p:txBody>
          <a:bodyPr wrap="square" rtlCol="0">
            <a:spAutoFit/>
          </a:bodyPr>
          <a:lstStyle/>
          <a:p>
            <a:pPr marL="0" indent="0" algn="ctr">
              <a:buNone/>
            </a:pPr>
            <a:r>
              <a:rPr lang="fr-FR" sz="2400" b="1" dirty="0">
                <a:solidFill>
                  <a:srgbClr val="FF0000"/>
                </a:solidFill>
              </a:rPr>
              <a:t>Création visuelle d’une campagne </a:t>
            </a:r>
          </a:p>
          <a:p>
            <a:pPr marL="0" indent="0" algn="ctr">
              <a:buNone/>
            </a:pPr>
            <a:r>
              <a:rPr lang="fr-FR" sz="2400" b="1" dirty="0">
                <a:solidFill>
                  <a:srgbClr val="FF0000"/>
                </a:solidFill>
              </a:rPr>
              <a:t>de communication </a:t>
            </a:r>
            <a:endParaRPr lang="fr-FR" sz="2400" b="1" dirty="0">
              <a:solidFill>
                <a:srgbClr val="FF0000"/>
              </a:solidFill>
              <a:ea typeface="Calibri"/>
              <a:cs typeface="Calibri"/>
            </a:endParaRPr>
          </a:p>
        </p:txBody>
      </p:sp>
      <p:pic>
        <p:nvPicPr>
          <p:cNvPr id="6" name="Image 5" descr="Une image contenant texte, capture d’écran, lettre, Police&#10;&#10;Le contenu généré par l’IA peut être incorrect.">
            <a:extLst>
              <a:ext uri="{FF2B5EF4-FFF2-40B4-BE49-F238E27FC236}">
                <a16:creationId xmlns:a16="http://schemas.microsoft.com/office/drawing/2014/main" id="{30438FCC-A755-8EB2-0A18-65C4EDFCDC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52331" y="3125317"/>
            <a:ext cx="1888288" cy="2664000"/>
          </a:xfrm>
          <a:prstGeom prst="rect">
            <a:avLst/>
          </a:prstGeom>
        </p:spPr>
      </p:pic>
      <p:pic>
        <p:nvPicPr>
          <p:cNvPr id="11" name="Image 10" descr="Une image contenant texte, affiche, Prospectus, graphisme&#10;&#10;Le contenu généré par l’IA peut être incorrect.">
            <a:extLst>
              <a:ext uri="{FF2B5EF4-FFF2-40B4-BE49-F238E27FC236}">
                <a16:creationId xmlns:a16="http://schemas.microsoft.com/office/drawing/2014/main" id="{66444E1B-59F2-46AC-AC48-2130954EA71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8838" y="1593272"/>
            <a:ext cx="791163" cy="3240000"/>
          </a:xfrm>
          <a:prstGeom prst="rect">
            <a:avLst/>
          </a:prstGeom>
        </p:spPr>
      </p:pic>
      <p:pic>
        <p:nvPicPr>
          <p:cNvPr id="13" name="Image 12" descr="Une image contenant texte, affiche, Prospectus, dessin humoristique&#10;&#10;Le contenu généré par l’IA peut être incorrect.">
            <a:extLst>
              <a:ext uri="{FF2B5EF4-FFF2-40B4-BE49-F238E27FC236}">
                <a16:creationId xmlns:a16="http://schemas.microsoft.com/office/drawing/2014/main" id="{7204B60A-E25A-C49D-2479-DC7F166F4A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95780" y="2348880"/>
            <a:ext cx="789422" cy="3240000"/>
          </a:xfrm>
          <a:prstGeom prst="rect">
            <a:avLst/>
          </a:prstGeom>
        </p:spPr>
      </p:pic>
    </p:spTree>
    <p:extLst>
      <p:ext uri="{BB962C8B-B14F-4D97-AF65-F5344CB8AC3E}">
        <p14:creationId xmlns:p14="http://schemas.microsoft.com/office/powerpoint/2010/main" val="19759040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BD7E-A16D-EBE5-738B-827484BD2F18}"/>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DFAFC6C-5519-0FB5-43CC-A5D84D6C3703}"/>
              </a:ext>
            </a:extLst>
          </p:cNvPr>
          <p:cNvSpPr>
            <a:spLocks noGrp="1"/>
          </p:cNvSpPr>
          <p:nvPr>
            <p:ph idx="1"/>
          </p:nvPr>
        </p:nvSpPr>
        <p:spPr>
          <a:xfrm>
            <a:off x="894420" y="1682524"/>
            <a:ext cx="7349988" cy="2433694"/>
          </a:xfrm>
        </p:spPr>
        <p:txBody>
          <a:bodyPr vert="horz" lIns="91440" tIns="45720" rIns="91440" bIns="45720" rtlCol="0" anchor="t">
            <a:normAutofit fontScale="92500"/>
          </a:bodyPr>
          <a:lstStyle/>
          <a:p>
            <a:pPr algn="just">
              <a:lnSpc>
                <a:spcPct val="107000"/>
              </a:lnSpc>
              <a:spcAft>
                <a:spcPts val="800"/>
              </a:spcAft>
              <a:buClr>
                <a:srgbClr val="FF0000"/>
              </a:buClr>
              <a:buSzPct val="100000"/>
              <a:buFont typeface="Symbol" panose="05050102010706020507" pitchFamily="18" charset="2"/>
              <a:buChar char=""/>
              <a:tabLst>
                <a:tab pos="457200" algn="l"/>
              </a:tabLst>
            </a:pPr>
            <a:r>
              <a:rPr lang="fr-FR" sz="2200" dirty="0">
                <a:solidFill>
                  <a:srgbClr val="001A73"/>
                </a:solidFill>
                <a:effectLst/>
                <a:ea typeface="Calibri" panose="020F0502020204030204" pitchFamily="34" charset="0"/>
                <a:cs typeface="Calibri" panose="020F0502020204030204" pitchFamily="34" charset="0"/>
              </a:rPr>
              <a:t>Favoriser l’émergence et la pérennité des séances de lecture.</a:t>
            </a:r>
          </a:p>
          <a:p>
            <a:pPr algn="just">
              <a:lnSpc>
                <a:spcPct val="107000"/>
              </a:lnSpc>
              <a:spcAft>
                <a:spcPts val="800"/>
              </a:spcAft>
              <a:buClr>
                <a:srgbClr val="FF0000"/>
              </a:buClr>
              <a:buSzPct val="100000"/>
              <a:buFont typeface="Symbol" panose="05050102010706020507" pitchFamily="18" charset="2"/>
              <a:buChar char=""/>
              <a:tabLst>
                <a:tab pos="457200" algn="l"/>
              </a:tabLst>
            </a:pPr>
            <a:r>
              <a:rPr lang="fr-FR" sz="2200" dirty="0">
                <a:solidFill>
                  <a:srgbClr val="001A73"/>
                </a:solidFill>
                <a:ea typeface="Calibri" panose="020F0502020204030204" pitchFamily="34" charset="0"/>
                <a:cs typeface="Calibri" panose="020F0502020204030204" pitchFamily="34" charset="0"/>
              </a:rPr>
              <a:t>Faciliter le recrutement, la formation et l’accompagnement des lecteurs bénévoles.</a:t>
            </a:r>
          </a:p>
          <a:p>
            <a:pPr algn="just">
              <a:lnSpc>
                <a:spcPct val="107000"/>
              </a:lnSpc>
              <a:spcAft>
                <a:spcPts val="800"/>
              </a:spcAft>
              <a:buClr>
                <a:srgbClr val="FF0000"/>
              </a:buClr>
              <a:buSzPct val="100000"/>
              <a:buFont typeface="Symbol" panose="05050102010706020507" pitchFamily="18" charset="2"/>
              <a:buChar char=""/>
              <a:tabLst>
                <a:tab pos="457200" algn="l"/>
              </a:tabLst>
            </a:pPr>
            <a:r>
              <a:rPr lang="fr-FR" sz="2200" dirty="0">
                <a:solidFill>
                  <a:srgbClr val="001A73"/>
                </a:solidFill>
                <a:effectLst/>
                <a:ea typeface="Calibri" panose="020F0502020204030204" pitchFamily="34" charset="0"/>
                <a:cs typeface="Calibri" panose="020F0502020204030204" pitchFamily="34" charset="0"/>
              </a:rPr>
              <a:t>Faciliter la coordination auditeur/lecteur.</a:t>
            </a:r>
          </a:p>
          <a:p>
            <a:pPr algn="just">
              <a:lnSpc>
                <a:spcPct val="107000"/>
              </a:lnSpc>
              <a:spcAft>
                <a:spcPts val="800"/>
              </a:spcAft>
              <a:buClr>
                <a:srgbClr val="FF0000"/>
              </a:buClr>
              <a:buSzPct val="100000"/>
              <a:buFont typeface="Symbol" panose="05050102010706020507" pitchFamily="18" charset="2"/>
              <a:buChar char=""/>
              <a:tabLst>
                <a:tab pos="457200" algn="l"/>
              </a:tabLst>
            </a:pPr>
            <a:r>
              <a:rPr lang="fr-FR" sz="2200" dirty="0">
                <a:solidFill>
                  <a:srgbClr val="001A73"/>
                </a:solidFill>
                <a:ea typeface="Calibri" panose="020F0502020204030204" pitchFamily="34" charset="0"/>
                <a:cs typeface="Calibri" panose="020F0502020204030204" pitchFamily="34" charset="0"/>
              </a:rPr>
              <a:t>En fonction des besoins et disponibilités de chacun.</a:t>
            </a:r>
            <a:endParaRPr lang="fr-FR" sz="2200" dirty="0">
              <a:solidFill>
                <a:srgbClr val="001A73"/>
              </a:solidFill>
              <a:effectLst/>
              <a:ea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44573A6B-0BF7-D4B7-182B-3FE8A2532A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7000AAAF-C2E4-741F-42F4-F533208FF135}"/>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54</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9C501C52-9132-CDF5-C2D5-26301522BF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pic>
        <p:nvPicPr>
          <p:cNvPr id="4" name="Image 3" descr="Une image contenant texte, capture d’écran, logiciel, Page web&#10;&#10;Description générée automatiquement">
            <a:extLst>
              <a:ext uri="{FF2B5EF4-FFF2-40B4-BE49-F238E27FC236}">
                <a16:creationId xmlns:a16="http://schemas.microsoft.com/office/drawing/2014/main" id="{CAC69D70-1526-C05A-3AD6-57D09E855872}"/>
              </a:ext>
            </a:extLst>
          </p:cNvPr>
          <p:cNvPicPr>
            <a:picLocks noChangeAspect="1"/>
          </p:cNvPicPr>
          <p:nvPr/>
        </p:nvPicPr>
        <p:blipFill>
          <a:blip r:embed="rId4"/>
          <a:stretch>
            <a:fillRect/>
          </a:stretch>
        </p:blipFill>
        <p:spPr>
          <a:xfrm>
            <a:off x="2381700" y="4147767"/>
            <a:ext cx="4460999" cy="1921866"/>
          </a:xfrm>
          <a:prstGeom prst="rect">
            <a:avLst/>
          </a:prstGeom>
        </p:spPr>
      </p:pic>
      <p:sp>
        <p:nvSpPr>
          <p:cNvPr id="10" name="Espace réservé de la date 3">
            <a:extLst>
              <a:ext uri="{FF2B5EF4-FFF2-40B4-BE49-F238E27FC236}">
                <a16:creationId xmlns:a16="http://schemas.microsoft.com/office/drawing/2014/main" id="{1C6212B6-49FB-875B-12D2-79A384F728D0}"/>
              </a:ext>
            </a:extLst>
          </p:cNvPr>
          <p:cNvSpPr>
            <a:spLocks noGrp="1"/>
          </p:cNvSpPr>
          <p:nvPr>
            <p:ph type="dt" sz="half" idx="10"/>
          </p:nvPr>
        </p:nvSpPr>
        <p:spPr>
          <a:xfrm>
            <a:off x="457200" y="6356351"/>
            <a:ext cx="874440" cy="365125"/>
          </a:xfrm>
        </p:spPr>
        <p:txBody>
          <a:bodyPr/>
          <a:lstStyle/>
          <a:p>
            <a:r>
              <a:rPr lang="fr-FR" dirty="0"/>
              <a:t>24/05/2025</a:t>
            </a:r>
          </a:p>
        </p:txBody>
      </p:sp>
      <p:sp>
        <p:nvSpPr>
          <p:cNvPr id="11" name="Espace réservé du pied de page 4">
            <a:extLst>
              <a:ext uri="{FF2B5EF4-FFF2-40B4-BE49-F238E27FC236}">
                <a16:creationId xmlns:a16="http://schemas.microsoft.com/office/drawing/2014/main" id="{BAB51112-0EC6-A405-1388-CD1EBD9E9E7A}"/>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6" name="ZoneTexte 15">
            <a:extLst>
              <a:ext uri="{FF2B5EF4-FFF2-40B4-BE49-F238E27FC236}">
                <a16:creationId xmlns:a16="http://schemas.microsoft.com/office/drawing/2014/main" id="{10E4A8C5-BD43-B837-7B1D-EF78EC6DB719}"/>
              </a:ext>
            </a:extLst>
          </p:cNvPr>
          <p:cNvSpPr txBox="1"/>
          <p:nvPr/>
        </p:nvSpPr>
        <p:spPr>
          <a:xfrm>
            <a:off x="1769117" y="393460"/>
            <a:ext cx="6198553" cy="830997"/>
          </a:xfrm>
          <a:prstGeom prst="rect">
            <a:avLst/>
          </a:prstGeom>
          <a:noFill/>
        </p:spPr>
        <p:txBody>
          <a:bodyPr wrap="square" rtlCol="0">
            <a:spAutoFit/>
          </a:bodyPr>
          <a:lstStyle/>
          <a:p>
            <a:pPr marL="0" indent="0" algn="ctr">
              <a:buNone/>
            </a:pPr>
            <a:r>
              <a:rPr lang="fr-FR" sz="2400" b="1" dirty="0">
                <a:solidFill>
                  <a:srgbClr val="FF0000"/>
                </a:solidFill>
                <a:latin typeface="+mj-lt"/>
              </a:rPr>
              <a:t>Développement du site web lire-ensemble.fr : simplicité, autonomie, liberté, sécurité</a:t>
            </a:r>
            <a:endParaRPr lang="fr-FR" sz="2400" b="1" dirty="0">
              <a:solidFill>
                <a:srgbClr val="FF0000"/>
              </a:solidFill>
              <a:latin typeface="+mj-lt"/>
              <a:ea typeface="Calibri"/>
              <a:cs typeface="Calibri"/>
            </a:endParaRPr>
          </a:p>
        </p:txBody>
      </p:sp>
      <p:pic>
        <p:nvPicPr>
          <p:cNvPr id="17" name="Image 16" descr="Une image contenant Graphique, graphisme, logo, Police&#10;&#10;Le contenu généré par l’IA peut être incorrect.">
            <a:extLst>
              <a:ext uri="{FF2B5EF4-FFF2-40B4-BE49-F238E27FC236}">
                <a16:creationId xmlns:a16="http://schemas.microsoft.com/office/drawing/2014/main" id="{080C7118-FB81-D7C3-C7F4-FCBD119F84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435" y="268959"/>
            <a:ext cx="1435970" cy="1080000"/>
          </a:xfrm>
          <a:prstGeom prst="rect">
            <a:avLst/>
          </a:prstGeom>
        </p:spPr>
      </p:pic>
    </p:spTree>
    <p:extLst>
      <p:ext uri="{BB962C8B-B14F-4D97-AF65-F5344CB8AC3E}">
        <p14:creationId xmlns:p14="http://schemas.microsoft.com/office/powerpoint/2010/main" val="33176587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998BC-CD88-F54C-50B8-05F378202F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3D181A9-87F5-B026-0554-3B67066701AE}"/>
              </a:ext>
            </a:extLst>
          </p:cNvPr>
          <p:cNvSpPr>
            <a:spLocks noGrp="1"/>
          </p:cNvSpPr>
          <p:nvPr>
            <p:ph type="title"/>
          </p:nvPr>
        </p:nvSpPr>
        <p:spPr/>
        <p:txBody>
          <a:bodyPr/>
          <a:lstStyle/>
          <a:p>
            <a:r>
              <a:rPr lang="fr-FR" dirty="0">
                <a:solidFill>
                  <a:srgbClr val="33D4FF"/>
                </a:solidFill>
                <a:latin typeface="+mj-lt"/>
              </a:rPr>
              <a:t>Service Répit Parental</a:t>
            </a:r>
          </a:p>
        </p:txBody>
      </p:sp>
      <p:sp>
        <p:nvSpPr>
          <p:cNvPr id="3" name="Espace réservé du contenu 2">
            <a:extLst>
              <a:ext uri="{FF2B5EF4-FFF2-40B4-BE49-F238E27FC236}">
                <a16:creationId xmlns:a16="http://schemas.microsoft.com/office/drawing/2014/main" id="{EB9AC319-8C1D-1674-E4A7-0721C9C69878}"/>
              </a:ext>
            </a:extLst>
          </p:cNvPr>
          <p:cNvSpPr>
            <a:spLocks noGrp="1"/>
          </p:cNvSpPr>
          <p:nvPr>
            <p:ph idx="1"/>
          </p:nvPr>
        </p:nvSpPr>
        <p:spPr>
          <a:xfrm>
            <a:off x="888575" y="2227800"/>
            <a:ext cx="6852509" cy="3202845"/>
          </a:xfrm>
        </p:spPr>
        <p:txBody>
          <a:bodyPr vert="horz" lIns="91440" tIns="45720" rIns="91440" bIns="45720" rtlCol="0" anchor="t">
            <a:noAutofit/>
          </a:bodyPr>
          <a:lstStyle/>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1800" dirty="0">
                <a:solidFill>
                  <a:srgbClr val="001A73"/>
                </a:solidFill>
                <a:ea typeface="Calibri"/>
                <a:cs typeface="Calibri"/>
              </a:rPr>
              <a:t>Initialement un projet de garderie solidaire.</a:t>
            </a:r>
          </a:p>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1800" dirty="0">
                <a:solidFill>
                  <a:srgbClr val="001A73"/>
                </a:solidFill>
                <a:ea typeface="Calibri"/>
                <a:cs typeface="Calibri"/>
              </a:rPr>
              <a:t>Remaniement du projet de service pour correspondre à la réalité territoriale.</a:t>
            </a:r>
          </a:p>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1800" u="sng" dirty="0">
                <a:solidFill>
                  <a:srgbClr val="001A73"/>
                </a:solidFill>
                <a:ea typeface="Calibri"/>
                <a:cs typeface="Calibri"/>
              </a:rPr>
              <a:t>Objectif</a:t>
            </a:r>
            <a:r>
              <a:rPr lang="fr-FR" sz="1800" dirty="0">
                <a:solidFill>
                  <a:srgbClr val="001A73"/>
                </a:solidFill>
                <a:ea typeface="Calibri"/>
                <a:cs typeface="Calibri"/>
              </a:rPr>
              <a:t> : </a:t>
            </a:r>
          </a:p>
          <a:p>
            <a:pPr marL="0" indent="0" algn="just">
              <a:lnSpc>
                <a:spcPct val="107000"/>
              </a:lnSpc>
              <a:spcAft>
                <a:spcPts val="800"/>
              </a:spcAft>
              <a:buClr>
                <a:srgbClr val="33D4FF"/>
              </a:buClr>
              <a:buSzPct val="100000"/>
              <a:buNone/>
              <a:tabLst>
                <a:tab pos="457200" algn="l"/>
              </a:tabLst>
            </a:pPr>
            <a:r>
              <a:rPr lang="fr-FR" sz="1800" dirty="0">
                <a:solidFill>
                  <a:srgbClr val="001A73"/>
                </a:solidFill>
                <a:ea typeface="Calibri"/>
                <a:cs typeface="Calibri"/>
              </a:rPr>
              <a:t>mettre en œuvre une action pertinente sur le territoire, pour TOUTES les familles, conformément au projet associatif de l'Udaf 64.</a:t>
            </a:r>
          </a:p>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1800" u="sng" dirty="0">
                <a:solidFill>
                  <a:srgbClr val="001A73"/>
                </a:solidFill>
                <a:ea typeface="Calibri"/>
                <a:cs typeface="Calibri"/>
              </a:rPr>
              <a:t>Mise en œuvre de la méthodologie de projet de service </a:t>
            </a:r>
            <a:r>
              <a:rPr lang="fr-FR" sz="1800" dirty="0">
                <a:solidFill>
                  <a:srgbClr val="001A73"/>
                </a:solidFill>
                <a:ea typeface="Calibri"/>
                <a:cs typeface="Calibri"/>
              </a:rPr>
              <a:t>: </a:t>
            </a:r>
          </a:p>
          <a:p>
            <a:pPr marL="0" indent="0" algn="just">
              <a:lnSpc>
                <a:spcPct val="107000"/>
              </a:lnSpc>
              <a:spcAft>
                <a:spcPts val="800"/>
              </a:spcAft>
              <a:buClr>
                <a:srgbClr val="33D4FF"/>
              </a:buClr>
              <a:buSzPct val="100000"/>
              <a:buNone/>
              <a:tabLst>
                <a:tab pos="457200" algn="l"/>
              </a:tabLst>
            </a:pPr>
            <a:r>
              <a:rPr lang="fr-FR" sz="1800" dirty="0">
                <a:solidFill>
                  <a:srgbClr val="001A73"/>
                </a:solidFill>
                <a:ea typeface="Calibri"/>
                <a:cs typeface="Calibri"/>
              </a:rPr>
              <a:t>identifier les ressources et les besoins du répit parental.</a:t>
            </a:r>
          </a:p>
        </p:txBody>
      </p:sp>
      <p:pic>
        <p:nvPicPr>
          <p:cNvPr id="5" name="Image 4">
            <a:extLst>
              <a:ext uri="{FF2B5EF4-FFF2-40B4-BE49-F238E27FC236}">
                <a16:creationId xmlns:a16="http://schemas.microsoft.com/office/drawing/2014/main" id="{D8755494-E97A-593F-68C0-296691CA7A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B7F539F6-AD21-0D86-3CBD-BEA2CEA27846}"/>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55</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700955A7-A50A-3AD2-9E58-99B754BC9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81FA3D64-176F-899F-0D49-9D54F4BFAE93}"/>
              </a:ext>
            </a:extLst>
          </p:cNvPr>
          <p:cNvSpPr>
            <a:spLocks noGrp="1"/>
          </p:cNvSpPr>
          <p:nvPr>
            <p:ph type="dt" sz="half" idx="10"/>
          </p:nvPr>
        </p:nvSpPr>
        <p:spPr>
          <a:xfrm>
            <a:off x="457200" y="6356351"/>
            <a:ext cx="874440" cy="365125"/>
          </a:xfrm>
        </p:spPr>
        <p:txBody>
          <a:bodyPr/>
          <a:lstStyle/>
          <a:p>
            <a:r>
              <a:rPr lang="fr-FR" dirty="0"/>
              <a:t>24/05/2025</a:t>
            </a:r>
          </a:p>
        </p:txBody>
      </p:sp>
      <p:sp>
        <p:nvSpPr>
          <p:cNvPr id="11" name="Espace réservé du pied de page 4">
            <a:extLst>
              <a:ext uri="{FF2B5EF4-FFF2-40B4-BE49-F238E27FC236}">
                <a16:creationId xmlns:a16="http://schemas.microsoft.com/office/drawing/2014/main" id="{BE550322-BBD1-E19D-D81B-84AB79C082D3}"/>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2" name="ZoneTexte 11">
            <a:extLst>
              <a:ext uri="{FF2B5EF4-FFF2-40B4-BE49-F238E27FC236}">
                <a16:creationId xmlns:a16="http://schemas.microsoft.com/office/drawing/2014/main" id="{6FC7907A-DD60-4723-C73C-E39F0E9AD92D}"/>
              </a:ext>
            </a:extLst>
          </p:cNvPr>
          <p:cNvSpPr txBox="1"/>
          <p:nvPr/>
        </p:nvSpPr>
        <p:spPr>
          <a:xfrm>
            <a:off x="888575" y="1427355"/>
            <a:ext cx="3606552" cy="461665"/>
          </a:xfrm>
          <a:prstGeom prst="rect">
            <a:avLst/>
          </a:prstGeom>
          <a:noFill/>
        </p:spPr>
        <p:txBody>
          <a:bodyPr wrap="square" rtlCol="0">
            <a:spAutoFit/>
          </a:bodyPr>
          <a:lstStyle/>
          <a:p>
            <a:pPr marL="0" indent="0" algn="ctr">
              <a:buNone/>
            </a:pPr>
            <a:r>
              <a:rPr lang="fr-FR" sz="2400" b="1" kern="100" dirty="0">
                <a:solidFill>
                  <a:srgbClr val="000066"/>
                </a:solidFill>
                <a:ea typeface="Aptos" panose="020B0004020202020204" pitchFamily="34" charset="0"/>
                <a:cs typeface="Times New Roman"/>
              </a:rPr>
              <a:t>Mise</a:t>
            </a:r>
            <a:r>
              <a:rPr lang="fr-FR" sz="2400" b="1" kern="100" dirty="0">
                <a:solidFill>
                  <a:srgbClr val="000066"/>
                </a:solidFill>
                <a:effectLst/>
                <a:ea typeface="Aptos" panose="020B0004020202020204" pitchFamily="34" charset="0"/>
                <a:cs typeface="Times New Roman"/>
              </a:rPr>
              <a:t> en œuvre d’actions :</a:t>
            </a:r>
          </a:p>
        </p:txBody>
      </p:sp>
    </p:spTree>
    <p:extLst>
      <p:ext uri="{BB962C8B-B14F-4D97-AF65-F5344CB8AC3E}">
        <p14:creationId xmlns:p14="http://schemas.microsoft.com/office/powerpoint/2010/main" val="9050637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0CD67-D201-0E68-67A5-1C8D459DD4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4E6AF4A-3981-5E01-7342-8893EB964223}"/>
              </a:ext>
            </a:extLst>
          </p:cNvPr>
          <p:cNvSpPr>
            <a:spLocks noGrp="1"/>
          </p:cNvSpPr>
          <p:nvPr>
            <p:ph type="title"/>
          </p:nvPr>
        </p:nvSpPr>
        <p:spPr>
          <a:xfrm>
            <a:off x="457200" y="143172"/>
            <a:ext cx="8229600" cy="1143000"/>
          </a:xfrm>
        </p:spPr>
        <p:txBody>
          <a:bodyPr/>
          <a:lstStyle/>
          <a:p>
            <a:r>
              <a:rPr lang="fr-FR" dirty="0">
                <a:solidFill>
                  <a:srgbClr val="33D4FF"/>
                </a:solidFill>
                <a:latin typeface="+mj-lt"/>
              </a:rPr>
              <a:t>Service Répit Parental</a:t>
            </a:r>
          </a:p>
        </p:txBody>
      </p:sp>
      <p:sp>
        <p:nvSpPr>
          <p:cNvPr id="3" name="Espace réservé du contenu 2">
            <a:extLst>
              <a:ext uri="{FF2B5EF4-FFF2-40B4-BE49-F238E27FC236}">
                <a16:creationId xmlns:a16="http://schemas.microsoft.com/office/drawing/2014/main" id="{EE347569-A4EC-484D-4909-B81E289484F3}"/>
              </a:ext>
            </a:extLst>
          </p:cNvPr>
          <p:cNvSpPr>
            <a:spLocks noGrp="1"/>
          </p:cNvSpPr>
          <p:nvPr>
            <p:ph idx="1"/>
          </p:nvPr>
        </p:nvSpPr>
        <p:spPr>
          <a:xfrm>
            <a:off x="863824" y="1948681"/>
            <a:ext cx="7272808" cy="3638844"/>
          </a:xfrm>
        </p:spPr>
        <p:txBody>
          <a:bodyPr vert="horz" lIns="91440" tIns="45720" rIns="91440" bIns="45720" rtlCol="0" anchor="t">
            <a:noAutofit/>
          </a:bodyPr>
          <a:lstStyle/>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2000" dirty="0">
                <a:solidFill>
                  <a:srgbClr val="001A73"/>
                </a:solidFill>
                <a:ea typeface="Calibri"/>
                <a:cs typeface="Calibri"/>
              </a:rPr>
              <a:t>Intervention de l’Udaf 64 au sein du Comité Départemental du des Services aux Familles.</a:t>
            </a:r>
          </a:p>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2000" dirty="0">
                <a:solidFill>
                  <a:srgbClr val="001A73"/>
                </a:solidFill>
                <a:ea typeface="Calibri"/>
                <a:cs typeface="Calibri"/>
              </a:rPr>
              <a:t>Mise en réseau avec le Département et la Caisse d’Allocations Familiales (CAF).</a:t>
            </a:r>
          </a:p>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2000" dirty="0">
                <a:solidFill>
                  <a:srgbClr val="001A73"/>
                </a:solidFill>
                <a:ea typeface="Calibri"/>
                <a:cs typeface="Calibri"/>
              </a:rPr>
              <a:t>Rencontres préliminaires CAF/Département.</a:t>
            </a:r>
          </a:p>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2000" dirty="0">
                <a:solidFill>
                  <a:srgbClr val="001A73"/>
                </a:solidFill>
                <a:ea typeface="Calibri"/>
                <a:cs typeface="Calibri"/>
              </a:rPr>
              <a:t>Proposition faite à l’Udaf 64 d’intégrer les différents Comités Techniques (COTECH) du SDSF 64.</a:t>
            </a:r>
          </a:p>
          <a:p>
            <a:pPr algn="just">
              <a:lnSpc>
                <a:spcPct val="107000"/>
              </a:lnSpc>
              <a:spcAft>
                <a:spcPts val="800"/>
              </a:spcAft>
              <a:buClr>
                <a:srgbClr val="33D4FF"/>
              </a:buClr>
              <a:buSzPct val="100000"/>
              <a:buFont typeface="Wingdings" panose="05000000000000000000" pitchFamily="2" charset="2"/>
              <a:buChar char="ü"/>
              <a:tabLst>
                <a:tab pos="457200" algn="l"/>
              </a:tabLst>
            </a:pPr>
            <a:r>
              <a:rPr lang="fr-FR" sz="2000" dirty="0">
                <a:solidFill>
                  <a:srgbClr val="001A73"/>
                </a:solidFill>
                <a:ea typeface="Calibri"/>
                <a:cs typeface="Calibri"/>
              </a:rPr>
              <a:t>Pilotage du Groupe de Travail Actions de Répit Parental.</a:t>
            </a:r>
          </a:p>
          <a:p>
            <a:pPr lvl="1" indent="-342900" algn="just">
              <a:lnSpc>
                <a:spcPct val="107000"/>
              </a:lnSpc>
              <a:spcAft>
                <a:spcPts val="800"/>
              </a:spcAft>
              <a:buClr>
                <a:srgbClr val="33D4FF"/>
              </a:buClr>
              <a:buSzPct val="100000"/>
              <a:buFont typeface="Symbol" panose="05050102010706020507" pitchFamily="18" charset="2"/>
              <a:buChar char=""/>
              <a:tabLst>
                <a:tab pos="457200" algn="l"/>
              </a:tabLst>
            </a:pPr>
            <a:endParaRPr lang="fr-FR" sz="2000" dirty="0">
              <a:solidFill>
                <a:srgbClr val="001A73"/>
              </a:solidFill>
              <a:ea typeface="Calibri"/>
              <a:cs typeface="Calibri"/>
            </a:endParaRPr>
          </a:p>
        </p:txBody>
      </p:sp>
      <p:pic>
        <p:nvPicPr>
          <p:cNvPr id="5" name="Image 4">
            <a:extLst>
              <a:ext uri="{FF2B5EF4-FFF2-40B4-BE49-F238E27FC236}">
                <a16:creationId xmlns:a16="http://schemas.microsoft.com/office/drawing/2014/main" id="{19F4E971-5D69-EB68-E077-190C347873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B83E52A7-D1BD-BFC4-4466-99D7BB19953B}"/>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56</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0D9FF9FD-2166-ACC7-5B27-730B4E717A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F56BEF90-1DA8-F6E2-39C5-4FB44CCE079A}"/>
              </a:ext>
            </a:extLst>
          </p:cNvPr>
          <p:cNvSpPr>
            <a:spLocks noGrp="1"/>
          </p:cNvSpPr>
          <p:nvPr>
            <p:ph type="dt" sz="half" idx="10"/>
          </p:nvPr>
        </p:nvSpPr>
        <p:spPr>
          <a:xfrm>
            <a:off x="457200" y="6356351"/>
            <a:ext cx="874440" cy="365125"/>
          </a:xfrm>
        </p:spPr>
        <p:txBody>
          <a:bodyPr/>
          <a:lstStyle/>
          <a:p>
            <a:r>
              <a:rPr lang="fr-FR" dirty="0"/>
              <a:t>24/05/2025</a:t>
            </a:r>
          </a:p>
        </p:txBody>
      </p:sp>
      <p:sp>
        <p:nvSpPr>
          <p:cNvPr id="11" name="Espace réservé du pied de page 4">
            <a:extLst>
              <a:ext uri="{FF2B5EF4-FFF2-40B4-BE49-F238E27FC236}">
                <a16:creationId xmlns:a16="http://schemas.microsoft.com/office/drawing/2014/main" id="{3646E882-6658-157E-B77D-E0E025522BDE}"/>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2" name="ZoneTexte 11">
            <a:extLst>
              <a:ext uri="{FF2B5EF4-FFF2-40B4-BE49-F238E27FC236}">
                <a16:creationId xmlns:a16="http://schemas.microsoft.com/office/drawing/2014/main" id="{26FDB443-957A-74F9-3926-5B59B1C7B35A}"/>
              </a:ext>
            </a:extLst>
          </p:cNvPr>
          <p:cNvSpPr txBox="1"/>
          <p:nvPr/>
        </p:nvSpPr>
        <p:spPr>
          <a:xfrm>
            <a:off x="452264" y="1197269"/>
            <a:ext cx="8095928" cy="461665"/>
          </a:xfrm>
          <a:prstGeom prst="rect">
            <a:avLst/>
          </a:prstGeom>
          <a:noFill/>
        </p:spPr>
        <p:txBody>
          <a:bodyPr wrap="square" rtlCol="0">
            <a:spAutoFit/>
          </a:bodyPr>
          <a:lstStyle/>
          <a:p>
            <a:pPr marL="0" indent="0">
              <a:buNone/>
            </a:pPr>
            <a:r>
              <a:rPr lang="fr-FR" sz="2400" b="1" kern="100" dirty="0">
                <a:solidFill>
                  <a:srgbClr val="000066"/>
                </a:solidFill>
                <a:effectLst/>
                <a:ea typeface="Aptos" panose="020B0004020202020204" pitchFamily="34" charset="0"/>
                <a:cs typeface="Times New Roman"/>
              </a:rPr>
              <a:t>Travail avec les instances du département sur la thématique :</a:t>
            </a:r>
          </a:p>
        </p:txBody>
      </p:sp>
    </p:spTree>
    <p:extLst>
      <p:ext uri="{BB962C8B-B14F-4D97-AF65-F5344CB8AC3E}">
        <p14:creationId xmlns:p14="http://schemas.microsoft.com/office/powerpoint/2010/main" val="16926007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97C0B-FA8D-FF9E-1645-6A15A0FE045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BD79012-1B80-267B-54F7-B35D87A9232F}"/>
              </a:ext>
            </a:extLst>
          </p:cNvPr>
          <p:cNvSpPr>
            <a:spLocks noGrp="1"/>
          </p:cNvSpPr>
          <p:nvPr>
            <p:ph type="title"/>
          </p:nvPr>
        </p:nvSpPr>
        <p:spPr/>
        <p:txBody>
          <a:bodyPr/>
          <a:lstStyle/>
          <a:p>
            <a:r>
              <a:rPr lang="fr-FR" dirty="0">
                <a:latin typeface="+mj-lt"/>
              </a:rPr>
              <a:t>L'animation des services</a:t>
            </a:r>
          </a:p>
        </p:txBody>
      </p:sp>
      <p:sp>
        <p:nvSpPr>
          <p:cNvPr id="3" name="Espace réservé du contenu 2">
            <a:extLst>
              <a:ext uri="{FF2B5EF4-FFF2-40B4-BE49-F238E27FC236}">
                <a16:creationId xmlns:a16="http://schemas.microsoft.com/office/drawing/2014/main" id="{16919C56-0C12-FD1E-95EA-108BFB1A01D0}"/>
              </a:ext>
            </a:extLst>
          </p:cNvPr>
          <p:cNvSpPr>
            <a:spLocks noGrp="1"/>
          </p:cNvSpPr>
          <p:nvPr>
            <p:ph idx="1"/>
          </p:nvPr>
        </p:nvSpPr>
        <p:spPr>
          <a:xfrm>
            <a:off x="457200" y="2495637"/>
            <a:ext cx="8229600" cy="3144350"/>
          </a:xfrm>
        </p:spPr>
        <p:txBody>
          <a:bodyPr vert="horz" lIns="91440" tIns="45720" rIns="91440" bIns="45720" rtlCol="0" anchor="t">
            <a:noAutofit/>
          </a:bodyPr>
          <a:lstStyle/>
          <a:p>
            <a:pPr algn="just">
              <a:lnSpc>
                <a:spcPct val="107000"/>
              </a:lnSpc>
              <a:spcAft>
                <a:spcPts val="800"/>
              </a:spcAft>
              <a:buSzPct val="100000"/>
              <a:buFont typeface="Symbol" panose="05050102010706020507" pitchFamily="18" charset="2"/>
              <a:buChar char=""/>
              <a:tabLst>
                <a:tab pos="457200" algn="l"/>
              </a:tabLst>
            </a:pPr>
            <a:r>
              <a:rPr lang="fr-FR" sz="1800" dirty="0">
                <a:solidFill>
                  <a:srgbClr val="001A73"/>
                </a:solidFill>
                <a:ea typeface="Calibri"/>
                <a:cs typeface="Calibri"/>
              </a:rPr>
              <a:t>S'appuyer sur le réseau associatif de l'Udaf 64 : </a:t>
            </a:r>
            <a:r>
              <a:rPr lang="fr-FR" sz="1800" b="1" dirty="0">
                <a:solidFill>
                  <a:srgbClr val="001A73"/>
                </a:solidFill>
                <a:ea typeface="Calibri"/>
                <a:cs typeface="Calibri"/>
              </a:rPr>
              <a:t>coopérer, concerter, communiquer et informer.</a:t>
            </a:r>
            <a:endParaRPr lang="fr-FR" sz="1800" b="1" dirty="0">
              <a:solidFill>
                <a:srgbClr val="001A73"/>
              </a:solidFill>
              <a:ea typeface="Calibri" panose="020F0502020204030204" pitchFamily="34" charset="0"/>
              <a:cs typeface="Calibri"/>
            </a:endParaRPr>
          </a:p>
          <a:p>
            <a:pPr algn="just">
              <a:lnSpc>
                <a:spcPct val="107000"/>
              </a:lnSpc>
              <a:spcAft>
                <a:spcPts val="800"/>
              </a:spcAft>
              <a:buSzPct val="100000"/>
              <a:buFont typeface="Symbol" panose="05050102010706020507" pitchFamily="18" charset="2"/>
              <a:buChar char=""/>
              <a:tabLst>
                <a:tab pos="457200" algn="l"/>
              </a:tabLst>
            </a:pPr>
            <a:r>
              <a:rPr lang="fr-FR" sz="1800" dirty="0">
                <a:solidFill>
                  <a:srgbClr val="001A73"/>
                </a:solidFill>
                <a:ea typeface="Calibri"/>
                <a:cs typeface="Calibri"/>
              </a:rPr>
              <a:t>Soutenir la représentation de l'Udaf 64 : </a:t>
            </a:r>
            <a:r>
              <a:rPr lang="fr-FR" sz="1800" b="1" dirty="0">
                <a:solidFill>
                  <a:srgbClr val="001A73"/>
                </a:solidFill>
                <a:ea typeface="Calibri"/>
                <a:cs typeface="Calibri"/>
              </a:rPr>
              <a:t>appuyer la représentation familiale, renforcer la visibilité de l'Udaf 64.</a:t>
            </a:r>
            <a:endParaRPr lang="fr-FR" sz="1800" b="1" dirty="0"/>
          </a:p>
          <a:p>
            <a:pPr algn="just">
              <a:lnSpc>
                <a:spcPct val="107000"/>
              </a:lnSpc>
              <a:spcAft>
                <a:spcPts val="800"/>
              </a:spcAft>
              <a:buSzPct val="100000"/>
              <a:buFont typeface="Symbol" panose="05050102010706020507" pitchFamily="18" charset="2"/>
              <a:buChar char=""/>
              <a:tabLst>
                <a:tab pos="457200" algn="l"/>
              </a:tabLst>
            </a:pPr>
            <a:r>
              <a:rPr lang="fr-FR" sz="1800" dirty="0">
                <a:solidFill>
                  <a:srgbClr val="001A73"/>
                </a:solidFill>
                <a:ea typeface="Calibri"/>
                <a:cs typeface="Calibri"/>
              </a:rPr>
              <a:t>Mettre en œuvre les projets de services : </a:t>
            </a:r>
            <a:r>
              <a:rPr lang="fr-FR" sz="1800" b="1" dirty="0">
                <a:solidFill>
                  <a:srgbClr val="001A73"/>
                </a:solidFill>
                <a:ea typeface="Calibri"/>
                <a:cs typeface="Calibri"/>
              </a:rPr>
              <a:t>accompagner le déploiement, accompagner les familles.</a:t>
            </a:r>
            <a:endParaRPr lang="fr-FR" sz="1800" b="1" dirty="0"/>
          </a:p>
          <a:p>
            <a:pPr algn="just">
              <a:lnSpc>
                <a:spcPct val="107000"/>
              </a:lnSpc>
              <a:spcAft>
                <a:spcPts val="800"/>
              </a:spcAft>
              <a:buSzPct val="100000"/>
              <a:buFont typeface="Symbol" panose="05050102010706020507" pitchFamily="18" charset="2"/>
              <a:buChar char=""/>
              <a:tabLst>
                <a:tab pos="457200" algn="l"/>
              </a:tabLst>
            </a:pPr>
            <a:r>
              <a:rPr lang="fr-FR" sz="1800" dirty="0">
                <a:solidFill>
                  <a:srgbClr val="001A73"/>
                </a:solidFill>
                <a:ea typeface="Calibri"/>
                <a:cs typeface="Calibri"/>
              </a:rPr>
              <a:t>Animer les services : </a:t>
            </a:r>
            <a:r>
              <a:rPr lang="fr-FR" sz="1800" b="1" dirty="0">
                <a:solidFill>
                  <a:srgbClr val="001A73"/>
                </a:solidFill>
                <a:ea typeface="Calibri"/>
                <a:cs typeface="Calibri"/>
              </a:rPr>
              <a:t>assurer la qualité de vie au travail, porter l'innovation et impliquer les professionnels, élever le niveau de compétence.</a:t>
            </a:r>
          </a:p>
          <a:p>
            <a:pPr lvl="1" indent="-342900" algn="just">
              <a:lnSpc>
                <a:spcPct val="107000"/>
              </a:lnSpc>
              <a:spcAft>
                <a:spcPts val="800"/>
              </a:spcAft>
              <a:buSzPct val="100000"/>
              <a:buFont typeface="Symbol" panose="05050102010706020507" pitchFamily="18" charset="2"/>
              <a:buChar char=""/>
              <a:tabLst>
                <a:tab pos="457200" algn="l"/>
              </a:tabLst>
            </a:pPr>
            <a:endParaRPr lang="fr-FR" sz="1800" dirty="0">
              <a:solidFill>
                <a:srgbClr val="001A73"/>
              </a:solidFill>
              <a:ea typeface="Calibri"/>
              <a:cs typeface="Calibri"/>
            </a:endParaRPr>
          </a:p>
          <a:p>
            <a:pPr lvl="1" indent="-342900" algn="just">
              <a:lnSpc>
                <a:spcPct val="107000"/>
              </a:lnSpc>
              <a:spcAft>
                <a:spcPts val="800"/>
              </a:spcAft>
              <a:buSzPct val="100000"/>
              <a:buFont typeface="Symbol" panose="05050102010706020507" pitchFamily="18" charset="2"/>
              <a:buChar char=""/>
              <a:tabLst>
                <a:tab pos="457200" algn="l"/>
              </a:tabLst>
            </a:pPr>
            <a:endParaRPr lang="fr-FR" sz="1800" dirty="0">
              <a:solidFill>
                <a:srgbClr val="001A73"/>
              </a:solidFill>
              <a:ea typeface="Calibri"/>
              <a:cs typeface="Calibri"/>
            </a:endParaRPr>
          </a:p>
        </p:txBody>
      </p:sp>
      <p:pic>
        <p:nvPicPr>
          <p:cNvPr id="5" name="Image 4">
            <a:extLst>
              <a:ext uri="{FF2B5EF4-FFF2-40B4-BE49-F238E27FC236}">
                <a16:creationId xmlns:a16="http://schemas.microsoft.com/office/drawing/2014/main" id="{E7BA7067-437F-972F-053E-236014D1DE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numéro de diapositive 5">
            <a:extLst>
              <a:ext uri="{FF2B5EF4-FFF2-40B4-BE49-F238E27FC236}">
                <a16:creationId xmlns:a16="http://schemas.microsoft.com/office/drawing/2014/main" id="{A5AFD28A-DF71-531C-3A23-AB088E185C46}"/>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57</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2EEB064E-25CC-7BB3-2F18-65243A7A28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4" name="Espace réservé de la date 3">
            <a:extLst>
              <a:ext uri="{FF2B5EF4-FFF2-40B4-BE49-F238E27FC236}">
                <a16:creationId xmlns:a16="http://schemas.microsoft.com/office/drawing/2014/main" id="{99FA40B9-1E3A-E5E1-562A-E1E3794A11A9}"/>
              </a:ext>
            </a:extLst>
          </p:cNvPr>
          <p:cNvSpPr>
            <a:spLocks noGrp="1"/>
          </p:cNvSpPr>
          <p:nvPr>
            <p:ph type="dt" sz="half" idx="10"/>
          </p:nvPr>
        </p:nvSpPr>
        <p:spPr>
          <a:xfrm>
            <a:off x="457200" y="6356351"/>
            <a:ext cx="874440" cy="365125"/>
          </a:xfrm>
        </p:spPr>
        <p:txBody>
          <a:bodyPr/>
          <a:lstStyle/>
          <a:p>
            <a:r>
              <a:rPr lang="fr-FR" dirty="0"/>
              <a:t>24/05/2025</a:t>
            </a:r>
          </a:p>
        </p:txBody>
      </p:sp>
      <p:sp>
        <p:nvSpPr>
          <p:cNvPr id="10" name="Espace réservé du pied de page 4">
            <a:extLst>
              <a:ext uri="{FF2B5EF4-FFF2-40B4-BE49-F238E27FC236}">
                <a16:creationId xmlns:a16="http://schemas.microsoft.com/office/drawing/2014/main" id="{6BBE4534-4253-1399-61D5-FD8BD716BD4F}"/>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1" name="ZoneTexte 10">
            <a:extLst>
              <a:ext uri="{FF2B5EF4-FFF2-40B4-BE49-F238E27FC236}">
                <a16:creationId xmlns:a16="http://schemas.microsoft.com/office/drawing/2014/main" id="{C177A59D-1615-5C11-F475-C473C4F379B3}"/>
              </a:ext>
            </a:extLst>
          </p:cNvPr>
          <p:cNvSpPr txBox="1"/>
          <p:nvPr/>
        </p:nvSpPr>
        <p:spPr>
          <a:xfrm>
            <a:off x="457200" y="1427355"/>
            <a:ext cx="8229600" cy="830997"/>
          </a:xfrm>
          <a:prstGeom prst="rect">
            <a:avLst/>
          </a:prstGeom>
          <a:noFill/>
        </p:spPr>
        <p:txBody>
          <a:bodyPr wrap="square" rtlCol="0">
            <a:spAutoFit/>
          </a:bodyPr>
          <a:lstStyle/>
          <a:p>
            <a:pPr marL="0" indent="0" algn="just">
              <a:buNone/>
            </a:pPr>
            <a:r>
              <a:rPr lang="fr-FR" sz="2400" b="1" kern="100" dirty="0">
                <a:solidFill>
                  <a:srgbClr val="FE4229"/>
                </a:solidFill>
                <a:ea typeface="Aptos" panose="020B0004020202020204" pitchFamily="34" charset="0"/>
                <a:cs typeface="Times New Roman"/>
              </a:rPr>
              <a:t>Elaboration d'un projet de direction pour fédérer autour du projet associatif :</a:t>
            </a:r>
            <a:endParaRPr lang="fr-FR" sz="2400" b="1" kern="100" dirty="0">
              <a:solidFill>
                <a:srgbClr val="FE4229"/>
              </a:solidFill>
              <a:effectLst/>
              <a:ea typeface="Aptos" panose="020B0004020202020204" pitchFamily="34" charset="0"/>
              <a:cs typeface="Times New Roman"/>
            </a:endParaRPr>
          </a:p>
        </p:txBody>
      </p:sp>
    </p:spTree>
    <p:extLst>
      <p:ext uri="{BB962C8B-B14F-4D97-AF65-F5344CB8AC3E}">
        <p14:creationId xmlns:p14="http://schemas.microsoft.com/office/powerpoint/2010/main" val="3205519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56E8E1F-9BCE-83FA-C68F-96C76F82F7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4" name="Picture 8">
            <a:extLst>
              <a:ext uri="{FF2B5EF4-FFF2-40B4-BE49-F238E27FC236}">
                <a16:creationId xmlns:a16="http://schemas.microsoft.com/office/drawing/2014/main" id="{01F294CE-A650-F337-346C-8917B1F157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47985" y="3485575"/>
            <a:ext cx="3217931" cy="2960113"/>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3D9B95-A884-B738-8ECE-3EDB26B42233}"/>
              </a:ext>
            </a:extLst>
          </p:cNvPr>
          <p:cNvSpPr txBox="1"/>
          <p:nvPr/>
        </p:nvSpPr>
        <p:spPr>
          <a:xfrm>
            <a:off x="280786" y="4320799"/>
            <a:ext cx="2952328" cy="1200329"/>
          </a:xfrm>
          <a:prstGeom prst="rect">
            <a:avLst/>
          </a:prstGeom>
          <a:noFill/>
        </p:spPr>
        <p:txBody>
          <a:bodyPr wrap="square" rtlCol="0">
            <a:spAutoFit/>
          </a:bodyPr>
          <a:lstStyle/>
          <a:p>
            <a:pPr algn="ctr"/>
            <a:r>
              <a:rPr lang="fr-FR" sz="2400" b="1" dirty="0">
                <a:solidFill>
                  <a:srgbClr val="FE4229"/>
                </a:solidFill>
              </a:rPr>
              <a:t>Notre Siège Social</a:t>
            </a:r>
          </a:p>
          <a:p>
            <a:endParaRPr lang="fr-FR" sz="1600" b="1" dirty="0">
              <a:solidFill>
                <a:schemeClr val="bg1"/>
              </a:solidFill>
            </a:endParaRPr>
          </a:p>
          <a:p>
            <a:pPr algn="ctr"/>
            <a:r>
              <a:rPr lang="fr-FR" sz="1600" b="1" dirty="0">
                <a:solidFill>
                  <a:schemeClr val="bg1"/>
                </a:solidFill>
              </a:rPr>
              <a:t>78 avenue du Général Leclerc</a:t>
            </a:r>
          </a:p>
          <a:p>
            <a:pPr algn="ctr"/>
            <a:r>
              <a:rPr lang="fr-FR" sz="1600" b="1" dirty="0">
                <a:solidFill>
                  <a:schemeClr val="bg1"/>
                </a:solidFill>
              </a:rPr>
              <a:t>64000 PAU</a:t>
            </a:r>
          </a:p>
        </p:txBody>
      </p:sp>
      <p:sp>
        <p:nvSpPr>
          <p:cNvPr id="8" name="Titre 1">
            <a:extLst>
              <a:ext uri="{FF2B5EF4-FFF2-40B4-BE49-F238E27FC236}">
                <a16:creationId xmlns:a16="http://schemas.microsoft.com/office/drawing/2014/main" id="{6E38F55B-A793-7204-70DC-9539BA3A3A9F}"/>
              </a:ext>
            </a:extLst>
          </p:cNvPr>
          <p:cNvSpPr txBox="1">
            <a:spLocks/>
          </p:cNvSpPr>
          <p:nvPr/>
        </p:nvSpPr>
        <p:spPr>
          <a:xfrm>
            <a:off x="457200" y="269776"/>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latin typeface="+mj-lt"/>
              </a:rPr>
              <a:t>Infos Pratiques pour 2025</a:t>
            </a:r>
          </a:p>
        </p:txBody>
      </p:sp>
      <p:sp>
        <p:nvSpPr>
          <p:cNvPr id="13" name="Espace réservé du pied de page 4">
            <a:extLst>
              <a:ext uri="{FF2B5EF4-FFF2-40B4-BE49-F238E27FC236}">
                <a16:creationId xmlns:a16="http://schemas.microsoft.com/office/drawing/2014/main" id="{E50A3106-01F7-37E9-3692-18672050788C}"/>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0" name="Espace réservé du numéro de diapositive 5">
            <a:extLst>
              <a:ext uri="{FF2B5EF4-FFF2-40B4-BE49-F238E27FC236}">
                <a16:creationId xmlns:a16="http://schemas.microsoft.com/office/drawing/2014/main" id="{0BFA8FEB-C0AB-9FC3-451B-A6ED9111E707}"/>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58</a:t>
            </a:fld>
            <a:endParaRPr lang="fr-FR" dirty="0"/>
          </a:p>
        </p:txBody>
      </p:sp>
      <p:pic>
        <p:nvPicPr>
          <p:cNvPr id="14" name="Image 13" descr="Une image contenant texte, Police, logo, Graphique&#10;&#10;Description générée automatiquement">
            <a:extLst>
              <a:ext uri="{FF2B5EF4-FFF2-40B4-BE49-F238E27FC236}">
                <a16:creationId xmlns:a16="http://schemas.microsoft.com/office/drawing/2014/main" id="{51D86AE5-5B03-D684-A29C-134C53F342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3" name="Espace réservé de la date 3">
            <a:extLst>
              <a:ext uri="{FF2B5EF4-FFF2-40B4-BE49-F238E27FC236}">
                <a16:creationId xmlns:a16="http://schemas.microsoft.com/office/drawing/2014/main" id="{0F711ACC-5AD5-0DB3-FFC0-64A7F2891141}"/>
              </a:ext>
            </a:extLst>
          </p:cNvPr>
          <p:cNvSpPr>
            <a:spLocks noGrp="1"/>
          </p:cNvSpPr>
          <p:nvPr>
            <p:ph type="dt" sz="half" idx="10"/>
          </p:nvPr>
        </p:nvSpPr>
        <p:spPr>
          <a:xfrm>
            <a:off x="457200" y="6356351"/>
            <a:ext cx="874440" cy="365125"/>
          </a:xfrm>
        </p:spPr>
        <p:txBody>
          <a:bodyPr/>
          <a:lstStyle/>
          <a:p>
            <a:r>
              <a:rPr lang="fr-FR" dirty="0"/>
              <a:t>24/05/2025</a:t>
            </a:r>
          </a:p>
        </p:txBody>
      </p:sp>
      <p:pic>
        <p:nvPicPr>
          <p:cNvPr id="17" name="Image 16" descr="Une image contenant texte, capture d’écran, Police, logo&#10;&#10;Le contenu généré par l’IA peut être incorrect.">
            <a:extLst>
              <a:ext uri="{FF2B5EF4-FFF2-40B4-BE49-F238E27FC236}">
                <a16:creationId xmlns:a16="http://schemas.microsoft.com/office/drawing/2014/main" id="{70A7A070-704C-503C-13C0-D2F6093E22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1064" y="964676"/>
            <a:ext cx="4552556" cy="4552556"/>
          </a:xfrm>
          <a:prstGeom prst="rect">
            <a:avLst/>
          </a:prstGeom>
        </p:spPr>
      </p:pic>
      <p:pic>
        <p:nvPicPr>
          <p:cNvPr id="7" name="Image 6" descr="Une image contenant clipart, dessin, croquis, Dessin au trait&#10;&#10;Le contenu généré par l’IA peut être incorrect.">
            <a:extLst>
              <a:ext uri="{FF2B5EF4-FFF2-40B4-BE49-F238E27FC236}">
                <a16:creationId xmlns:a16="http://schemas.microsoft.com/office/drawing/2014/main" id="{67164627-8E32-31DE-3BBB-396DE17D91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8962" y="1050847"/>
            <a:ext cx="2719622" cy="2524064"/>
          </a:xfrm>
          <a:prstGeom prst="rect">
            <a:avLst/>
          </a:prstGeom>
          <a:solidFill>
            <a:srgbClr val="FE4229"/>
          </a:solidFill>
        </p:spPr>
      </p:pic>
    </p:spTree>
    <p:extLst>
      <p:ext uri="{BB962C8B-B14F-4D97-AF65-F5344CB8AC3E}">
        <p14:creationId xmlns:p14="http://schemas.microsoft.com/office/powerpoint/2010/main" val="19420096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p:cNvSpPr>
            <a:spLocks noGrp="1"/>
          </p:cNvSpPr>
          <p:nvPr>
            <p:ph type="subTitle" idx="1"/>
          </p:nvPr>
        </p:nvSpPr>
        <p:spPr>
          <a:xfrm>
            <a:off x="1475656" y="4509120"/>
            <a:ext cx="6400800" cy="1056117"/>
          </a:xfrm>
        </p:spPr>
        <p:txBody>
          <a:bodyPr>
            <a:normAutofit/>
          </a:bodyPr>
          <a:lstStyle/>
          <a:p>
            <a:r>
              <a:rPr lang="fr-FR" dirty="0"/>
              <a:t>Union départementale des associations familiales</a:t>
            </a:r>
          </a:p>
          <a:p>
            <a:r>
              <a:rPr lang="fr-FR" b="0" dirty="0"/>
              <a:t>78 avenue du Général Leclerc – 64000 PAU</a:t>
            </a:r>
          </a:p>
          <a:p>
            <a:r>
              <a:rPr lang="fr-FR" b="0" dirty="0"/>
              <a:t>udaf64.fr </a:t>
            </a:r>
          </a:p>
        </p:txBody>
      </p:sp>
      <p:pic>
        <p:nvPicPr>
          <p:cNvPr id="2" name="Image 1" descr="Une image contenant texte, Police, logo, Graphique&#10;&#10;Description générée automatiquement">
            <a:extLst>
              <a:ext uri="{FF2B5EF4-FFF2-40B4-BE49-F238E27FC236}">
                <a16:creationId xmlns:a16="http://schemas.microsoft.com/office/drawing/2014/main" id="{F8BFE653-3361-F001-D58B-D6142C0D30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5955" y="2636912"/>
            <a:ext cx="1894225" cy="1368152"/>
          </a:xfrm>
          <a:prstGeom prst="rect">
            <a:avLst/>
          </a:prstGeom>
        </p:spPr>
      </p:pic>
      <p:pic>
        <p:nvPicPr>
          <p:cNvPr id="3" name="Image 2">
            <a:extLst>
              <a:ext uri="{FF2B5EF4-FFF2-40B4-BE49-F238E27FC236}">
                <a16:creationId xmlns:a16="http://schemas.microsoft.com/office/drawing/2014/main" id="{0741A194-585E-B0B3-A1A7-13CCE14172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7120624" y="5161730"/>
            <a:ext cx="2612506" cy="2458524"/>
          </a:xfrm>
          <a:prstGeom prst="rect">
            <a:avLst/>
          </a:prstGeom>
        </p:spPr>
      </p:pic>
      <p:pic>
        <p:nvPicPr>
          <p:cNvPr id="18" name="Image 17">
            <a:hlinkClick r:id="rId4"/>
            <a:extLst>
              <a:ext uri="{FF2B5EF4-FFF2-40B4-BE49-F238E27FC236}">
                <a16:creationId xmlns:a16="http://schemas.microsoft.com/office/drawing/2014/main" id="{357A26CF-F66A-4C35-B292-C8284C8DAE07}"/>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7524328" y="6179864"/>
            <a:ext cx="454219" cy="454219"/>
          </a:xfrm>
          <a:prstGeom prst="rect">
            <a:avLst/>
          </a:prstGeom>
          <a:noFill/>
          <a:ln>
            <a:noFill/>
          </a:ln>
        </p:spPr>
      </p:pic>
      <p:pic>
        <p:nvPicPr>
          <p:cNvPr id="1039" name="Picture 15">
            <a:extLst>
              <a:ext uri="{FF2B5EF4-FFF2-40B4-BE49-F238E27FC236}">
                <a16:creationId xmlns:a16="http://schemas.microsoft.com/office/drawing/2014/main" id="{413F6546-0C23-AEDE-A2E7-DBCF83B78C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flipH="1" flipV="1">
            <a:off x="8476934" y="5565237"/>
            <a:ext cx="448290" cy="448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9" descr="Une image contenant symbole&#10;&#10;Description générée automatiquement">
            <a:hlinkClick r:id="rId8"/>
            <a:extLst>
              <a:ext uri="{FF2B5EF4-FFF2-40B4-BE49-F238E27FC236}">
                <a16:creationId xmlns:a16="http://schemas.microsoft.com/office/drawing/2014/main" id="{8685E498-1D53-5182-D74A-D2A861399F2B}"/>
              </a:ext>
            </a:extLst>
          </p:cNvPr>
          <p:cNvPicPr>
            <a:picLocks noChangeAspect="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a:off x="8110687" y="5922654"/>
            <a:ext cx="468338" cy="468338"/>
          </a:xfrm>
          <a:prstGeom prst="rect">
            <a:avLst/>
          </a:prstGeom>
          <a:noFill/>
          <a:ln>
            <a:noFill/>
          </a:ln>
        </p:spPr>
      </p:pic>
      <p:pic>
        <p:nvPicPr>
          <p:cNvPr id="6" name="Image 5" descr="Une image contenant graphisme, clipart, Graphique, illustration&#10;&#10;Le contenu généré par l’IA peut être incorrect.">
            <a:extLst>
              <a:ext uri="{FF2B5EF4-FFF2-40B4-BE49-F238E27FC236}">
                <a16:creationId xmlns:a16="http://schemas.microsoft.com/office/drawing/2014/main" id="{BD8B1A53-6843-D2F5-76B3-C76E1F96FC7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39865"/>
            <a:ext cx="9144000" cy="2032000"/>
          </a:xfrm>
          <a:prstGeom prst="rect">
            <a:avLst/>
          </a:prstGeom>
        </p:spPr>
      </p:pic>
      <p:sp>
        <p:nvSpPr>
          <p:cNvPr id="16" name="ZoneTexte 15">
            <a:extLst>
              <a:ext uri="{FF2B5EF4-FFF2-40B4-BE49-F238E27FC236}">
                <a16:creationId xmlns:a16="http://schemas.microsoft.com/office/drawing/2014/main" id="{A743DBEF-19CB-6DDB-86D4-72683E2188E9}"/>
              </a:ext>
            </a:extLst>
          </p:cNvPr>
          <p:cNvSpPr txBox="1"/>
          <p:nvPr/>
        </p:nvSpPr>
        <p:spPr>
          <a:xfrm rot="10800000" flipH="1" flipV="1">
            <a:off x="107504" y="5775086"/>
            <a:ext cx="1851276" cy="984885"/>
          </a:xfrm>
          <a:prstGeom prst="rect">
            <a:avLst/>
          </a:prstGeom>
          <a:noFill/>
        </p:spPr>
        <p:txBody>
          <a:bodyPr wrap="square" rtlCol="0">
            <a:spAutoFit/>
          </a:bodyPr>
          <a:lstStyle/>
          <a:p>
            <a:pPr algn="ctr"/>
            <a:r>
              <a:rPr lang="fr-FR" sz="800" dirty="0">
                <a:solidFill>
                  <a:schemeClr val="bg1"/>
                </a:solidFill>
              </a:rPr>
              <a:t>Présidente de l’Udaf 64  </a:t>
            </a:r>
          </a:p>
          <a:p>
            <a:pPr algn="ctr"/>
            <a:r>
              <a:rPr lang="fr-FR" sz="800" dirty="0">
                <a:solidFill>
                  <a:schemeClr val="bg1"/>
                </a:solidFill>
              </a:rPr>
              <a:t>et Directrice de la Publication </a:t>
            </a:r>
          </a:p>
          <a:p>
            <a:pPr algn="ctr"/>
            <a:r>
              <a:rPr lang="fr-FR" sz="800" dirty="0">
                <a:solidFill>
                  <a:schemeClr val="bg1"/>
                </a:solidFill>
              </a:rPr>
              <a:t>Danielle FILLION</a:t>
            </a:r>
          </a:p>
          <a:p>
            <a:pPr algn="ctr"/>
            <a:r>
              <a:rPr lang="fr-FR" sz="800" dirty="0">
                <a:solidFill>
                  <a:schemeClr val="bg1"/>
                </a:solidFill>
              </a:rPr>
              <a:t>Responsable de la Communication</a:t>
            </a:r>
          </a:p>
          <a:p>
            <a:pPr algn="ctr"/>
            <a:r>
              <a:rPr lang="fr-FR" sz="800" dirty="0">
                <a:solidFill>
                  <a:schemeClr val="bg1"/>
                </a:solidFill>
              </a:rPr>
              <a:t>Frédérique CAZABAT</a:t>
            </a:r>
          </a:p>
          <a:p>
            <a:endParaRPr lang="fr-FR" dirty="0">
              <a:solidFill>
                <a:schemeClr val="bg1"/>
              </a:solidFill>
            </a:endParaRPr>
          </a:p>
        </p:txBody>
      </p:sp>
    </p:spTree>
    <p:extLst>
      <p:ext uri="{BB962C8B-B14F-4D97-AF65-F5344CB8AC3E}">
        <p14:creationId xmlns:p14="http://schemas.microsoft.com/office/powerpoint/2010/main" val="2385847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A49F6-24ED-8E88-AC21-C617836422AC}"/>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5B85A34A-ABA9-B1C0-88F5-C2CF46DDB46E}"/>
              </a:ext>
            </a:extLst>
          </p:cNvPr>
          <p:cNvSpPr>
            <a:spLocks noGrp="1"/>
          </p:cNvSpPr>
          <p:nvPr>
            <p:ph type="sldNum" sz="quarter" idx="12"/>
          </p:nvPr>
        </p:nvSpPr>
        <p:spPr/>
        <p:txBody>
          <a:bodyPr/>
          <a:lstStyle/>
          <a:p>
            <a:fld id="{2511D2C5-E144-4D27-97C8-AD396BB15896}" type="slidenum">
              <a:rPr lang="fr-FR" smtClean="0"/>
              <a:pPr/>
              <a:t>6</a:t>
            </a:fld>
            <a:endParaRPr lang="fr-FR" dirty="0"/>
          </a:p>
        </p:txBody>
      </p:sp>
      <p:pic>
        <p:nvPicPr>
          <p:cNvPr id="8" name="Image 7">
            <a:extLst>
              <a:ext uri="{FF2B5EF4-FFF2-40B4-BE49-F238E27FC236}">
                <a16:creationId xmlns:a16="http://schemas.microsoft.com/office/drawing/2014/main" id="{D4F59CE5-68CC-F1AC-446D-0DAC1987FE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21B8A4F5-B1DD-B84E-42C1-D988CC5207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D1612BF4-DD81-C58B-A81E-77443D350252}"/>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4FCFCBDC-FC6F-C815-822F-108A212A698A}"/>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6" name="ZoneTexte 15">
            <a:extLst>
              <a:ext uri="{FF2B5EF4-FFF2-40B4-BE49-F238E27FC236}">
                <a16:creationId xmlns:a16="http://schemas.microsoft.com/office/drawing/2014/main" id="{E0F9594B-7CC9-6FA3-1F19-6A47A9E2CB95}"/>
              </a:ext>
            </a:extLst>
          </p:cNvPr>
          <p:cNvSpPr txBox="1"/>
          <p:nvPr/>
        </p:nvSpPr>
        <p:spPr>
          <a:xfrm>
            <a:off x="188349" y="870317"/>
            <a:ext cx="6275040" cy="5117363"/>
          </a:xfrm>
          <a:prstGeom prst="rect">
            <a:avLst/>
          </a:prstGeom>
          <a:noFill/>
        </p:spPr>
        <p:txBody>
          <a:bodyPr wrap="square" rtlCol="0">
            <a:spAutoFit/>
          </a:bodyPr>
          <a:lstStyle/>
          <a:p>
            <a:pPr marL="800100" lvl="1" indent="-342900" algn="just">
              <a:lnSpc>
                <a:spcPct val="107000"/>
              </a:lnSpc>
              <a:buClr>
                <a:srgbClr val="FE4229"/>
              </a:buClr>
              <a:buFont typeface="+mj-lt"/>
              <a:buAutoNum type="arabicParenR" startAt="3"/>
            </a:pPr>
            <a:r>
              <a:rPr lang="fr-FR"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Gérer tout service d’intérêt familial dont les pouvoirs publics estimeront devoir lui confier la charge.</a:t>
            </a:r>
            <a:endParaRPr lang="fr-FR" kern="100" dirty="0">
              <a:solidFill>
                <a:srgbClr val="FE4229"/>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Vu la recomposition récente de notre Udaf, et l’existence de l’Asfa qui gère un certain nombre de services sociaux tels que PJM ou AEMO et AEMO renforcée, nous avons plus mis l’accent sur le développement de services à la famille et à toutes les familles mais ce point sera développé dans notre rapport d’activité.</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Nous sommes cependant à l’écoute des pouvoirs publics et à leur disposition pour créer les services qu’ils jugeraient utiles et nous avons d’ores et déjà un souhait qui nous a été exprimé pour l’étude de la mise en place de parrainages de proximité ainsi que la demande de l’intégration d’un de nos dispositifs au dispositif « la boussole des jeunes » mis en place par le Conseil départemental en direction des jeunes.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 2" descr="Une image contenant croquis, clipart, blanc, dessin&#10;&#10;Le contenu généré par l’IA peut être incorrect.">
            <a:extLst>
              <a:ext uri="{FF2B5EF4-FFF2-40B4-BE49-F238E27FC236}">
                <a16:creationId xmlns:a16="http://schemas.microsoft.com/office/drawing/2014/main" id="{C533E144-E378-199B-DE6B-E3907F33AA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4589" y="1808999"/>
            <a:ext cx="2598211" cy="3240000"/>
          </a:xfrm>
          <a:prstGeom prst="rect">
            <a:avLst/>
          </a:prstGeom>
          <a:noFill/>
          <a:ln>
            <a:noFill/>
          </a:ln>
        </p:spPr>
      </p:pic>
      <p:grpSp>
        <p:nvGrpSpPr>
          <p:cNvPr id="2" name="Groupe 1">
            <a:extLst>
              <a:ext uri="{FF2B5EF4-FFF2-40B4-BE49-F238E27FC236}">
                <a16:creationId xmlns:a16="http://schemas.microsoft.com/office/drawing/2014/main" id="{E579A4AF-79F5-4F5B-AC94-05177D7FB3FB}"/>
              </a:ext>
            </a:extLst>
          </p:cNvPr>
          <p:cNvGrpSpPr/>
          <p:nvPr/>
        </p:nvGrpSpPr>
        <p:grpSpPr>
          <a:xfrm>
            <a:off x="6768244" y="-402000"/>
            <a:ext cx="2520280" cy="2496277"/>
            <a:chOff x="6588779" y="-356764"/>
            <a:chExt cx="2520280" cy="2496277"/>
          </a:xfrm>
        </p:grpSpPr>
        <p:pic>
          <p:nvPicPr>
            <p:cNvPr id="4" name="Picture 8" descr="\\mars2\com\IDENTITE GRAPHIQUE\PATATES\patate6_orange.png">
              <a:extLst>
                <a:ext uri="{FF2B5EF4-FFF2-40B4-BE49-F238E27FC236}">
                  <a16:creationId xmlns:a16="http://schemas.microsoft.com/office/drawing/2014/main" id="{54A2E670-F413-126C-9988-598F35FA0C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Visage humain, personne, sourire, collier&#10;&#10;Le contenu généré par l’IA peut être incorrect.">
              <a:extLst>
                <a:ext uri="{FF2B5EF4-FFF2-40B4-BE49-F238E27FC236}">
                  <a16:creationId xmlns:a16="http://schemas.microsoft.com/office/drawing/2014/main" id="{0E8D699B-36D5-8BB9-C2F4-95EE68B3BF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3717061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A1611-0ACE-A615-6263-087179799C3C}"/>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926CFFB7-6CA7-358A-F7DE-D41455DD5608}"/>
              </a:ext>
            </a:extLst>
          </p:cNvPr>
          <p:cNvSpPr>
            <a:spLocks noGrp="1"/>
          </p:cNvSpPr>
          <p:nvPr>
            <p:ph type="sldNum" sz="quarter" idx="12"/>
          </p:nvPr>
        </p:nvSpPr>
        <p:spPr/>
        <p:txBody>
          <a:bodyPr/>
          <a:lstStyle/>
          <a:p>
            <a:fld id="{2511D2C5-E144-4D27-97C8-AD396BB15896}" type="slidenum">
              <a:rPr lang="fr-FR" smtClean="0"/>
              <a:pPr/>
              <a:t>7</a:t>
            </a:fld>
            <a:endParaRPr lang="fr-FR" dirty="0"/>
          </a:p>
        </p:txBody>
      </p:sp>
      <p:pic>
        <p:nvPicPr>
          <p:cNvPr id="8" name="Image 7">
            <a:extLst>
              <a:ext uri="{FF2B5EF4-FFF2-40B4-BE49-F238E27FC236}">
                <a16:creationId xmlns:a16="http://schemas.microsoft.com/office/drawing/2014/main" id="{946BD3EC-0AF2-2557-CBC6-526A04DE71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428487E3-8BE3-DC6E-19FA-1CC9AC9375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8BF9D063-A115-6820-914E-34704F6FB9B6}"/>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7AC1D304-E761-5FAC-FE67-81CB356C8734}"/>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6" name="ZoneTexte 15">
            <a:extLst>
              <a:ext uri="{FF2B5EF4-FFF2-40B4-BE49-F238E27FC236}">
                <a16:creationId xmlns:a16="http://schemas.microsoft.com/office/drawing/2014/main" id="{56F0D997-ACFF-3782-03F2-3801F4D02A44}"/>
              </a:ext>
            </a:extLst>
          </p:cNvPr>
          <p:cNvSpPr txBox="1"/>
          <p:nvPr/>
        </p:nvSpPr>
        <p:spPr>
          <a:xfrm>
            <a:off x="529208" y="1656816"/>
            <a:ext cx="6275040" cy="3544368"/>
          </a:xfrm>
          <a:prstGeom prst="rect">
            <a:avLst/>
          </a:prstGeom>
          <a:noFill/>
        </p:spPr>
        <p:txBody>
          <a:bodyPr wrap="square" rtlCol="0">
            <a:spAutoFit/>
          </a:bodyPr>
          <a:lstStyle/>
          <a:p>
            <a:pPr marL="342900" lvl="0" indent="-342900" algn="just">
              <a:lnSpc>
                <a:spcPct val="107000"/>
              </a:lnSpc>
              <a:buClr>
                <a:srgbClr val="FE4229"/>
              </a:buClr>
              <a:buFont typeface="+mj-lt"/>
              <a:buAutoNum type="arabicParenR" startAt="4"/>
            </a:pPr>
            <a:r>
              <a:rPr lang="fr-FR" sz="18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Exercer devant toutes les juridictions, sans avoir à justifier d’un agrément ou d’une autorisation préalable de l’autorité publique, l’action civile relativement aux faits de nature à nuire aux intérêts matériels et moraux des familles. </a:t>
            </a:r>
            <a:endParaRPr lang="fr-FR" sz="1800" kern="100" dirty="0">
              <a:solidFill>
                <a:srgbClr val="FE4229"/>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Si cette fonction est rare à notre niveau départemental, l’Udaf 64 reste attentive et vigilante aux événements économiques et sociétaux, et sur plusieurs sujets notamment sur la protection des enfants, en relation avec l’Unaf.</a:t>
            </a: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Par ailleurs, le nouveau site Internet de l’Udaf 64 facilite la diffusion des informations et documents à l’attention de tous...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 3" descr="Une image contenant Graphique, clipart, symbole, logo&#10;&#10;Le contenu généré par l’IA peut être incorrect.">
            <a:extLst>
              <a:ext uri="{FF2B5EF4-FFF2-40B4-BE49-F238E27FC236}">
                <a16:creationId xmlns:a16="http://schemas.microsoft.com/office/drawing/2014/main" id="{CF15DDAC-EF5B-D781-EBBD-20A5F8DE4C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5983" y="2169000"/>
            <a:ext cx="1680817" cy="2520000"/>
          </a:xfrm>
          <a:prstGeom prst="rect">
            <a:avLst/>
          </a:prstGeom>
        </p:spPr>
      </p:pic>
      <p:grpSp>
        <p:nvGrpSpPr>
          <p:cNvPr id="2" name="Groupe 1">
            <a:extLst>
              <a:ext uri="{FF2B5EF4-FFF2-40B4-BE49-F238E27FC236}">
                <a16:creationId xmlns:a16="http://schemas.microsoft.com/office/drawing/2014/main" id="{3D7E4F42-E1BB-A8D6-6C17-826834F50CC3}"/>
              </a:ext>
            </a:extLst>
          </p:cNvPr>
          <p:cNvGrpSpPr/>
          <p:nvPr/>
        </p:nvGrpSpPr>
        <p:grpSpPr>
          <a:xfrm>
            <a:off x="6768244" y="-402000"/>
            <a:ext cx="2520280" cy="2496277"/>
            <a:chOff x="6588779" y="-356764"/>
            <a:chExt cx="2520280" cy="2496277"/>
          </a:xfrm>
        </p:grpSpPr>
        <p:pic>
          <p:nvPicPr>
            <p:cNvPr id="3" name="Picture 8" descr="\\mars2\com\IDENTITE GRAPHIQUE\PATATES\patate6_orange.png">
              <a:extLst>
                <a:ext uri="{FF2B5EF4-FFF2-40B4-BE49-F238E27FC236}">
                  <a16:creationId xmlns:a16="http://schemas.microsoft.com/office/drawing/2014/main" id="{6CD9BF07-238E-BB08-A7CB-EF5F092F43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Visage humain, personne, sourire, collier&#10;&#10;Le contenu généré par l’IA peut être incorrect.">
              <a:extLst>
                <a:ext uri="{FF2B5EF4-FFF2-40B4-BE49-F238E27FC236}">
                  <a16:creationId xmlns:a16="http://schemas.microsoft.com/office/drawing/2014/main" id="{503F3A36-0291-8FA7-4D85-E53844CABF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509419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FB3C4-7870-3B56-7691-7EC1D0E2C0FD}"/>
            </a:ext>
          </a:extLst>
        </p:cNvPr>
        <p:cNvGrpSpPr/>
        <p:nvPr/>
      </p:nvGrpSpPr>
      <p:grpSpPr>
        <a:xfrm>
          <a:off x="0" y="0"/>
          <a:ext cx="0" cy="0"/>
          <a:chOff x="0" y="0"/>
          <a:chExt cx="0" cy="0"/>
        </a:xfrm>
      </p:grpSpPr>
      <p:pic>
        <p:nvPicPr>
          <p:cNvPr id="12" name="Image 11" descr="Une image contenant texte, Police, logo, Graphique&#10;&#10;Description générée automatiquement">
            <a:extLst>
              <a:ext uri="{FF2B5EF4-FFF2-40B4-BE49-F238E27FC236}">
                <a16:creationId xmlns:a16="http://schemas.microsoft.com/office/drawing/2014/main" id="{A6CBE1FE-C7F0-9FC5-D0B5-CC62517FB1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pic>
        <p:nvPicPr>
          <p:cNvPr id="17" name="Image 16" descr="Une image contenant clipart, dessin, illustration, Graphique&#10;&#10;Le contenu généré par l’IA peut être incorrect.">
            <a:extLst>
              <a:ext uri="{FF2B5EF4-FFF2-40B4-BE49-F238E27FC236}">
                <a16:creationId xmlns:a16="http://schemas.microsoft.com/office/drawing/2014/main" id="{8C103CBE-AD93-23CD-A205-7B5C1503C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57" y="-53863"/>
            <a:ext cx="3890867" cy="1800000"/>
          </a:xfrm>
          <a:prstGeom prst="rect">
            <a:avLst/>
          </a:prstGeom>
        </p:spPr>
      </p:pic>
      <p:sp>
        <p:nvSpPr>
          <p:cNvPr id="6" name="Espace réservé du numéro de diapositive 5">
            <a:extLst>
              <a:ext uri="{FF2B5EF4-FFF2-40B4-BE49-F238E27FC236}">
                <a16:creationId xmlns:a16="http://schemas.microsoft.com/office/drawing/2014/main" id="{588A0BE0-BE39-8AEC-A12A-D054A335A3EE}"/>
              </a:ext>
            </a:extLst>
          </p:cNvPr>
          <p:cNvSpPr>
            <a:spLocks noGrp="1"/>
          </p:cNvSpPr>
          <p:nvPr>
            <p:ph type="sldNum" sz="quarter" idx="12"/>
          </p:nvPr>
        </p:nvSpPr>
        <p:spPr/>
        <p:txBody>
          <a:bodyPr/>
          <a:lstStyle/>
          <a:p>
            <a:fld id="{2511D2C5-E144-4D27-97C8-AD396BB15896}" type="slidenum">
              <a:rPr lang="fr-FR" smtClean="0"/>
              <a:pPr/>
              <a:t>8</a:t>
            </a:fld>
            <a:endParaRPr lang="fr-FR" dirty="0"/>
          </a:p>
        </p:txBody>
      </p:sp>
      <p:pic>
        <p:nvPicPr>
          <p:cNvPr id="8" name="Image 7">
            <a:extLst>
              <a:ext uri="{FF2B5EF4-FFF2-40B4-BE49-F238E27FC236}">
                <a16:creationId xmlns:a16="http://schemas.microsoft.com/office/drawing/2014/main" id="{1C47D863-79B0-A156-DD4B-B3953C41F4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7" name="Espace réservé de la date 3">
            <a:extLst>
              <a:ext uri="{FF2B5EF4-FFF2-40B4-BE49-F238E27FC236}">
                <a16:creationId xmlns:a16="http://schemas.microsoft.com/office/drawing/2014/main" id="{A6C1DED9-E5B1-7A18-4D68-58668215D025}"/>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CAF2F500-7E7E-DBA1-B2DB-715DDA81939B}"/>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1BC88E76-476D-2099-B3F5-E2D6B8C05CC3}"/>
              </a:ext>
            </a:extLst>
          </p:cNvPr>
          <p:cNvSpPr txBox="1"/>
          <p:nvPr/>
        </p:nvSpPr>
        <p:spPr>
          <a:xfrm>
            <a:off x="457200" y="1723643"/>
            <a:ext cx="8219256" cy="4657685"/>
          </a:xfrm>
          <a:prstGeom prst="rect">
            <a:avLst/>
          </a:prstGeom>
          <a:noFill/>
        </p:spPr>
        <p:txBody>
          <a:bodyPr wrap="square" rtlCol="0">
            <a:spAutoFit/>
          </a:bodyPr>
          <a:lstStyle/>
          <a:p>
            <a:pPr algn="just">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Cependant, notre objectif est d’être toujours plus au service de toutes les familles et au plus près de leurs préoccupations.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Pour cela, nous avons participé aux enquêtes de l’Observatoire des familles dont nous aurons l’occasion, à l’automne de faire connaître les résultats et de les présenter à nos élus.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Nous aurons également à organiser dans l’année qui vient une conférence des mouvements qui nous permettra de cerner encore mieux les besoins et de recueillir les propositions pour y répondre (en nous appuyant également sur cette enquête).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En vue du renouvellement des représentants, il nous faudra également organiser et proposer une formation et information de nos représentants qui trouveront sur notre site internet un certain nombre de documents pour les aider dans leurs missions. Ce sera un travail important pour l’année qui vient car nous aurons à renouveler nos représentants à la CAF, aux CPAM, à la MSA, dans les CCAS, les CIAS et les représentants des usagers, sans compter les nouvelles sollicitations qui nous seront faites.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e 1">
            <a:extLst>
              <a:ext uri="{FF2B5EF4-FFF2-40B4-BE49-F238E27FC236}">
                <a16:creationId xmlns:a16="http://schemas.microsoft.com/office/drawing/2014/main" id="{35066C61-29BB-56BB-1ED1-D1DC9E7E3CAB}"/>
              </a:ext>
            </a:extLst>
          </p:cNvPr>
          <p:cNvGrpSpPr/>
          <p:nvPr/>
        </p:nvGrpSpPr>
        <p:grpSpPr>
          <a:xfrm>
            <a:off x="6768244" y="-402000"/>
            <a:ext cx="2520280" cy="2496277"/>
            <a:chOff x="6588779" y="-356764"/>
            <a:chExt cx="2520280" cy="2496277"/>
          </a:xfrm>
        </p:grpSpPr>
        <p:pic>
          <p:nvPicPr>
            <p:cNvPr id="3" name="Picture 8" descr="\\mars2\com\IDENTITE GRAPHIQUE\PATATES\patate6_orange.png">
              <a:extLst>
                <a:ext uri="{FF2B5EF4-FFF2-40B4-BE49-F238E27FC236}">
                  <a16:creationId xmlns:a16="http://schemas.microsoft.com/office/drawing/2014/main" id="{00EEEF33-EB0B-4433-CA6F-6EA0B35AF4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descr="Une image contenant Visage humain, personne, sourire, collier&#10;&#10;Le contenu généré par l’IA peut être incorrect.">
              <a:extLst>
                <a:ext uri="{FF2B5EF4-FFF2-40B4-BE49-F238E27FC236}">
                  <a16:creationId xmlns:a16="http://schemas.microsoft.com/office/drawing/2014/main" id="{C7AC4925-2A87-EE73-77FD-F807332BEE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3576231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B9AAB-386F-8CC2-1409-D4A8F918A36A}"/>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B1CB2706-9ABA-8F3D-6DFF-FC5E259C40F2}"/>
              </a:ext>
            </a:extLst>
          </p:cNvPr>
          <p:cNvSpPr>
            <a:spLocks noGrp="1"/>
          </p:cNvSpPr>
          <p:nvPr>
            <p:ph type="sldNum" sz="quarter" idx="12"/>
          </p:nvPr>
        </p:nvSpPr>
        <p:spPr/>
        <p:txBody>
          <a:bodyPr/>
          <a:lstStyle/>
          <a:p>
            <a:fld id="{2511D2C5-E144-4D27-97C8-AD396BB15896}" type="slidenum">
              <a:rPr lang="fr-FR" smtClean="0"/>
              <a:pPr/>
              <a:t>9</a:t>
            </a:fld>
            <a:endParaRPr lang="fr-FR" dirty="0"/>
          </a:p>
        </p:txBody>
      </p:sp>
      <p:pic>
        <p:nvPicPr>
          <p:cNvPr id="8" name="Image 7">
            <a:extLst>
              <a:ext uri="{FF2B5EF4-FFF2-40B4-BE49-F238E27FC236}">
                <a16:creationId xmlns:a16="http://schemas.microsoft.com/office/drawing/2014/main" id="{425F56F5-5643-ABB5-8117-504A6EC7AA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2" name="Image 11" descr="Une image contenant texte, Police, logo, Graphique&#10;&#10;Description générée automatiquement">
            <a:extLst>
              <a:ext uri="{FF2B5EF4-FFF2-40B4-BE49-F238E27FC236}">
                <a16:creationId xmlns:a16="http://schemas.microsoft.com/office/drawing/2014/main" id="{E50329CE-C712-7D2C-0E35-E152F37A3B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7" name="Espace réservé de la date 3">
            <a:extLst>
              <a:ext uri="{FF2B5EF4-FFF2-40B4-BE49-F238E27FC236}">
                <a16:creationId xmlns:a16="http://schemas.microsoft.com/office/drawing/2014/main" id="{2CCD49DB-F43C-5DAF-D29C-2008AE337FCD}"/>
              </a:ext>
            </a:extLst>
          </p:cNvPr>
          <p:cNvSpPr>
            <a:spLocks noGrp="1"/>
          </p:cNvSpPr>
          <p:nvPr>
            <p:ph type="dt" sz="half" idx="10"/>
          </p:nvPr>
        </p:nvSpPr>
        <p:spPr>
          <a:xfrm>
            <a:off x="457200" y="6356351"/>
            <a:ext cx="874440" cy="365125"/>
          </a:xfrm>
        </p:spPr>
        <p:txBody>
          <a:bodyPr/>
          <a:lstStyle/>
          <a:p>
            <a:r>
              <a:rPr lang="fr-FR" dirty="0"/>
              <a:t>24/05/2025</a:t>
            </a:r>
          </a:p>
        </p:txBody>
      </p:sp>
      <p:sp>
        <p:nvSpPr>
          <p:cNvPr id="9" name="Espace réservé du pied de page 4">
            <a:extLst>
              <a:ext uri="{FF2B5EF4-FFF2-40B4-BE49-F238E27FC236}">
                <a16:creationId xmlns:a16="http://schemas.microsoft.com/office/drawing/2014/main" id="{EBD22914-71C9-58DA-8EE1-B887A1616127}"/>
              </a:ext>
            </a:extLst>
          </p:cNvPr>
          <p:cNvSpPr>
            <a:spLocks noGrp="1"/>
          </p:cNvSpPr>
          <p:nvPr>
            <p:ph type="ftr" sz="quarter" idx="11"/>
          </p:nvPr>
        </p:nvSpPr>
        <p:spPr>
          <a:xfrm>
            <a:off x="3780288" y="6356351"/>
            <a:ext cx="1663824" cy="365125"/>
          </a:xfrm>
        </p:spPr>
        <p:txBody>
          <a:bodyPr/>
          <a:lstStyle/>
          <a:p>
            <a:r>
              <a:rPr lang="fr-FR" dirty="0"/>
              <a:t>Rapport d’Activité 2024</a:t>
            </a:r>
          </a:p>
        </p:txBody>
      </p:sp>
      <p:sp>
        <p:nvSpPr>
          <p:cNvPr id="15" name="ZoneTexte 14">
            <a:extLst>
              <a:ext uri="{FF2B5EF4-FFF2-40B4-BE49-F238E27FC236}">
                <a16:creationId xmlns:a16="http://schemas.microsoft.com/office/drawing/2014/main" id="{36D3BC24-E1EA-A938-963E-6BEE30146E82}"/>
              </a:ext>
            </a:extLst>
          </p:cNvPr>
          <p:cNvSpPr txBox="1"/>
          <p:nvPr/>
        </p:nvSpPr>
        <p:spPr>
          <a:xfrm>
            <a:off x="640643" y="1404948"/>
            <a:ext cx="5078220" cy="3840731"/>
          </a:xfrm>
          <a:prstGeom prst="rect">
            <a:avLst/>
          </a:prstGeom>
          <a:noFill/>
        </p:spPr>
        <p:txBody>
          <a:bodyPr wrap="square" rtlCol="0">
            <a:spAutoFit/>
          </a:bodyPr>
          <a:lstStyle/>
          <a:p>
            <a:pPr algn="just">
              <a:lnSpc>
                <a:spcPct val="107000"/>
              </a:lnSpc>
              <a:spcAft>
                <a:spcPts val="800"/>
              </a:spcAft>
              <a:buNone/>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Nous nous tournerons aussi vers nos partenaires et les professionnels pour une sensibilisation visant à une meilleure reconnaissance et une aide plus efficace en direction des jeunes aidants par l’organisation d’un colloque.</a:t>
            </a:r>
          </a:p>
          <a:p>
            <a:pPr algn="just">
              <a:lnSpc>
                <a:spcPct val="107000"/>
              </a:lnSpc>
              <a:spcAft>
                <a:spcPts val="800"/>
              </a:spcAft>
              <a:buNone/>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Sur cette action, nous tenons particulièrement à remercier notre partenaire « Harmonie mutuelle » qui nous a aidés dans l’élaboration de deux vidéos supports et a </a:t>
            </a:r>
            <a:r>
              <a:rPr lang="fr-FR" kern="100" dirty="0">
                <a:solidFill>
                  <a:srgbClr val="002060"/>
                </a:solidFill>
                <a:latin typeface="Calibri" panose="020F0502020204030204" pitchFamily="34" charset="0"/>
                <a:ea typeface="Calibri" panose="020F0502020204030204" pitchFamily="34" charset="0"/>
                <a:cs typeface="Calibri" panose="020F0502020204030204" pitchFamily="34" charset="0"/>
              </a:rPr>
              <a:t>financé</a:t>
            </a: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l’impression des 50 </a:t>
            </a:r>
            <a:r>
              <a:rPr lang="fr-FR" kern="100" dirty="0">
                <a:solidFill>
                  <a:srgbClr val="002060"/>
                </a:solidFill>
                <a:latin typeface="Calibri" panose="020F0502020204030204" pitchFamily="34" charset="0"/>
                <a:ea typeface="Calibri" panose="020F0502020204030204" pitchFamily="34" charset="0"/>
                <a:cs typeface="Calibri" panose="020F0502020204030204" pitchFamily="34" charset="0"/>
              </a:rPr>
              <a:t>premiers </a:t>
            </a:r>
            <a:r>
              <a:rPr lang="fr-FR" sz="18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Kits de sensibilisation à destination des professionnels et des jeunes eux-mêmes.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Harmonie mutuelle, partenaire privilégié du Pro Bono PACA 2017 - Cress Paca">
            <a:extLst>
              <a:ext uri="{FF2B5EF4-FFF2-40B4-BE49-F238E27FC236}">
                <a16:creationId xmlns:a16="http://schemas.microsoft.com/office/drawing/2014/main" id="{D801EEB0-04E0-3E61-639D-5258E180D6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4248" y="3325314"/>
            <a:ext cx="1680000" cy="18000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e 4">
            <a:extLst>
              <a:ext uri="{FF2B5EF4-FFF2-40B4-BE49-F238E27FC236}">
                <a16:creationId xmlns:a16="http://schemas.microsoft.com/office/drawing/2014/main" id="{2EC7131E-C30C-1A1B-6BC2-8389A7953D0D}"/>
              </a:ext>
            </a:extLst>
          </p:cNvPr>
          <p:cNvGrpSpPr/>
          <p:nvPr/>
        </p:nvGrpSpPr>
        <p:grpSpPr>
          <a:xfrm>
            <a:off x="6768244" y="-402000"/>
            <a:ext cx="2520280" cy="2496277"/>
            <a:chOff x="6588779" y="-356764"/>
            <a:chExt cx="2520280" cy="2496277"/>
          </a:xfrm>
        </p:grpSpPr>
        <p:pic>
          <p:nvPicPr>
            <p:cNvPr id="10" name="Picture 8" descr="\\mars2\com\IDENTITE GRAPHIQUE\PATATES\patate6_orange.png">
              <a:extLst>
                <a:ext uri="{FF2B5EF4-FFF2-40B4-BE49-F238E27FC236}">
                  <a16:creationId xmlns:a16="http://schemas.microsoft.com/office/drawing/2014/main" id="{920A565B-29E1-11A2-B163-A79FC4D023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779" y="-35676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descr="Une image contenant Visage humain, personne, sourire, collier&#10;&#10;Le contenu généré par l’IA peut être incorrect.">
              <a:extLst>
                <a:ext uri="{FF2B5EF4-FFF2-40B4-BE49-F238E27FC236}">
                  <a16:creationId xmlns:a16="http://schemas.microsoft.com/office/drawing/2014/main" id="{01C704B5-2FDC-8BC9-2CE3-AA4379B5CC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005" y="161333"/>
              <a:ext cx="750372" cy="1376716"/>
            </a:xfrm>
            <a:prstGeom prst="rect">
              <a:avLst/>
            </a:prstGeom>
          </p:spPr>
        </p:pic>
      </p:grpSp>
    </p:spTree>
    <p:extLst>
      <p:ext uri="{BB962C8B-B14F-4D97-AF65-F5344CB8AC3E}">
        <p14:creationId xmlns:p14="http://schemas.microsoft.com/office/powerpoint/2010/main" val="205234817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9436</TotalTime>
  <Words>6415</Words>
  <Application>Microsoft Office PowerPoint</Application>
  <PresentationFormat>Affichage à l'écran (4:3)</PresentationFormat>
  <Paragraphs>672</Paragraphs>
  <Slides>59</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59</vt:i4>
      </vt:variant>
    </vt:vector>
  </HeadingPairs>
  <TitlesOfParts>
    <vt:vector size="67" baseType="lpstr">
      <vt:lpstr>Aptos</vt:lpstr>
      <vt:lpstr>Arial</vt:lpstr>
      <vt:lpstr>Arial Black</vt:lpstr>
      <vt:lpstr>Calibri</vt:lpstr>
      <vt:lpstr>Symbol</vt:lpstr>
      <vt:lpstr>Times New Roman</vt:lpstr>
      <vt:lpstr>Wingdings</vt:lpstr>
      <vt:lpstr>Thème Office</vt:lpstr>
      <vt:lpstr>Assemblée Générale du 24 mai 2025</vt:lpstr>
      <vt:lpstr>Sommaire</vt:lpstr>
      <vt:lpstr>Rapport Moral et d’Orientation de la Présidente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sommes-nous ?</vt:lpstr>
      <vt:lpstr>L’Udaf 64 en bref</vt:lpstr>
      <vt:lpstr>Présentation PowerPoint</vt:lpstr>
      <vt:lpstr>La Gouvernance</vt:lpstr>
      <vt:lpstr>Présentation PowerPoint</vt:lpstr>
      <vt:lpstr>Présentation PowerPoint</vt:lpstr>
      <vt:lpstr>Nos missions</vt:lpstr>
      <vt:lpstr>Présentation PowerPoint</vt:lpstr>
      <vt:lpstr>Les représentations</vt:lpstr>
      <vt:lpstr>Les représentations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méthodologie des projets de service aux familles</vt:lpstr>
      <vt:lpstr>Service Jeunes Aidants</vt:lpstr>
      <vt:lpstr>Présentation PowerPoint</vt:lpstr>
      <vt:lpstr>Présentation PowerPoint</vt:lpstr>
      <vt:lpstr>Présentation PowerPoint</vt:lpstr>
      <vt:lpstr>Présentation PowerPoint</vt:lpstr>
      <vt:lpstr>Présentation PowerPoint</vt:lpstr>
      <vt:lpstr>Présentation PowerPoint</vt:lpstr>
      <vt:lpstr>Service Lire Ensemble</vt:lpstr>
      <vt:lpstr>Présentation PowerPoint</vt:lpstr>
      <vt:lpstr>Présentation PowerPoint</vt:lpstr>
      <vt:lpstr>Présentation PowerPoint</vt:lpstr>
      <vt:lpstr>Présentation PowerPoint</vt:lpstr>
      <vt:lpstr>Service Répit Parental</vt:lpstr>
      <vt:lpstr>Service Répit Parental</vt:lpstr>
      <vt:lpstr>L'animation des services</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 stratégie de communication commune pour le réseau Unaf Udaf Uraf</dc:title>
  <dc:creator>MONDET Laure</dc:creator>
  <cp:lastModifiedBy>Frédérique Cazabat</cp:lastModifiedBy>
  <cp:revision>275</cp:revision>
  <cp:lastPrinted>2025-05-23T13:34:05Z</cp:lastPrinted>
  <dcterms:created xsi:type="dcterms:W3CDTF">2019-05-14T09:39:19Z</dcterms:created>
  <dcterms:modified xsi:type="dcterms:W3CDTF">2025-05-23T13:37:15Z</dcterms:modified>
</cp:coreProperties>
</file>