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89" r:id="rId3"/>
    <p:sldId id="291" r:id="rId4"/>
    <p:sldId id="298" r:id="rId5"/>
    <p:sldId id="297" r:id="rId6"/>
    <p:sldId id="292" r:id="rId7"/>
    <p:sldId id="299" r:id="rId8"/>
    <p:sldId id="293" r:id="rId9"/>
    <p:sldId id="294" r:id="rId10"/>
    <p:sldId id="300" r:id="rId11"/>
    <p:sldId id="295" r:id="rId12"/>
    <p:sldId id="301" r:id="rId13"/>
    <p:sldId id="302" r:id="rId14"/>
    <p:sldId id="303" r:id="rId15"/>
    <p:sldId id="258" r:id="rId16"/>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E4229"/>
    <a:srgbClr val="003399"/>
    <a:srgbClr val="8C5AB2"/>
    <a:srgbClr val="FF0000"/>
    <a:srgbClr val="001A73"/>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89" autoAdjust="0"/>
  </p:normalViewPr>
  <p:slideViewPr>
    <p:cSldViewPr>
      <p:cViewPr>
        <p:scale>
          <a:sx n="100" d="100"/>
          <a:sy n="100" d="100"/>
        </p:scale>
        <p:origin x="1186" y="-3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p:cViewPr varScale="1">
        <p:scale>
          <a:sx n="67" d="100"/>
          <a:sy n="67" d="100"/>
        </p:scale>
        <p:origin x="314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971208" cy="497365"/>
          </a:xfrm>
          <a:prstGeom prst="rect">
            <a:avLst/>
          </a:prstGeom>
        </p:spPr>
        <p:txBody>
          <a:bodyPr vert="horz" lIns="92473" tIns="46237" rIns="92473" bIns="46237" rtlCol="0"/>
          <a:lstStyle>
            <a:lvl1pPr algn="l">
              <a:defRPr sz="1200"/>
            </a:lvl1pPr>
          </a:lstStyle>
          <a:p>
            <a:endParaRPr lang="fr-FR"/>
          </a:p>
        </p:txBody>
      </p:sp>
      <p:sp>
        <p:nvSpPr>
          <p:cNvPr id="3" name="Espace réservé de la date 2"/>
          <p:cNvSpPr>
            <a:spLocks noGrp="1"/>
          </p:cNvSpPr>
          <p:nvPr>
            <p:ph type="dt" idx="1"/>
          </p:nvPr>
        </p:nvSpPr>
        <p:spPr>
          <a:xfrm>
            <a:off x="3885177" y="2"/>
            <a:ext cx="2971208" cy="497365"/>
          </a:xfrm>
          <a:prstGeom prst="rect">
            <a:avLst/>
          </a:prstGeom>
        </p:spPr>
        <p:txBody>
          <a:bodyPr vert="horz" lIns="92473" tIns="46237" rIns="92473" bIns="46237" rtlCol="0"/>
          <a:lstStyle>
            <a:lvl1pPr algn="r">
              <a:defRPr sz="1200"/>
            </a:lvl1pPr>
          </a:lstStyle>
          <a:p>
            <a:fld id="{80A397DB-8439-415B-B61B-7E138697B68A}" type="datetimeFigureOut">
              <a:rPr lang="fr-FR" smtClean="0"/>
              <a:t>06/05/2024</a:t>
            </a:fld>
            <a:endParaRPr lang="fr-FR"/>
          </a:p>
        </p:txBody>
      </p:sp>
      <p:sp>
        <p:nvSpPr>
          <p:cNvPr id="4" name="Espace réservé de l'image des diapositives 3"/>
          <p:cNvSpPr>
            <a:spLocks noGrp="1" noRot="1" noChangeAspect="1"/>
          </p:cNvSpPr>
          <p:nvPr>
            <p:ph type="sldImg" idx="2"/>
          </p:nvPr>
        </p:nvSpPr>
        <p:spPr>
          <a:xfrm>
            <a:off x="941388" y="744538"/>
            <a:ext cx="4975225" cy="3732212"/>
          </a:xfrm>
          <a:prstGeom prst="rect">
            <a:avLst/>
          </a:prstGeom>
          <a:noFill/>
          <a:ln w="12700">
            <a:solidFill>
              <a:prstClr val="black"/>
            </a:solidFill>
          </a:ln>
        </p:spPr>
        <p:txBody>
          <a:bodyPr vert="horz" lIns="92473" tIns="46237" rIns="92473" bIns="46237" rtlCol="0" anchor="ctr"/>
          <a:lstStyle/>
          <a:p>
            <a:endParaRPr lang="fr-FR"/>
          </a:p>
        </p:txBody>
      </p:sp>
      <p:sp>
        <p:nvSpPr>
          <p:cNvPr id="5" name="Espace réservé des commentaires 4"/>
          <p:cNvSpPr>
            <a:spLocks noGrp="1"/>
          </p:cNvSpPr>
          <p:nvPr>
            <p:ph type="body" sz="quarter" idx="3"/>
          </p:nvPr>
        </p:nvSpPr>
        <p:spPr>
          <a:xfrm>
            <a:off x="686287" y="4724164"/>
            <a:ext cx="5485430" cy="4476280"/>
          </a:xfrm>
          <a:prstGeom prst="rect">
            <a:avLst/>
          </a:prstGeom>
        </p:spPr>
        <p:txBody>
          <a:bodyPr vert="horz" lIns="92473" tIns="46237" rIns="92473" bIns="46237"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6724"/>
            <a:ext cx="2971208" cy="497364"/>
          </a:xfrm>
          <a:prstGeom prst="rect">
            <a:avLst/>
          </a:prstGeom>
        </p:spPr>
        <p:txBody>
          <a:bodyPr vert="horz" lIns="92473" tIns="46237" rIns="92473" bIns="46237"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5177" y="9446724"/>
            <a:ext cx="2971208" cy="497364"/>
          </a:xfrm>
          <a:prstGeom prst="rect">
            <a:avLst/>
          </a:prstGeom>
        </p:spPr>
        <p:txBody>
          <a:bodyPr vert="horz" lIns="92473" tIns="46237" rIns="92473" bIns="46237" rtlCol="0" anchor="b"/>
          <a:lstStyle>
            <a:lvl1pPr algn="r">
              <a:defRPr sz="1200"/>
            </a:lvl1pPr>
          </a:lstStyle>
          <a:p>
            <a:fld id="{4DB2E115-C374-40D0-B1D5-CF71CC37D479}" type="slidenum">
              <a:rPr lang="fr-FR" smtClean="0"/>
              <a:t>‹N°›</a:t>
            </a:fld>
            <a:endParaRPr lang="fr-FR"/>
          </a:p>
        </p:txBody>
      </p:sp>
    </p:spTree>
    <p:extLst>
      <p:ext uri="{BB962C8B-B14F-4D97-AF65-F5344CB8AC3E}">
        <p14:creationId xmlns:p14="http://schemas.microsoft.com/office/powerpoint/2010/main" val="2085374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DB2E115-C374-40D0-B1D5-CF71CC37D479}" type="slidenum">
              <a:rPr lang="fr-FR" smtClean="0"/>
              <a:t>1</a:t>
            </a:fld>
            <a:endParaRPr lang="fr-FR"/>
          </a:p>
        </p:txBody>
      </p:sp>
    </p:spTree>
    <p:extLst>
      <p:ext uri="{BB962C8B-B14F-4D97-AF65-F5344CB8AC3E}">
        <p14:creationId xmlns:p14="http://schemas.microsoft.com/office/powerpoint/2010/main" val="1040476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11"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2" name="Titre 1"/>
          <p:cNvSpPr>
            <a:spLocks noGrp="1"/>
          </p:cNvSpPr>
          <p:nvPr>
            <p:ph type="ctrTitle" hasCustomPrompt="1"/>
          </p:nvPr>
        </p:nvSpPr>
        <p:spPr>
          <a:xfrm>
            <a:off x="395536" y="2727061"/>
            <a:ext cx="8352928" cy="1470025"/>
          </a:xfrm>
        </p:spPr>
        <p:txBody>
          <a:bodyPr>
            <a:noAutofit/>
          </a:bodyPr>
          <a:lstStyle>
            <a:lvl1pPr algn="ctr">
              <a:defRPr sz="2800" b="1">
                <a:solidFill>
                  <a:schemeClr val="bg1"/>
                </a:solidFill>
                <a:latin typeface="Arial Black" panose="020B0A04020102020204" pitchFamily="34" charset="0"/>
              </a:defRPr>
            </a:lvl1pPr>
          </a:lstStyle>
          <a:p>
            <a:r>
              <a:rPr lang="fr-FR" cap="none" dirty="0">
                <a:solidFill>
                  <a:schemeClr val="bg1"/>
                </a:solidFill>
              </a:rPr>
              <a:t>Titre du document</a:t>
            </a:r>
          </a:p>
        </p:txBody>
      </p:sp>
      <p:sp>
        <p:nvSpPr>
          <p:cNvPr id="3" name="Sous-titre 2"/>
          <p:cNvSpPr>
            <a:spLocks noGrp="1"/>
          </p:cNvSpPr>
          <p:nvPr>
            <p:ph type="subTitle" idx="1" hasCustomPrompt="1"/>
          </p:nvPr>
        </p:nvSpPr>
        <p:spPr>
          <a:xfrm>
            <a:off x="1371600" y="4869160"/>
            <a:ext cx="6400800" cy="1056117"/>
          </a:xfrm>
        </p:spPr>
        <p:txBody>
          <a:bodyPr>
            <a:normAutofit/>
          </a:bodyPr>
          <a:lstStyle>
            <a:lvl1pPr marL="0" indent="0" algn="ctr">
              <a:buNone/>
              <a:defRPr sz="24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 du document</a:t>
            </a:r>
          </a:p>
        </p:txBody>
      </p:sp>
      <p:sp>
        <p:nvSpPr>
          <p:cNvPr id="10" name="Titre 1"/>
          <p:cNvSpPr txBox="1">
            <a:spLocks/>
          </p:cNvSpPr>
          <p:nvPr userDrawn="1"/>
        </p:nvSpPr>
        <p:spPr>
          <a:xfrm>
            <a:off x="722313" y="2747963"/>
            <a:ext cx="7772400" cy="1362075"/>
          </a:xfrm>
          <a:prstGeom prst="rect">
            <a:avLst/>
          </a:prstGeom>
        </p:spPr>
        <p:txBody>
          <a:bodyPr vert="horz" lIns="91440" tIns="45720" rIns="91440" bIns="45720" rtlCol="0" anchor="t">
            <a:noAutofit/>
          </a:bodyPr>
          <a:lstStyle>
            <a:lvl1pPr algn="l" defTabSz="914400" rtl="0" eaLnBrk="1" latinLnBrk="0" hangingPunct="1">
              <a:spcBef>
                <a:spcPct val="0"/>
              </a:spcBef>
              <a:buNone/>
              <a:defRPr sz="3200" b="1" kern="1200" cap="all">
                <a:solidFill>
                  <a:schemeClr val="tx1"/>
                </a:solidFill>
                <a:latin typeface="Arial Black" panose="020B0A04020102020204" pitchFamily="34" charset="0"/>
                <a:ea typeface="+mj-ea"/>
                <a:cs typeface="+mj-cs"/>
              </a:defRPr>
            </a:lvl1pPr>
          </a:lstStyle>
          <a:p>
            <a:pPr algn="ctr"/>
            <a:endParaRPr lang="fr-FR" cap="none" dirty="0">
              <a:solidFill>
                <a:schemeClr val="bg1"/>
              </a:solidFill>
            </a:endParaRPr>
          </a:p>
        </p:txBody>
      </p:sp>
    </p:spTree>
    <p:extLst>
      <p:ext uri="{BB962C8B-B14F-4D97-AF65-F5344CB8AC3E}">
        <p14:creationId xmlns:p14="http://schemas.microsoft.com/office/powerpoint/2010/main" val="189524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lgn="l">
              <a:defRPr sz="3600" b="1">
                <a:solidFill>
                  <a:srgbClr val="001A73"/>
                </a:solidFill>
                <a:latin typeface="Arial Black" panose="020B0A04020102020204" pitchFamily="34" charset="0"/>
              </a:defRPr>
            </a:lvl1pPr>
          </a:lstStyle>
          <a:p>
            <a:r>
              <a:rPr lang="fr-FR" dirty="0"/>
              <a:t>Modifiez le style du titre</a:t>
            </a:r>
          </a:p>
        </p:txBody>
      </p:sp>
      <p:sp>
        <p:nvSpPr>
          <p:cNvPr id="3" name="Espace réservé du contenu 2"/>
          <p:cNvSpPr>
            <a:spLocks noGrp="1"/>
          </p:cNvSpPr>
          <p:nvPr>
            <p:ph idx="1"/>
          </p:nvPr>
        </p:nvSpPr>
        <p:spPr>
          <a:xfrm>
            <a:off x="539552" y="1604797"/>
            <a:ext cx="8229600" cy="4525963"/>
          </a:xfrm>
        </p:spPr>
        <p:txBody>
          <a:bodyPr/>
          <a:lstStyle>
            <a:lvl1pPr marL="342900" indent="-342900">
              <a:buClr>
                <a:srgbClr val="FF3300"/>
              </a:buClr>
              <a:buFont typeface="Arial" panose="020B0604020202020204" pitchFamily="34" charset="0"/>
              <a:buChar char="•"/>
              <a:defRPr>
                <a:solidFill>
                  <a:schemeClr val="tx1"/>
                </a:solidFill>
              </a:defRPr>
            </a:lvl1pPr>
            <a:lvl2pPr marL="742950" indent="-285750">
              <a:buClr>
                <a:srgbClr val="FF3300"/>
              </a:buClr>
              <a:buFont typeface="Arial" panose="020B0604020202020204" pitchFamily="34" charset="0"/>
              <a:buChar char="•"/>
              <a:defRPr>
                <a:solidFill>
                  <a:schemeClr val="tx1"/>
                </a:solidFill>
              </a:defRPr>
            </a:lvl2pPr>
            <a:lvl3pPr marL="1143000" indent="-228600">
              <a:buClr>
                <a:srgbClr val="FF3300"/>
              </a:buClr>
              <a:buFont typeface="Arial" panose="020B0604020202020204" pitchFamily="34" charset="0"/>
              <a:buChar char="•"/>
              <a:defRPr>
                <a:solidFill>
                  <a:schemeClr val="tx1"/>
                </a:solidFill>
              </a:defRPr>
            </a:lvl3pPr>
            <a:lvl4pPr marL="1600200" indent="-228600">
              <a:buClr>
                <a:srgbClr val="FF3300"/>
              </a:buClr>
              <a:buFont typeface="Arial" panose="020B0604020202020204" pitchFamily="34" charset="0"/>
              <a:buChar char="•"/>
              <a:defRPr>
                <a:solidFill>
                  <a:schemeClr val="tx1"/>
                </a:solidFill>
              </a:defRPr>
            </a:lvl4pPr>
            <a:lvl5pPr marL="2057400" indent="-228600">
              <a:buClr>
                <a:srgbClr val="FF3300"/>
              </a:buClr>
              <a:buFont typeface="Arial" panose="020B0604020202020204" pitchFamily="34" charset="0"/>
              <a:buChar char="•"/>
              <a:defRPr>
                <a:solidFill>
                  <a:schemeClr val="tx1"/>
                </a:solidFill>
              </a:defRPr>
            </a:lvl5pPr>
          </a:lstStyle>
          <a:p>
            <a:pPr lvl="0"/>
            <a:r>
              <a:rPr lang="fr-FR" dirty="0"/>
              <a:t>Modifiez les styles du texte du masque</a:t>
            </a:r>
          </a:p>
          <a:p>
            <a:pPr lvl="1"/>
            <a:r>
              <a:rPr lang="fr-FR" dirty="0"/>
              <a:t>Deuxième niveau</a:t>
            </a:r>
          </a:p>
          <a:p>
            <a:pPr lvl="2"/>
            <a:r>
              <a:rPr lang="fr-FR" dirty="0"/>
              <a:t>Troisième niveau</a:t>
            </a:r>
          </a:p>
        </p:txBody>
      </p:sp>
      <p:sp>
        <p:nvSpPr>
          <p:cNvPr id="8"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9"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0"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3250951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lgn="l">
              <a:defRPr sz="3600">
                <a:solidFill>
                  <a:srgbClr val="001A73"/>
                </a:solidFill>
                <a:latin typeface="Arial Black" panose="020B0A04020102020204" pitchFamily="34" charset="0"/>
              </a:defRPr>
            </a:lvl1pPr>
          </a:lstStyle>
          <a:p>
            <a:r>
              <a:rPr lang="fr-FR" dirty="0"/>
              <a:t>Modifiez le style du titre</a:t>
            </a:r>
          </a:p>
        </p:txBody>
      </p:sp>
      <p:sp>
        <p:nvSpPr>
          <p:cNvPr id="3" name="Espace réservé du contenu 2"/>
          <p:cNvSpPr>
            <a:spLocks noGrp="1"/>
          </p:cNvSpPr>
          <p:nvPr>
            <p:ph sz="half" idx="1"/>
          </p:nvPr>
        </p:nvSpPr>
        <p:spPr>
          <a:xfrm>
            <a:off x="457200" y="1600201"/>
            <a:ext cx="4038600" cy="4525963"/>
          </a:xfrm>
        </p:spPr>
        <p:txBody>
          <a:bodyPr/>
          <a:lstStyle>
            <a:lvl1pPr>
              <a:buClr>
                <a:srgbClr val="FE4229"/>
              </a:buClr>
              <a:defRPr sz="2800"/>
            </a:lvl1pPr>
            <a:lvl2pPr>
              <a:buClr>
                <a:srgbClr val="FE4229"/>
              </a:buClr>
              <a:defRPr sz="2400"/>
            </a:lvl2pPr>
            <a:lvl3pPr>
              <a:buClr>
                <a:srgbClr val="FE4229"/>
              </a:buClr>
              <a:defRPr sz="2000"/>
            </a:lvl3pPr>
            <a:lvl4pPr>
              <a:buClr>
                <a:srgbClr val="FE4229"/>
              </a:buClr>
              <a:defRPr sz="1800"/>
            </a:lvl4pPr>
            <a:lvl5pPr>
              <a:buClr>
                <a:srgbClr val="FE4229"/>
              </a:buClr>
              <a:defRPr sz="18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p:nvPr>
        </p:nvSpPr>
        <p:spPr>
          <a:xfrm>
            <a:off x="4648200" y="1600201"/>
            <a:ext cx="4038600" cy="4525963"/>
          </a:xfrm>
        </p:spPr>
        <p:txBody>
          <a:bodyPr/>
          <a:lstStyle>
            <a:lvl1pPr>
              <a:buClr>
                <a:srgbClr val="FE4229"/>
              </a:buClr>
              <a:defRPr sz="2800"/>
            </a:lvl1pPr>
            <a:lvl2pPr>
              <a:buClr>
                <a:srgbClr val="FE4229"/>
              </a:buClr>
              <a:defRPr sz="2400" b="0"/>
            </a:lvl2pPr>
            <a:lvl3pPr>
              <a:buClr>
                <a:srgbClr val="FE4229"/>
              </a:buClr>
              <a:defRPr sz="2000"/>
            </a:lvl3pPr>
            <a:lvl4pPr>
              <a:buClr>
                <a:srgbClr val="FE4229"/>
              </a:buClr>
              <a:defRPr sz="1800"/>
            </a:lvl4pPr>
            <a:lvl5pPr>
              <a:buClr>
                <a:srgbClr val="FE4229"/>
              </a:buClr>
              <a:defRPr sz="18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p:txBody>
      </p:sp>
      <p:sp>
        <p:nvSpPr>
          <p:cNvPr id="12"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13"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4"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4007393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9"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10"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1"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3578052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49"/>
            <a:ext cx="3008313" cy="1162051"/>
          </a:xfrm>
        </p:spPr>
        <p:txBody>
          <a:bodyPr anchor="b"/>
          <a:lstStyle>
            <a:lvl1pPr algn="l">
              <a:defRPr sz="2000" b="1">
                <a:solidFill>
                  <a:srgbClr val="001A73"/>
                </a:solidFill>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du contenu 2"/>
          <p:cNvSpPr>
            <a:spLocks noGrp="1"/>
          </p:cNvSpPr>
          <p:nvPr>
            <p:ph idx="1"/>
          </p:nvPr>
        </p:nvSpPr>
        <p:spPr>
          <a:xfrm>
            <a:off x="3575050" y="273052"/>
            <a:ext cx="5111750" cy="5853113"/>
          </a:xfrm>
        </p:spPr>
        <p:txBody>
          <a:bodyPr/>
          <a:lstStyle>
            <a:lvl1pPr>
              <a:buClr>
                <a:srgbClr val="FE4229"/>
              </a:buClr>
              <a:defRPr sz="3200"/>
            </a:lvl1pPr>
            <a:lvl2pPr>
              <a:buClr>
                <a:srgbClr val="FE4229"/>
              </a:buClr>
              <a:defRPr sz="2800"/>
            </a:lvl2pPr>
            <a:lvl3pPr>
              <a:buClr>
                <a:srgbClr val="FE4229"/>
              </a:buClr>
              <a:defRPr sz="2400"/>
            </a:lvl3pPr>
            <a:lvl4pPr>
              <a:buClr>
                <a:srgbClr val="FE4229"/>
              </a:buClr>
              <a:defRPr sz="2000"/>
            </a:lvl4pPr>
            <a:lvl5pPr>
              <a:buClr>
                <a:srgbClr val="FE4229"/>
              </a:buClr>
              <a:defRPr sz="2000"/>
            </a:lvl5pPr>
            <a:lvl6pPr>
              <a:defRPr sz="2000"/>
            </a:lvl6pPr>
            <a:lvl7pPr>
              <a:defRPr sz="2000"/>
            </a:lvl7pPr>
            <a:lvl8pPr>
              <a:defRPr sz="2000"/>
            </a:lvl8pPr>
            <a:lvl9pPr>
              <a:defRPr sz="2000"/>
            </a:lvl9pPr>
          </a:lstStyle>
          <a:p>
            <a:pPr lvl="0"/>
            <a:r>
              <a:rPr lang="fr-FR" dirty="0"/>
              <a:t>Modifiez les styles du texte du masque</a:t>
            </a:r>
          </a:p>
          <a:p>
            <a:pPr lvl="1"/>
            <a:r>
              <a:rPr lang="fr-FR" dirty="0"/>
              <a:t>Deuxième niveau</a:t>
            </a:r>
          </a:p>
          <a:p>
            <a:pPr lvl="2"/>
            <a:r>
              <a:rPr lang="fr-FR" dirty="0"/>
              <a:t>Troisième niveau</a:t>
            </a:r>
          </a:p>
        </p:txBody>
      </p:sp>
      <p:sp>
        <p:nvSpPr>
          <p:cNvPr id="4" name="Espace réservé du texte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
        <p:nvSpPr>
          <p:cNvPr id="12"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13"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4"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3883554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9"/>
          </a:xfrm>
        </p:spPr>
        <p:txBody>
          <a:bodyPr anchor="b"/>
          <a:lstStyle>
            <a:lvl1pPr algn="l">
              <a:defRPr sz="2000" b="1">
                <a:solidFill>
                  <a:srgbClr val="001A73"/>
                </a:solidFill>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
        <p:nvSpPr>
          <p:cNvPr id="12"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13"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4"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2039811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p:spPr>
        <p:txBody>
          <a:bodyPr vert="eaVert"/>
          <a:lstStyle/>
          <a:p>
            <a:r>
              <a:rPr lang="fr-FR" dirty="0"/>
              <a:t>Modifiez le style du titre</a:t>
            </a:r>
          </a:p>
        </p:txBody>
      </p:sp>
      <p:sp>
        <p:nvSpPr>
          <p:cNvPr id="3" name="Espace réservé du texte vertical 2"/>
          <p:cNvSpPr>
            <a:spLocks noGrp="1"/>
          </p:cNvSpPr>
          <p:nvPr>
            <p:ph type="body" orient="vert" idx="1"/>
          </p:nvPr>
        </p:nvSpPr>
        <p:spPr>
          <a:xfrm>
            <a:off x="457200" y="274639"/>
            <a:ext cx="6019800" cy="5851525"/>
          </a:xfrm>
        </p:spPr>
        <p:txBody>
          <a:bodyPr vert="eaVert"/>
          <a:lstStyle/>
          <a:p>
            <a:pPr lvl="0"/>
            <a:r>
              <a:rPr lang="fr-FR" dirty="0"/>
              <a:t>Modifiez les styles du texte du masque</a:t>
            </a:r>
          </a:p>
          <a:p>
            <a:pPr lvl="1"/>
            <a:r>
              <a:rPr lang="fr-FR" dirty="0"/>
              <a:t>Deuxième niveau</a:t>
            </a:r>
          </a:p>
          <a:p>
            <a:pPr lvl="2"/>
            <a:r>
              <a:rPr lang="fr-FR" dirty="0"/>
              <a:t>Troisième niveau</a:t>
            </a:r>
          </a:p>
        </p:txBody>
      </p:sp>
      <p:sp>
        <p:nvSpPr>
          <p:cNvPr id="7"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8"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9"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1719743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3998" cy="6857999"/>
          </a:xfrm>
          <a:prstGeom prst="rect">
            <a:avLst/>
          </a:prstGeom>
        </p:spPr>
      </p:pic>
      <p:sp>
        <p:nvSpPr>
          <p:cNvPr id="3" name="Sous-titre 2"/>
          <p:cNvSpPr>
            <a:spLocks noGrp="1"/>
          </p:cNvSpPr>
          <p:nvPr>
            <p:ph type="subTitle" idx="1" hasCustomPrompt="1"/>
          </p:nvPr>
        </p:nvSpPr>
        <p:spPr>
          <a:xfrm>
            <a:off x="1371599" y="4509120"/>
            <a:ext cx="6400800" cy="1056117"/>
          </a:xfrm>
        </p:spPr>
        <p:txBody>
          <a:bodyPr>
            <a:normAutofit/>
          </a:bodyPr>
          <a:lstStyle>
            <a:lvl1pPr marL="0" indent="0" algn="ctr">
              <a:buNone/>
              <a:defRPr sz="1400" b="1" baseline="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Union départementale des associations familiales</a:t>
            </a:r>
          </a:p>
          <a:p>
            <a:r>
              <a:rPr lang="fr-FR" dirty="0"/>
              <a:t>Adresse</a:t>
            </a:r>
          </a:p>
          <a:p>
            <a:r>
              <a:rPr lang="fr-FR" dirty="0"/>
              <a:t>Code postal COMMUNE</a:t>
            </a:r>
          </a:p>
          <a:p>
            <a:r>
              <a:rPr lang="fr-FR" dirty="0"/>
              <a:t>Unaf.fr</a:t>
            </a:r>
          </a:p>
        </p:txBody>
      </p:sp>
      <p:sp>
        <p:nvSpPr>
          <p:cNvPr id="10" name="Titre 1"/>
          <p:cNvSpPr txBox="1">
            <a:spLocks/>
          </p:cNvSpPr>
          <p:nvPr userDrawn="1"/>
        </p:nvSpPr>
        <p:spPr>
          <a:xfrm>
            <a:off x="722313" y="2747963"/>
            <a:ext cx="7772400" cy="1362075"/>
          </a:xfrm>
          <a:prstGeom prst="rect">
            <a:avLst/>
          </a:prstGeom>
        </p:spPr>
        <p:txBody>
          <a:bodyPr vert="horz" lIns="91440" tIns="45720" rIns="91440" bIns="45720" rtlCol="0" anchor="t">
            <a:noAutofit/>
          </a:bodyPr>
          <a:lstStyle>
            <a:lvl1pPr algn="l" defTabSz="914400" rtl="0" eaLnBrk="1" latinLnBrk="0" hangingPunct="1">
              <a:spcBef>
                <a:spcPct val="0"/>
              </a:spcBef>
              <a:buNone/>
              <a:defRPr sz="3200" b="1" kern="1200" cap="all">
                <a:solidFill>
                  <a:schemeClr val="tx1"/>
                </a:solidFill>
                <a:latin typeface="Arial Black" panose="020B0A04020102020204" pitchFamily="34" charset="0"/>
                <a:ea typeface="+mj-ea"/>
                <a:cs typeface="+mj-cs"/>
              </a:defRPr>
            </a:lvl1pPr>
          </a:lstStyle>
          <a:p>
            <a:pPr algn="ctr"/>
            <a:endParaRPr lang="fr-FR" cap="none" dirty="0">
              <a:solidFill>
                <a:schemeClr val="bg1"/>
              </a:solidFill>
            </a:endParaRPr>
          </a:p>
        </p:txBody>
      </p:sp>
    </p:spTree>
    <p:extLst>
      <p:ext uri="{BB962C8B-B14F-4D97-AF65-F5344CB8AC3E}">
        <p14:creationId xmlns:p14="http://schemas.microsoft.com/office/powerpoint/2010/main" val="1926948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Espace réservé de la date 3"/>
          <p:cNvSpPr>
            <a:spLocks noGrp="1"/>
          </p:cNvSpPr>
          <p:nvPr>
            <p:ph type="dt" sz="half" idx="2"/>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8" name="Espace réservé du pied de page 4"/>
          <p:cNvSpPr>
            <a:spLocks noGrp="1"/>
          </p:cNvSpPr>
          <p:nvPr>
            <p:ph type="ftr" sz="quarter" idx="3"/>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9" name="Espace réservé du numéro de diapositive 5"/>
          <p:cNvSpPr>
            <a:spLocks noGrp="1"/>
          </p:cNvSpPr>
          <p:nvPr>
            <p:ph type="sldNum" sz="quarter" idx="4"/>
          </p:nvPr>
        </p:nvSpPr>
        <p:spPr>
          <a:xfrm>
            <a:off x="6588224" y="6356351"/>
            <a:ext cx="792088" cy="365125"/>
          </a:xfrm>
          <a:prstGeom prst="rect">
            <a:avLst/>
          </a:prstGeom>
        </p:spPr>
        <p:txBody>
          <a:bodyPr/>
          <a:lstStyle>
            <a:lvl1pPr>
              <a:defRPr sz="1050">
                <a:solidFill>
                  <a:srgbClr val="001A73"/>
                </a:solidFill>
              </a:defRPr>
            </a:lvl1pPr>
          </a:lstStyle>
          <a:p>
            <a:fld id="{2511D2C5-E144-4D27-97C8-AD396BB15896}" type="slidenum">
              <a:rPr lang="fr-FR" smtClean="0"/>
              <a:pPr/>
              <a:t>‹N°›</a:t>
            </a:fld>
            <a:endParaRPr lang="fr-FR" dirty="0"/>
          </a:p>
        </p:txBody>
      </p:sp>
      <p:pic>
        <p:nvPicPr>
          <p:cNvPr id="1026" name="Picture 2"/>
          <p:cNvPicPr>
            <a:picLocks noChangeAspect="1" noChangeArrowheads="1"/>
          </p:cNvPicPr>
          <p:nvPr userDrawn="1"/>
        </p:nvPicPr>
        <p:blipFill>
          <a:blip r:embed="rId10" cstate="print">
            <a:extLst>
              <a:ext uri="{28A0092B-C50C-407E-A947-70E740481C1C}">
                <a14:useLocalDpi xmlns:a14="http://schemas.microsoft.com/office/drawing/2010/main" val="0"/>
              </a:ext>
            </a:extLst>
          </a:blip>
          <a:stretch>
            <a:fillRect/>
          </a:stretch>
        </p:blipFill>
        <p:spPr bwMode="auto">
          <a:xfrm>
            <a:off x="7668344" y="5820862"/>
            <a:ext cx="1475656" cy="104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285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6" r:id="rId5"/>
    <p:sldLayoutId id="2147483657" r:id="rId6"/>
    <p:sldLayoutId id="2147483659" r:id="rId7"/>
    <p:sldLayoutId id="2147483660" r:id="rId8"/>
  </p:sldLayoutIdLst>
  <p:txStyles>
    <p:title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p:titleStyle>
    <p:body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a:latin typeface="+mj-lt"/>
              </a:rPr>
              <a:t>Assemblée Générale du 04 mai 2024</a:t>
            </a:r>
          </a:p>
        </p:txBody>
      </p:sp>
      <p:sp>
        <p:nvSpPr>
          <p:cNvPr id="5" name="Sous-titre 4"/>
          <p:cNvSpPr>
            <a:spLocks noGrp="1"/>
          </p:cNvSpPr>
          <p:nvPr>
            <p:ph type="subTitle" idx="1"/>
          </p:nvPr>
        </p:nvSpPr>
        <p:spPr/>
        <p:txBody>
          <a:bodyPr>
            <a:normAutofit fontScale="70000" lnSpcReduction="20000"/>
          </a:bodyPr>
          <a:lstStyle/>
          <a:p>
            <a:pPr algn="ctr">
              <a:lnSpc>
                <a:spcPct val="107000"/>
              </a:lnSpc>
              <a:spcAft>
                <a:spcPts val="800"/>
              </a:spcAft>
            </a:pPr>
            <a:r>
              <a:rPr lang="fr-FR" sz="4800" b="1" kern="100" dirty="0">
                <a:solidFill>
                  <a:srgbClr val="FFFFFF"/>
                </a:solidFill>
                <a:effectLst/>
                <a:latin typeface="Calibri" panose="020F0502020204030204" pitchFamily="34" charset="0"/>
                <a:ea typeface="Arial" panose="020B0604020202020204" pitchFamily="34" charset="0"/>
                <a:cs typeface="Times New Roman" panose="02020603050405020304" pitchFamily="18" charset="0"/>
              </a:rPr>
              <a:t>Rappor</a:t>
            </a:r>
            <a:r>
              <a:rPr lang="fr-FR" sz="4800" b="1" kern="100" dirty="0">
                <a:solidFill>
                  <a:srgbClr val="FFFFFF"/>
                </a:solidFill>
                <a:latin typeface="Calibri" panose="020F0502020204030204" pitchFamily="34" charset="0"/>
                <a:ea typeface="Arial" panose="020B0604020202020204" pitchFamily="34" charset="0"/>
                <a:cs typeface="Times New Roman" panose="02020603050405020304" pitchFamily="18" charset="0"/>
              </a:rPr>
              <a:t>t Moral 2023 et Orientations 2024</a:t>
            </a:r>
          </a:p>
        </p:txBody>
      </p:sp>
      <p:pic>
        <p:nvPicPr>
          <p:cNvPr id="2" name="Image 1" descr="Une image contenant texte, Police, logo, Graphique&#10;&#10;Description générée automatiquement">
            <a:extLst>
              <a:ext uri="{FF2B5EF4-FFF2-40B4-BE49-F238E27FC236}">
                <a16:creationId xmlns:a16="http://schemas.microsoft.com/office/drawing/2014/main" id="{C37AD4FB-56E7-DE0A-6DDC-E9F1B53598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0"/>
            <a:ext cx="1800200" cy="1300240"/>
          </a:xfrm>
          <a:prstGeom prst="rect">
            <a:avLst/>
          </a:prstGeom>
        </p:spPr>
      </p:pic>
    </p:spTree>
    <p:extLst>
      <p:ext uri="{BB962C8B-B14F-4D97-AF65-F5344CB8AC3E}">
        <p14:creationId xmlns:p14="http://schemas.microsoft.com/office/powerpoint/2010/main" val="3939606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1019249"/>
            <a:ext cx="8229600" cy="3672408"/>
          </a:xfrm>
          <a:prstGeom prst="rect">
            <a:avLst/>
          </a:prstGeom>
        </p:spPr>
        <p:txBody>
          <a:bodyPr>
            <a:no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Cela doit aussi se concrétiser par </a:t>
            </a: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une plus grande implication de nos associations adhérentes dans les projets de l’UDAF</a:t>
            </a:r>
            <a:r>
              <a:rPr lang="fr-FR" sz="2000" b="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p>
          <a:p>
            <a:pPr marL="0" indent="0" algn="just">
              <a:lnSpc>
                <a:spcPct val="107000"/>
              </a:lnSpc>
              <a:spcAft>
                <a:spcPts val="800"/>
              </a:spcAft>
              <a:buNone/>
            </a:pP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28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Il nous faudra développer simultanément les actions :</a:t>
            </a:r>
          </a:p>
          <a:p>
            <a:pPr algn="just">
              <a:lnSpc>
                <a:spcPct val="107000"/>
              </a:lnSpc>
              <a:spcAft>
                <a:spcPts val="800"/>
              </a:spcAft>
              <a:buFont typeface="Wingdings" panose="05000000000000000000" pitchFamily="2" charset="2"/>
              <a:buChar char="v"/>
            </a:pP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en direction des familles,</a:t>
            </a:r>
            <a:endParaRPr lang="fr-FR" sz="2000" kern="1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buFont typeface="Wingdings" panose="05000000000000000000" pitchFamily="2" charset="2"/>
              <a:buChar char="v"/>
            </a:pP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la vie associative et </a:t>
            </a:r>
            <a:r>
              <a:rPr lang="fr-FR" sz="2000" b="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l’accueil de nouvelles associations</a:t>
            </a: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 certaines sont déjà prêtes à nous rejoindre et leur arrivée enrichira notre réflexion pour des actions à venir.</a:t>
            </a: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10</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806490F4-D1B2-1980-7A85-A2A326B852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61559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1311884"/>
            <a:ext cx="8229600" cy="4234232"/>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b="1" dirty="0">
                <a:solidFill>
                  <a:srgbClr val="00B050"/>
                </a:solidFill>
                <a:effectLst/>
                <a:ea typeface="Calibri" panose="020F0502020204030204" pitchFamily="34" charset="0"/>
              </a:rPr>
              <a:t> </a:t>
            </a:r>
            <a:r>
              <a:rPr lang="fr-FR" b="1" kern="100" dirty="0">
                <a:solidFill>
                  <a:srgbClr val="00B050"/>
                </a:solidFill>
                <a:effectLst/>
                <a:ea typeface="Calibri" panose="020F0502020204030204" pitchFamily="34" charset="0"/>
                <a:cs typeface="Calibri" panose="020F0502020204030204" pitchFamily="34" charset="0"/>
              </a:rPr>
              <a:t>Les actions 2024 se déclineront ainsi :</a:t>
            </a:r>
            <a:endParaRPr lang="fr-FR" b="1" kern="100" dirty="0">
              <a:solidFill>
                <a:srgbClr val="00B050"/>
              </a:solidFill>
              <a:effectLst/>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b="1" kern="100" dirty="0">
                <a:solidFill>
                  <a:srgbClr val="FE4229"/>
                </a:solidFill>
                <a:effectLst/>
                <a:ea typeface="Calibri" panose="020F0502020204030204" pitchFamily="34" charset="0"/>
                <a:cs typeface="Calibri" panose="020F0502020204030204" pitchFamily="34" charset="0"/>
              </a:rPr>
              <a:t>Mobiliser</a:t>
            </a:r>
            <a:r>
              <a:rPr lang="fr-FR" sz="2000" b="1" kern="100" dirty="0">
                <a:solidFill>
                  <a:srgbClr val="002060"/>
                </a:solidFill>
                <a:effectLst/>
                <a:ea typeface="Calibri" panose="020F0502020204030204" pitchFamily="34" charset="0"/>
                <a:cs typeface="Calibri" panose="020F0502020204030204" pitchFamily="34" charset="0"/>
              </a:rPr>
              <a:t> </a:t>
            </a:r>
            <a:r>
              <a:rPr lang="fr-FR" sz="2000" kern="100" dirty="0">
                <a:solidFill>
                  <a:srgbClr val="002060"/>
                </a:solidFill>
                <a:effectLst/>
                <a:ea typeface="Calibri" panose="020F0502020204030204" pitchFamily="34" charset="0"/>
                <a:cs typeface="Calibri" panose="020F0502020204030204" pitchFamily="34" charset="0"/>
              </a:rPr>
              <a:t>autour du projet de développement associatif</a:t>
            </a:r>
            <a:endParaRPr lang="fr-FR" sz="2000" kern="100" dirty="0">
              <a:effectLst/>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b="1" kern="100" dirty="0">
                <a:solidFill>
                  <a:srgbClr val="FE4229"/>
                </a:solidFill>
                <a:effectLst/>
                <a:ea typeface="Calibri" panose="020F0502020204030204" pitchFamily="34" charset="0"/>
                <a:cs typeface="Calibri" panose="020F0502020204030204" pitchFamily="34" charset="0"/>
              </a:rPr>
              <a:t>Mobiliser</a:t>
            </a:r>
            <a:r>
              <a:rPr lang="fr-FR" sz="2000" b="1" kern="100" dirty="0">
                <a:solidFill>
                  <a:srgbClr val="002060"/>
                </a:solidFill>
                <a:effectLst/>
                <a:ea typeface="Calibri" panose="020F0502020204030204" pitchFamily="34" charset="0"/>
                <a:cs typeface="Calibri" panose="020F0502020204030204" pitchFamily="34" charset="0"/>
              </a:rPr>
              <a:t> </a:t>
            </a:r>
            <a:r>
              <a:rPr lang="fr-FR" sz="2000" kern="100" dirty="0">
                <a:solidFill>
                  <a:srgbClr val="002060"/>
                </a:solidFill>
                <a:effectLst/>
                <a:ea typeface="Calibri" panose="020F0502020204030204" pitchFamily="34" charset="0"/>
                <a:cs typeface="Calibri" panose="020F0502020204030204" pitchFamily="34" charset="0"/>
              </a:rPr>
              <a:t>des administrateurs et des bénévoles associatifs autour et dans nos actions</a:t>
            </a:r>
            <a:endParaRPr lang="fr-FR" sz="2000" kern="100" dirty="0">
              <a:effectLst/>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b="1" kern="100" dirty="0">
                <a:solidFill>
                  <a:srgbClr val="FE4229"/>
                </a:solidFill>
                <a:effectLst/>
                <a:ea typeface="Calibri" panose="020F0502020204030204" pitchFamily="34" charset="0"/>
                <a:cs typeface="Calibri" panose="020F0502020204030204" pitchFamily="34" charset="0"/>
              </a:rPr>
              <a:t>Instituer</a:t>
            </a:r>
            <a:r>
              <a:rPr lang="fr-FR" sz="2000" b="1" kern="100" dirty="0">
                <a:solidFill>
                  <a:srgbClr val="002060"/>
                </a:solidFill>
                <a:effectLst/>
                <a:ea typeface="Calibri" panose="020F0502020204030204" pitchFamily="34" charset="0"/>
                <a:cs typeface="Calibri" panose="020F0502020204030204" pitchFamily="34" charset="0"/>
              </a:rPr>
              <a:t> </a:t>
            </a:r>
            <a:r>
              <a:rPr lang="fr-FR" sz="2000" kern="100" dirty="0">
                <a:solidFill>
                  <a:srgbClr val="002060"/>
                </a:solidFill>
                <a:effectLst/>
                <a:ea typeface="Calibri" panose="020F0502020204030204" pitchFamily="34" charset="0"/>
                <a:cs typeface="Calibri" panose="020F0502020204030204" pitchFamily="34" charset="0"/>
              </a:rPr>
              <a:t>des commissions thématiques</a:t>
            </a:r>
            <a:r>
              <a:rPr lang="fr-FR" sz="2000" b="1" kern="100" dirty="0">
                <a:solidFill>
                  <a:srgbClr val="002060"/>
                </a:solidFill>
                <a:effectLst/>
                <a:ea typeface="Calibri" panose="020F0502020204030204" pitchFamily="34" charset="0"/>
                <a:cs typeface="Calibri" panose="020F0502020204030204" pitchFamily="34" charset="0"/>
              </a:rPr>
              <a:t> </a:t>
            </a:r>
            <a:endParaRPr lang="fr-FR" sz="2000" kern="100" dirty="0">
              <a:effectLst/>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b="1" kern="100" dirty="0">
                <a:solidFill>
                  <a:srgbClr val="FE4229"/>
                </a:solidFill>
                <a:effectLst/>
                <a:ea typeface="Calibri" panose="020F0502020204030204" pitchFamily="34" charset="0"/>
                <a:cs typeface="Calibri" panose="020F0502020204030204" pitchFamily="34" charset="0"/>
              </a:rPr>
              <a:t>Valoriser</a:t>
            </a:r>
            <a:r>
              <a:rPr lang="fr-FR" sz="2000" b="1" kern="100" dirty="0">
                <a:solidFill>
                  <a:srgbClr val="002060"/>
                </a:solidFill>
                <a:effectLst/>
                <a:ea typeface="Calibri" panose="020F0502020204030204" pitchFamily="34" charset="0"/>
                <a:cs typeface="Calibri" panose="020F0502020204030204" pitchFamily="34" charset="0"/>
              </a:rPr>
              <a:t> </a:t>
            </a:r>
            <a:r>
              <a:rPr lang="fr-FR" sz="2000" kern="100" dirty="0">
                <a:solidFill>
                  <a:srgbClr val="002060"/>
                </a:solidFill>
                <a:effectLst/>
                <a:ea typeface="Calibri" panose="020F0502020204030204" pitchFamily="34" charset="0"/>
                <a:cs typeface="Calibri" panose="020F0502020204030204" pitchFamily="34" charset="0"/>
              </a:rPr>
              <a:t>notre activité</a:t>
            </a:r>
            <a:r>
              <a:rPr lang="fr-FR" sz="2000" b="1" kern="100" dirty="0">
                <a:solidFill>
                  <a:srgbClr val="002060"/>
                </a:solidFill>
                <a:effectLst/>
                <a:ea typeface="Calibri" panose="020F0502020204030204" pitchFamily="34" charset="0"/>
                <a:cs typeface="Calibri" panose="020F0502020204030204" pitchFamily="34" charset="0"/>
              </a:rPr>
              <a:t> </a:t>
            </a:r>
            <a:r>
              <a:rPr lang="fr-FR" sz="2000" kern="100" dirty="0">
                <a:solidFill>
                  <a:srgbClr val="002060"/>
                </a:solidFill>
                <a:effectLst/>
                <a:ea typeface="Calibri" panose="020F0502020204030204" pitchFamily="34" charset="0"/>
                <a:cs typeface="Calibri" panose="020F0502020204030204" pitchFamily="34" charset="0"/>
              </a:rPr>
              <a:t>et</a:t>
            </a:r>
            <a:r>
              <a:rPr lang="fr-FR" sz="2000" b="1" kern="100" dirty="0">
                <a:solidFill>
                  <a:srgbClr val="002060"/>
                </a:solidFill>
                <a:effectLst/>
                <a:ea typeface="Calibri" panose="020F0502020204030204" pitchFamily="34" charset="0"/>
                <a:cs typeface="Calibri" panose="020F0502020204030204" pitchFamily="34" charset="0"/>
              </a:rPr>
              <a:t> </a:t>
            </a:r>
            <a:r>
              <a:rPr lang="fr-FR" sz="2000" b="1" kern="100" dirty="0">
                <a:solidFill>
                  <a:srgbClr val="FE4229"/>
                </a:solidFill>
                <a:ea typeface="Calibri" panose="020F0502020204030204" pitchFamily="34" charset="0"/>
                <a:cs typeface="Calibri" panose="020F0502020204030204" pitchFamily="34" charset="0"/>
              </a:rPr>
              <a:t>F</a:t>
            </a:r>
            <a:r>
              <a:rPr lang="fr-FR" sz="2000" b="1" kern="100" dirty="0">
                <a:solidFill>
                  <a:srgbClr val="FE4229"/>
                </a:solidFill>
                <a:effectLst/>
                <a:ea typeface="Calibri" panose="020F0502020204030204" pitchFamily="34" charset="0"/>
                <a:cs typeface="Calibri" panose="020F0502020204030204" pitchFamily="34" charset="0"/>
              </a:rPr>
              <a:t>aire connaitre </a:t>
            </a:r>
            <a:r>
              <a:rPr lang="fr-FR" sz="2000" kern="100" dirty="0">
                <a:solidFill>
                  <a:srgbClr val="002060"/>
                </a:solidFill>
                <a:effectLst/>
                <a:ea typeface="Calibri" panose="020F0502020204030204" pitchFamily="34" charset="0"/>
                <a:cs typeface="Calibri" panose="020F0502020204030204" pitchFamily="34" charset="0"/>
              </a:rPr>
              <a:t>nos actions et notre positionnement </a:t>
            </a:r>
            <a:endParaRPr lang="fr-FR" sz="2000" kern="100" dirty="0">
              <a:effectLst/>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b="1" kern="100" dirty="0">
                <a:solidFill>
                  <a:srgbClr val="FE4229"/>
                </a:solidFill>
                <a:effectLst/>
                <a:ea typeface="Calibri" panose="020F0502020204030204" pitchFamily="34" charset="0"/>
                <a:cs typeface="Calibri" panose="020F0502020204030204" pitchFamily="34" charset="0"/>
              </a:rPr>
              <a:t>Développer</a:t>
            </a:r>
            <a:r>
              <a:rPr lang="fr-FR" sz="2000" b="1" kern="100" dirty="0">
                <a:solidFill>
                  <a:srgbClr val="002060"/>
                </a:solidFill>
                <a:effectLst/>
                <a:ea typeface="Calibri" panose="020F0502020204030204" pitchFamily="34" charset="0"/>
                <a:cs typeface="Calibri" panose="020F0502020204030204" pitchFamily="34" charset="0"/>
              </a:rPr>
              <a:t> </a:t>
            </a:r>
            <a:r>
              <a:rPr lang="fr-FR" sz="2000" kern="100" dirty="0">
                <a:solidFill>
                  <a:srgbClr val="002060"/>
                </a:solidFill>
                <a:effectLst/>
                <a:ea typeface="Calibri" panose="020F0502020204030204" pitchFamily="34" charset="0"/>
                <a:cs typeface="Calibri" panose="020F0502020204030204" pitchFamily="34" charset="0"/>
              </a:rPr>
              <a:t>les rencontres partenariales</a:t>
            </a:r>
            <a:endParaRPr lang="fr-FR" sz="2000" kern="100" dirty="0">
              <a:effectLst/>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b="1" kern="100" dirty="0">
                <a:solidFill>
                  <a:srgbClr val="FE4229"/>
                </a:solidFill>
                <a:effectLst/>
                <a:ea typeface="Calibri" panose="020F0502020204030204" pitchFamily="34" charset="0"/>
                <a:cs typeface="Calibri" panose="020F0502020204030204" pitchFamily="34" charset="0"/>
              </a:rPr>
              <a:t>Développer</a:t>
            </a:r>
            <a:r>
              <a:rPr lang="fr-FR" sz="2000" b="1" kern="100" dirty="0">
                <a:solidFill>
                  <a:srgbClr val="002060"/>
                </a:solidFill>
                <a:effectLst/>
                <a:ea typeface="Calibri" panose="020F0502020204030204" pitchFamily="34" charset="0"/>
                <a:cs typeface="Calibri" panose="020F0502020204030204" pitchFamily="34" charset="0"/>
              </a:rPr>
              <a:t> de nouveaux outils de communication</a:t>
            </a:r>
            <a:endParaRPr lang="fr-FR" sz="2000" kern="100" dirty="0">
              <a:effectLst/>
              <a:ea typeface="Calibri" panose="020F0502020204030204" pitchFamily="34" charset="0"/>
              <a:cs typeface="Times New Roman" panose="02020603050405020304" pitchFamily="18"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11</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54E37159-D1D0-3D69-5BF7-00B848D399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27513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1308875"/>
            <a:ext cx="8229600" cy="4248471"/>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15000"/>
              </a:lnSpc>
              <a:spcAft>
                <a:spcPts val="800"/>
              </a:spcAft>
              <a:buFont typeface="Wingdings" panose="05000000000000000000" pitchFamily="2" charset="2"/>
              <a:buChar char="v"/>
            </a:pP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Préparer</a:t>
            </a:r>
            <a:r>
              <a:rPr lang="fr-FR" sz="2000" b="1" kern="1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 </a:t>
            </a:r>
            <a:r>
              <a:rPr lang="fr-FR" sz="2000" kern="1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les prochaines désignations des CCAS en valorisant les actions associatives locales et en organisant des rencontres de nos représentants souvent isolés et démunis</a:t>
            </a:r>
            <a:endParaRPr lang="fr-FR" sz="2000" kern="1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Préparer</a:t>
            </a:r>
            <a:r>
              <a:rPr lang="fr-FR" sz="2000" b="1" kern="1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 </a:t>
            </a:r>
            <a:r>
              <a:rPr lang="fr-FR" sz="2000" kern="1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les renouvellements des CAF et des CPAM en recherchant des candidats suffisamment à l’avance pour les former afin qu’ils soient efficaces dès le début de leur mandat</a:t>
            </a:r>
            <a:endParaRPr lang="fr-FR" sz="2000" kern="1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Développer</a:t>
            </a:r>
            <a:r>
              <a:rPr lang="fr-FR" sz="2000" b="1" kern="1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 la vie associative et </a:t>
            </a:r>
            <a:r>
              <a:rPr lang="fr-FR" sz="2000" b="1" kern="100" dirty="0">
                <a:solidFill>
                  <a:srgbClr val="FE4229"/>
                </a:solidFill>
                <a:latin typeface="Calibri" panose="020F0502020204030204" pitchFamily="34" charset="0"/>
                <a:ea typeface="Calibri" panose="020F0502020204030204" pitchFamily="34" charset="0"/>
                <a:cs typeface="Calibri" panose="020F0502020204030204" pitchFamily="34" charset="0"/>
              </a:rPr>
              <a:t>O</a:t>
            </a: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rganiser</a:t>
            </a:r>
            <a:r>
              <a:rPr lang="fr-FR" sz="2000" b="1" kern="1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 une conférence des mouvements </a:t>
            </a:r>
            <a:r>
              <a:rPr lang="fr-FR" sz="2000" kern="100"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sur un thème d’actualité afin qu’après des échanges en profondeur, nous dégagions des axes d’action communs pour répondre encore mieux aux préoccupations des familles car c’est de la discussion et de la différence exprimée et respectée que naît l’unité</a:t>
            </a:r>
            <a:endParaRPr lang="fr-FR" sz="2000" kern="1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12</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5DCC8404-34F8-BA83-C908-30736753CD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13558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31717" y="260648"/>
            <a:ext cx="8229600" cy="5832648"/>
          </a:xfrm>
          <a:prstGeom prst="rect">
            <a:avLst/>
          </a:prstGeom>
        </p:spPr>
        <p:txBody>
          <a:bodyPr>
            <a:no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b="1" dirty="0">
                <a:solidFill>
                  <a:srgbClr val="00B050"/>
                </a:solidFill>
                <a:effectLst/>
                <a:ea typeface="Calibri" panose="020F0502020204030204" pitchFamily="34" charset="0"/>
              </a:rPr>
              <a:t> </a:t>
            </a:r>
            <a:r>
              <a:rPr lang="fr-FR" b="1" kern="100" dirty="0">
                <a:solidFill>
                  <a:srgbClr val="00B050"/>
                </a:solidFill>
                <a:effectLst/>
                <a:ea typeface="Calibri" panose="020F0502020204030204" pitchFamily="34" charset="0"/>
                <a:cs typeface="Times New Roman" panose="02020603050405020304" pitchFamily="18" charset="0"/>
              </a:rPr>
              <a:t>Et surtout :</a:t>
            </a:r>
          </a:p>
          <a:p>
            <a:pPr algn="just">
              <a:lnSpc>
                <a:spcPct val="107000"/>
              </a:lnSpc>
              <a:spcAft>
                <a:spcPts val="800"/>
              </a:spcAft>
              <a:buFont typeface="Wingdings" panose="05000000000000000000" pitchFamily="2" charset="2"/>
              <a:buChar char="v"/>
            </a:pPr>
            <a:r>
              <a:rPr lang="fr-FR" sz="2000" b="1" kern="100" dirty="0">
                <a:solidFill>
                  <a:srgbClr val="FE4229"/>
                </a:solidFill>
                <a:effectLst/>
                <a:ea typeface="Calibri" panose="020F0502020204030204" pitchFamily="34" charset="0"/>
                <a:cs typeface="Times New Roman" panose="02020603050405020304" pitchFamily="18" charset="0"/>
              </a:rPr>
              <a:t>Donner une réalité et une vie </a:t>
            </a:r>
            <a:r>
              <a:rPr lang="fr-FR" sz="2000" kern="100" dirty="0">
                <a:solidFill>
                  <a:srgbClr val="001A73"/>
                </a:solidFill>
                <a:effectLst/>
                <a:ea typeface="Calibri" panose="020F0502020204030204" pitchFamily="34" charset="0"/>
                <a:cs typeface="Times New Roman" panose="02020603050405020304" pitchFamily="18" charset="0"/>
              </a:rPr>
              <a:t>à nos actions en direction tant des jeunes que des parents et de nos aînés pour que nos projets déclinés sous la forme de 3  actions :</a:t>
            </a:r>
          </a:p>
          <a:p>
            <a:pPr lvl="2" algn="just">
              <a:lnSpc>
                <a:spcPct val="107000"/>
              </a:lnSpc>
              <a:buFont typeface="Wingdings" panose="05000000000000000000" pitchFamily="2" charset="2"/>
              <a:buChar char="Ø"/>
            </a:pPr>
            <a:r>
              <a:rPr lang="fr-FR" sz="2000" kern="100" dirty="0">
                <a:solidFill>
                  <a:srgbClr val="001A73"/>
                </a:solidFill>
                <a:effectLst/>
                <a:ea typeface="Calibri" panose="020F0502020204030204" pitchFamily="34" charset="0"/>
                <a:cs typeface="Times New Roman" panose="02020603050405020304" pitchFamily="18" charset="0"/>
              </a:rPr>
              <a:t>les jeunes</a:t>
            </a:r>
          </a:p>
          <a:p>
            <a:pPr lvl="2" algn="just">
              <a:lnSpc>
                <a:spcPct val="107000"/>
              </a:lnSpc>
              <a:buFont typeface="Wingdings" panose="05000000000000000000" pitchFamily="2" charset="2"/>
              <a:buChar char="Ø"/>
            </a:pPr>
            <a:r>
              <a:rPr lang="fr-FR" sz="2000" kern="100" dirty="0">
                <a:solidFill>
                  <a:srgbClr val="001A73"/>
                </a:solidFill>
                <a:effectLst/>
                <a:ea typeface="Calibri" panose="020F0502020204030204" pitchFamily="34" charset="0"/>
                <a:cs typeface="Times New Roman" panose="02020603050405020304" pitchFamily="18" charset="0"/>
              </a:rPr>
              <a:t>les parents</a:t>
            </a:r>
          </a:p>
          <a:p>
            <a:pPr lvl="2" algn="just">
              <a:lnSpc>
                <a:spcPct val="107000"/>
              </a:lnSpc>
              <a:spcAft>
                <a:spcPts val="800"/>
              </a:spcAft>
              <a:buFont typeface="Wingdings" panose="05000000000000000000" pitchFamily="2" charset="2"/>
              <a:buChar char="Ø"/>
            </a:pPr>
            <a:r>
              <a:rPr lang="fr-FR" sz="2000" kern="100" dirty="0">
                <a:solidFill>
                  <a:srgbClr val="001A73"/>
                </a:solidFill>
                <a:effectLst/>
                <a:ea typeface="Calibri" panose="020F0502020204030204" pitchFamily="34" charset="0"/>
                <a:cs typeface="Times New Roman" panose="02020603050405020304" pitchFamily="18" charset="0"/>
              </a:rPr>
              <a:t>les aînés </a:t>
            </a:r>
          </a:p>
          <a:p>
            <a:pPr marL="400050" lvl="1" indent="0" algn="just">
              <a:lnSpc>
                <a:spcPct val="107000"/>
              </a:lnSpc>
              <a:spcAft>
                <a:spcPts val="800"/>
              </a:spcAft>
              <a:buNone/>
            </a:pPr>
            <a:r>
              <a:rPr lang="fr-FR" sz="2000" kern="100" dirty="0">
                <a:solidFill>
                  <a:srgbClr val="001A73"/>
                </a:solidFill>
                <a:effectLst/>
                <a:ea typeface="Calibri" panose="020F0502020204030204" pitchFamily="34" charset="0"/>
                <a:cs typeface="Times New Roman" panose="02020603050405020304" pitchFamily="18" charset="0"/>
              </a:rPr>
              <a:t>se rejoignent et que nous ne parlions plus de répit pour les jeunes ou de répit parental ou de rupture de l’isolement mais que nous parlions tout simplement de </a:t>
            </a:r>
            <a:r>
              <a:rPr lang="fr-FR" sz="2000" b="1" kern="100" dirty="0">
                <a:solidFill>
                  <a:srgbClr val="FE4229"/>
                </a:solidFill>
                <a:effectLst/>
                <a:ea typeface="Calibri" panose="020F0502020204030204" pitchFamily="34" charset="0"/>
                <a:cs typeface="Times New Roman" panose="02020603050405020304" pitchFamily="18" charset="0"/>
              </a:rPr>
              <a:t>REPIT FAMILIAL.</a:t>
            </a:r>
          </a:p>
          <a:p>
            <a:pPr marL="400050" lvl="1" indent="0" algn="just">
              <a:lnSpc>
                <a:spcPct val="107000"/>
              </a:lnSpc>
              <a:spcAft>
                <a:spcPts val="800"/>
              </a:spcAft>
              <a:buNone/>
            </a:pPr>
            <a:r>
              <a:rPr lang="fr-FR" sz="2400" b="1" kern="100" dirty="0">
                <a:solidFill>
                  <a:srgbClr val="000066"/>
                </a:solidFill>
                <a:effectLst/>
                <a:ea typeface="Calibri" panose="020F0502020204030204" pitchFamily="34" charset="0"/>
                <a:cs typeface="Times New Roman" panose="02020603050405020304" pitchFamily="18" charset="0"/>
              </a:rPr>
              <a:t>Voilà dans quel esprit nous avons travaillé, vers quels buts nous avons essayé de tendre et les défis qui nous attendent et qu’ensemble, nous relèverons.</a:t>
            </a:r>
            <a:endParaRPr lang="fr-FR" sz="2000" kern="100" dirty="0">
              <a:solidFill>
                <a:srgbClr val="FE4229"/>
              </a:solidFill>
              <a:effectLst/>
              <a:ea typeface="Calibri" panose="020F0502020204030204" pitchFamily="34" charset="0"/>
              <a:cs typeface="Times New Roman" panose="02020603050405020304" pitchFamily="18"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13</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08C4DDDD-74B6-F440-4D8F-3128F567E2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073582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44128" y="23996"/>
            <a:ext cx="8229600" cy="6048672"/>
          </a:xfrm>
          <a:prstGeom prst="rect">
            <a:avLst/>
          </a:prstGeom>
        </p:spPr>
        <p:txBody>
          <a:bodyPr>
            <a:no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b="1" kern="100" dirty="0">
                <a:solidFill>
                  <a:srgbClr val="00B050"/>
                </a:solidFill>
                <a:ea typeface="Calibri" panose="020F0502020204030204" pitchFamily="34" charset="0"/>
                <a:cs typeface="Times New Roman" panose="02020603050405020304" pitchFamily="18" charset="0"/>
              </a:rPr>
              <a:t>Remerciements</a:t>
            </a:r>
          </a:p>
          <a:p>
            <a:pPr marL="0" indent="0" algn="just">
              <a:lnSpc>
                <a:spcPct val="115000"/>
              </a:lnSpc>
              <a:spcAft>
                <a:spcPts val="800"/>
              </a:spcAft>
              <a:buNone/>
            </a:pPr>
            <a:r>
              <a:rPr lang="fr-FR" sz="1400" b="1" kern="100" dirty="0">
                <a:solidFill>
                  <a:srgbClr val="FE4229"/>
                </a:solidFill>
                <a:ea typeface="Calibri" panose="020F0502020204030204" pitchFamily="34" charset="0"/>
                <a:cs typeface="Times New Roman" panose="02020603050405020304" pitchFamily="18" charset="0"/>
              </a:rPr>
              <a:t>Merci à nos salariées </a:t>
            </a:r>
            <a:r>
              <a:rPr lang="fr-FR" sz="1400" kern="100" dirty="0">
                <a:solidFill>
                  <a:srgbClr val="000066"/>
                </a:solidFill>
                <a:ea typeface="Calibri" panose="020F0502020204030204" pitchFamily="34" charset="0"/>
                <a:cs typeface="Times New Roman" panose="02020603050405020304" pitchFamily="18" charset="0"/>
              </a:rPr>
              <a:t>d’abord qui se sont impliquées dans notre activité et qui doivent s’adapter au quotidien à l’évolution de nos réflexions pour les traduire en actions.</a:t>
            </a:r>
          </a:p>
          <a:p>
            <a:pPr marL="0" indent="0" algn="just">
              <a:lnSpc>
                <a:spcPct val="115000"/>
              </a:lnSpc>
              <a:spcAft>
                <a:spcPts val="800"/>
              </a:spcAft>
              <a:buNone/>
            </a:pPr>
            <a:r>
              <a:rPr lang="fr-FR" sz="1400" b="1" kern="100" dirty="0">
                <a:solidFill>
                  <a:srgbClr val="FE4229"/>
                </a:solidFill>
                <a:ea typeface="Calibri" panose="020F0502020204030204" pitchFamily="34" charset="0"/>
                <a:cs typeface="Times New Roman" panose="02020603050405020304" pitchFamily="18" charset="0"/>
              </a:rPr>
              <a:t>Merci à nos bénévoles, représentants dans les instances, auprès des pouvoirs publics et particulièrement nos représentants dans les CCAS </a:t>
            </a:r>
            <a:r>
              <a:rPr lang="fr-FR" sz="1400" kern="100" dirty="0">
                <a:solidFill>
                  <a:srgbClr val="000066"/>
                </a:solidFill>
                <a:ea typeface="Calibri" panose="020F0502020204030204" pitchFamily="34" charset="0"/>
                <a:cs typeface="Times New Roman" panose="02020603050405020304" pitchFamily="18" charset="0"/>
              </a:rPr>
              <a:t>qui se sentent parfois un peu seuls et démunis mais dont l’action est essentielle car ils sont au plus près des besoins des familles dans les communes.</a:t>
            </a:r>
          </a:p>
          <a:p>
            <a:pPr marL="0" indent="0" algn="just">
              <a:lnSpc>
                <a:spcPct val="115000"/>
              </a:lnSpc>
              <a:spcAft>
                <a:spcPts val="800"/>
              </a:spcAft>
              <a:buNone/>
            </a:pPr>
            <a:r>
              <a:rPr lang="fr-FR" sz="1400" b="1" kern="100" dirty="0">
                <a:solidFill>
                  <a:srgbClr val="FE4229"/>
                </a:solidFill>
                <a:ea typeface="Calibri" panose="020F0502020204030204" pitchFamily="34" charset="0"/>
                <a:cs typeface="Times New Roman" panose="02020603050405020304" pitchFamily="18" charset="0"/>
              </a:rPr>
              <a:t>Merci aux mouvements familiaux et à toutes nos associations adhérentes à l’UDAF64 </a:t>
            </a:r>
            <a:r>
              <a:rPr lang="fr-FR" sz="1400" kern="100" dirty="0">
                <a:solidFill>
                  <a:srgbClr val="000066"/>
                </a:solidFill>
                <a:ea typeface="Calibri" panose="020F0502020204030204" pitchFamily="34" charset="0"/>
                <a:cs typeface="Times New Roman" panose="02020603050405020304" pitchFamily="18" charset="0"/>
              </a:rPr>
              <a:t>; vous êtes le vivier de ces bénévoles qui forment le maillage territorial qui nous permet de connaître les besoins des familles et d’être une force de proposition.</a:t>
            </a:r>
          </a:p>
          <a:p>
            <a:pPr marL="0" indent="0" algn="just">
              <a:lnSpc>
                <a:spcPct val="115000"/>
              </a:lnSpc>
              <a:spcAft>
                <a:spcPts val="800"/>
              </a:spcAft>
              <a:buNone/>
            </a:pPr>
            <a:r>
              <a:rPr lang="fr-FR" sz="1400" b="1" kern="100" dirty="0">
                <a:solidFill>
                  <a:srgbClr val="FE4229"/>
                </a:solidFill>
                <a:ea typeface="Calibri" panose="020F0502020204030204" pitchFamily="34" charset="0"/>
                <a:cs typeface="Times New Roman" panose="02020603050405020304" pitchFamily="18" charset="0"/>
              </a:rPr>
              <a:t>Merci à nos administrateurs et au bureau </a:t>
            </a:r>
            <a:r>
              <a:rPr lang="fr-FR" sz="1400" kern="100" dirty="0">
                <a:solidFill>
                  <a:srgbClr val="000066"/>
                </a:solidFill>
                <a:ea typeface="Calibri" panose="020F0502020204030204" pitchFamily="34" charset="0"/>
                <a:cs typeface="Times New Roman" panose="02020603050405020304" pitchFamily="18" charset="0"/>
              </a:rPr>
              <a:t>qui savent former une équipe responsable et efficace.</a:t>
            </a:r>
          </a:p>
          <a:p>
            <a:pPr marL="0" indent="0" algn="just">
              <a:lnSpc>
                <a:spcPct val="115000"/>
              </a:lnSpc>
              <a:spcAft>
                <a:spcPts val="800"/>
              </a:spcAft>
              <a:buNone/>
            </a:pPr>
            <a:r>
              <a:rPr lang="fr-FR" sz="1400" b="1" kern="100" dirty="0">
                <a:solidFill>
                  <a:srgbClr val="FE4229"/>
                </a:solidFill>
                <a:ea typeface="Calibri" panose="020F0502020204030204" pitchFamily="34" charset="0"/>
                <a:cs typeface="Times New Roman" panose="02020603050405020304" pitchFamily="18" charset="0"/>
              </a:rPr>
              <a:t>Enfin, vous me permettrez un merci particulier à notre secrétaire et notre trésorier </a:t>
            </a:r>
            <a:r>
              <a:rPr lang="fr-FR" sz="1400" kern="100" dirty="0">
                <a:solidFill>
                  <a:srgbClr val="000066"/>
                </a:solidFill>
                <a:ea typeface="Calibri" panose="020F0502020204030204" pitchFamily="34" charset="0"/>
                <a:cs typeface="Times New Roman" panose="02020603050405020304" pitchFamily="18" charset="0"/>
              </a:rPr>
              <a:t>sur qui, dans mon travail de présidente, je peux m’appuyer en permanence ; nous travaillons ensemble dans la confiance et la bonne humeur et je n’oublie pas de remercier nos conjoints, nos familles car il nous arrive souvent de communiquer même le soir ou le week-end quand le besoin s’en fait sentir et ce ne serait pas possible dans leur soutien.</a:t>
            </a:r>
          </a:p>
          <a:p>
            <a:pPr marL="0" indent="0" algn="just">
              <a:lnSpc>
                <a:spcPct val="115000"/>
              </a:lnSpc>
              <a:spcAft>
                <a:spcPts val="800"/>
              </a:spcAft>
              <a:buNone/>
            </a:pPr>
            <a:r>
              <a:rPr lang="fr-FR" sz="1400" kern="100" dirty="0">
                <a:solidFill>
                  <a:srgbClr val="000066"/>
                </a:solidFill>
                <a:ea typeface="Calibri" panose="020F0502020204030204" pitchFamily="34" charset="0"/>
                <a:cs typeface="Times New Roman" panose="02020603050405020304" pitchFamily="18" charset="0"/>
              </a:rPr>
              <a:t>Au regard du CASF, l’UDAF64 est </a:t>
            </a:r>
            <a:r>
              <a:rPr lang="fr-FR" sz="1400" kern="100">
                <a:solidFill>
                  <a:srgbClr val="000066"/>
                </a:solidFill>
                <a:ea typeface="Calibri" panose="020F0502020204030204" pitchFamily="34" charset="0"/>
                <a:cs typeface="Times New Roman" panose="02020603050405020304" pitchFamily="18" charset="0"/>
              </a:rPr>
              <a:t>une institution </a:t>
            </a:r>
            <a:r>
              <a:rPr lang="fr-FR" sz="1400" kern="100" dirty="0">
                <a:solidFill>
                  <a:srgbClr val="000066"/>
                </a:solidFill>
                <a:ea typeface="Calibri" panose="020F0502020204030204" pitchFamily="34" charset="0"/>
                <a:cs typeface="Times New Roman" panose="02020603050405020304" pitchFamily="18" charset="0"/>
              </a:rPr>
              <a:t>et une association mais avant tout je dirai, qu’ensemble, nous formons une famille dans sa multiplicité et sa complexité parfois, mais une famille rassemblée dans un seul but </a:t>
            </a:r>
            <a:r>
              <a:rPr lang="fr-FR" sz="2000" b="1" kern="100" dirty="0">
                <a:solidFill>
                  <a:srgbClr val="FE4229"/>
                </a:solidFill>
                <a:ea typeface="Calibri" panose="020F0502020204030204" pitchFamily="34" charset="0"/>
                <a:cs typeface="Times New Roman" panose="02020603050405020304" pitchFamily="18" charset="0"/>
              </a:rPr>
              <a:t>« ETRE UNIS POUR LES FAMILLES »</a:t>
            </a:r>
            <a:r>
              <a:rPr lang="fr-FR" sz="2000" b="1" kern="100" dirty="0">
                <a:solidFill>
                  <a:srgbClr val="000066"/>
                </a:solidFill>
                <a:ea typeface="Calibri" panose="020F0502020204030204" pitchFamily="34" charset="0"/>
                <a:cs typeface="Times New Roman" panose="02020603050405020304" pitchFamily="18" charset="0"/>
              </a:rPr>
              <a:t>.</a:t>
            </a:r>
          </a:p>
          <a:p>
            <a:pPr marL="0" indent="0" algn="ctr">
              <a:lnSpc>
                <a:spcPct val="115000"/>
              </a:lnSpc>
              <a:spcAft>
                <a:spcPts val="800"/>
              </a:spcAft>
              <a:buNone/>
            </a:pPr>
            <a:r>
              <a:rPr lang="fr-FR" sz="1400" kern="100" dirty="0">
                <a:solidFill>
                  <a:srgbClr val="000066"/>
                </a:solidFill>
                <a:ea typeface="Calibri" panose="020F0502020204030204" pitchFamily="34" charset="0"/>
                <a:cs typeface="Times New Roman" panose="02020603050405020304" pitchFamily="18" charset="0"/>
              </a:rPr>
              <a:t>Danielle FILLION, Présidente</a:t>
            </a: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14</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08C4DDDD-74B6-F440-4D8F-3128F567E2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566875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3"/>
          <p:cNvSpPr>
            <a:spLocks noGrp="1"/>
          </p:cNvSpPr>
          <p:nvPr>
            <p:ph type="subTitle" idx="1"/>
          </p:nvPr>
        </p:nvSpPr>
        <p:spPr>
          <a:xfrm>
            <a:off x="1475656" y="4509120"/>
            <a:ext cx="6400800" cy="1056117"/>
          </a:xfrm>
        </p:spPr>
        <p:txBody>
          <a:bodyPr>
            <a:normAutofit/>
          </a:bodyPr>
          <a:lstStyle/>
          <a:p>
            <a:r>
              <a:rPr lang="fr-FR" dirty="0"/>
              <a:t>Union nationale des associations familiales</a:t>
            </a:r>
          </a:p>
          <a:p>
            <a:r>
              <a:rPr lang="fr-FR" b="0" dirty="0"/>
              <a:t>15 avenue du Général de Gaulle – 64000 PAU</a:t>
            </a:r>
          </a:p>
          <a:p>
            <a:r>
              <a:rPr lang="fr-FR" b="0" dirty="0"/>
              <a:t>udaf64.fr</a:t>
            </a:r>
          </a:p>
        </p:txBody>
      </p:sp>
      <p:pic>
        <p:nvPicPr>
          <p:cNvPr id="2" name="Image 1" descr="Une image contenant texte, Police, logo, Graphique&#10;&#10;Description générée automatiquement">
            <a:extLst>
              <a:ext uri="{FF2B5EF4-FFF2-40B4-BE49-F238E27FC236}">
                <a16:creationId xmlns:a16="http://schemas.microsoft.com/office/drawing/2014/main" id="{F8BFE653-3361-F001-D58B-D6142C0D30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5955" y="2636912"/>
            <a:ext cx="1894225" cy="1368152"/>
          </a:xfrm>
          <a:prstGeom prst="rect">
            <a:avLst/>
          </a:prstGeom>
        </p:spPr>
      </p:pic>
      <p:pic>
        <p:nvPicPr>
          <p:cNvPr id="3" name="Image 2">
            <a:extLst>
              <a:ext uri="{FF2B5EF4-FFF2-40B4-BE49-F238E27FC236}">
                <a16:creationId xmlns:a16="http://schemas.microsoft.com/office/drawing/2014/main" id="{0741A194-585E-B0B3-A1A7-13CCE14172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7120624" y="5161730"/>
            <a:ext cx="2612506" cy="2458524"/>
          </a:xfrm>
          <a:prstGeom prst="rect">
            <a:avLst/>
          </a:prstGeom>
        </p:spPr>
      </p:pic>
      <p:sp>
        <p:nvSpPr>
          <p:cNvPr id="5" name="Espace réservé de la date 3">
            <a:extLst>
              <a:ext uri="{FF2B5EF4-FFF2-40B4-BE49-F238E27FC236}">
                <a16:creationId xmlns:a16="http://schemas.microsoft.com/office/drawing/2014/main" id="{28F18947-E95A-44E2-0A00-E5D7FFA7C7DD}"/>
              </a:ext>
            </a:extLst>
          </p:cNvPr>
          <p:cNvSpPr txBox="1">
            <a:spLocks/>
          </p:cNvSpPr>
          <p:nvPr/>
        </p:nvSpPr>
        <p:spPr>
          <a:xfrm>
            <a:off x="457200" y="6356351"/>
            <a:ext cx="21336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accent6">
                    <a:lumMod val="75000"/>
                  </a:schemeClr>
                </a:solidFill>
              </a:rPr>
              <a:t>04/05/2024</a:t>
            </a:r>
          </a:p>
        </p:txBody>
      </p:sp>
      <p:sp>
        <p:nvSpPr>
          <p:cNvPr id="6" name="Espace réservé du pied de page 4">
            <a:extLst>
              <a:ext uri="{FF2B5EF4-FFF2-40B4-BE49-F238E27FC236}">
                <a16:creationId xmlns:a16="http://schemas.microsoft.com/office/drawing/2014/main" id="{BA5F6B34-AF94-C2DE-ACF5-D52735B1BF4D}"/>
              </a:ext>
            </a:extLst>
          </p:cNvPr>
          <p:cNvSpPr txBox="1">
            <a:spLocks/>
          </p:cNvSpPr>
          <p:nvPr/>
        </p:nvSpPr>
        <p:spPr>
          <a:xfrm>
            <a:off x="3124200" y="6356351"/>
            <a:ext cx="28956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dirty="0">
                <a:solidFill>
                  <a:srgbClr val="FE4229"/>
                </a:solidFill>
              </a:rPr>
              <a:t>Rapport Moral 2023 et Orientations 2024</a:t>
            </a:r>
          </a:p>
        </p:txBody>
      </p:sp>
      <p:sp>
        <p:nvSpPr>
          <p:cNvPr id="8" name="ZoneTexte 7">
            <a:extLst>
              <a:ext uri="{FF2B5EF4-FFF2-40B4-BE49-F238E27FC236}">
                <a16:creationId xmlns:a16="http://schemas.microsoft.com/office/drawing/2014/main" id="{12BF4732-D9D0-8E04-AA7F-23B73D0843A8}"/>
              </a:ext>
            </a:extLst>
          </p:cNvPr>
          <p:cNvSpPr txBox="1"/>
          <p:nvPr/>
        </p:nvSpPr>
        <p:spPr>
          <a:xfrm rot="10800000" flipH="1" flipV="1">
            <a:off x="107504" y="188640"/>
            <a:ext cx="2194054" cy="984885"/>
          </a:xfrm>
          <a:prstGeom prst="rect">
            <a:avLst/>
          </a:prstGeom>
          <a:noFill/>
        </p:spPr>
        <p:txBody>
          <a:bodyPr wrap="square" rtlCol="0">
            <a:spAutoFit/>
          </a:bodyPr>
          <a:lstStyle/>
          <a:p>
            <a:pPr algn="ctr"/>
            <a:r>
              <a:rPr lang="fr-FR" sz="800" dirty="0">
                <a:solidFill>
                  <a:schemeClr val="bg1"/>
                </a:solidFill>
              </a:rPr>
              <a:t>Directrice de la Publication</a:t>
            </a:r>
          </a:p>
          <a:p>
            <a:pPr algn="ctr"/>
            <a:r>
              <a:rPr lang="fr-FR" sz="800" dirty="0">
                <a:solidFill>
                  <a:schemeClr val="bg1"/>
                </a:solidFill>
              </a:rPr>
              <a:t>et Présidente de l’Udaf64 </a:t>
            </a:r>
          </a:p>
          <a:p>
            <a:pPr algn="ctr"/>
            <a:r>
              <a:rPr lang="fr-FR" sz="800" dirty="0">
                <a:solidFill>
                  <a:schemeClr val="bg1"/>
                </a:solidFill>
              </a:rPr>
              <a:t>Danielle FILLION</a:t>
            </a:r>
          </a:p>
          <a:p>
            <a:pPr algn="ctr"/>
            <a:r>
              <a:rPr lang="fr-FR" sz="800" dirty="0">
                <a:solidFill>
                  <a:schemeClr val="bg1"/>
                </a:solidFill>
              </a:rPr>
              <a:t>Responsable de la Communication</a:t>
            </a:r>
          </a:p>
          <a:p>
            <a:pPr algn="ctr"/>
            <a:r>
              <a:rPr lang="fr-FR" sz="800" dirty="0">
                <a:solidFill>
                  <a:schemeClr val="bg1"/>
                </a:solidFill>
              </a:rPr>
              <a:t>Frédérique CAZABAT</a:t>
            </a:r>
          </a:p>
          <a:p>
            <a:endParaRPr lang="fr-FR" dirty="0"/>
          </a:p>
        </p:txBody>
      </p:sp>
    </p:spTree>
    <p:extLst>
      <p:ext uri="{BB962C8B-B14F-4D97-AF65-F5344CB8AC3E}">
        <p14:creationId xmlns:p14="http://schemas.microsoft.com/office/powerpoint/2010/main" val="238584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620688"/>
            <a:ext cx="8229600" cy="5616623"/>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sz="2000" b="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L’Union Départementale des Associations Familiales des Pyrénées Atlantiques a pour objet, conformément aux dispositions de l’article L. 211.3 du Code de l’Action Sociale et des Familles de : </a:t>
            </a:r>
            <a:endParaRPr lang="fr-FR" sz="20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Donner son avis aux Pouvoirs Publics</a:t>
            </a:r>
            <a:r>
              <a:rPr lang="fr-FR" sz="2000"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 </a:t>
            </a: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sur les questions d’ordre familial et leur proposer les mesures qui paraissent conformes aux intérêts matériels et moraux des familles ;</a:t>
            </a: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Représenter</a:t>
            </a: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officiellement auprès des Pouvoir Publics l’ensemble des familles, et notamment désigner ou proposer les délégués des familles aux divers conseils et assemblées ou autres organismes institués par l’Etat, la région, le département, la commune ;</a:t>
            </a: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Gérer tout service d’intérêt familial</a:t>
            </a:r>
            <a:r>
              <a:rPr lang="fr-FR" sz="2000"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 </a:t>
            </a: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dont les Pouvoirs Publics estimeront devoir lui confier la charge ;</a:t>
            </a: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Exercer devant toutes les juridictions l’action civile</a:t>
            </a:r>
            <a:r>
              <a:rPr lang="fr-FR" sz="2000"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 </a:t>
            </a: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relativement aux faits de nature à nuire aux intérêts moraux et matériels des familles.</a:t>
            </a: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a:p>
            <a:endParaRPr lang="fr-FR" dirty="0"/>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2</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3132844E-215D-A345-844B-83EB7AB762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962765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916847"/>
            <a:ext cx="8229600" cy="4896544"/>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sz="2000" b="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Notre projet associatif adopté en 2023 s’inscrit dans ce cadre et rappelle les principales valeurs de l’association : </a:t>
            </a:r>
          </a:p>
          <a:p>
            <a:pPr marL="0" indent="0" algn="just">
              <a:lnSpc>
                <a:spcPct val="115000"/>
              </a:lnSpc>
              <a:spcAft>
                <a:spcPts val="800"/>
              </a:spcAft>
              <a:buNone/>
            </a:pPr>
            <a:endParaRPr lang="fr-FR" sz="2000" b="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3</a:t>
            </a:fld>
            <a:endParaRPr lang="fr-FR" dirty="0"/>
          </a:p>
        </p:txBody>
      </p:sp>
      <p:sp>
        <p:nvSpPr>
          <p:cNvPr id="13" name="ZoneTexte 12">
            <a:extLst>
              <a:ext uri="{FF2B5EF4-FFF2-40B4-BE49-F238E27FC236}">
                <a16:creationId xmlns:a16="http://schemas.microsoft.com/office/drawing/2014/main" id="{CFAC3412-542A-2520-4CED-1E0EB5BBB019}"/>
              </a:ext>
            </a:extLst>
          </p:cNvPr>
          <p:cNvSpPr txBox="1"/>
          <p:nvPr/>
        </p:nvSpPr>
        <p:spPr>
          <a:xfrm>
            <a:off x="772001" y="2132858"/>
            <a:ext cx="1818800" cy="523220"/>
          </a:xfrm>
          <a:prstGeom prst="rect">
            <a:avLst/>
          </a:prstGeom>
          <a:noFill/>
        </p:spPr>
        <p:txBody>
          <a:bodyPr wrap="square" rtlCol="0">
            <a:spAutoFit/>
          </a:bodyPr>
          <a:lstStyle/>
          <a:p>
            <a:pPr algn="ctr"/>
            <a:r>
              <a:rPr lang="fr-FR" sz="2800" b="1" dirty="0">
                <a:solidFill>
                  <a:schemeClr val="bg1"/>
                </a:solidFill>
                <a:highlight>
                  <a:srgbClr val="003399"/>
                </a:highlight>
              </a:rPr>
              <a:t>Proximité</a:t>
            </a:r>
          </a:p>
        </p:txBody>
      </p:sp>
      <p:cxnSp>
        <p:nvCxnSpPr>
          <p:cNvPr id="15" name="Connecteur droit avec flèche 14">
            <a:extLst>
              <a:ext uri="{FF2B5EF4-FFF2-40B4-BE49-F238E27FC236}">
                <a16:creationId xmlns:a16="http://schemas.microsoft.com/office/drawing/2014/main" id="{0A16574A-CD71-359D-838D-2D8E1CEA103D}"/>
              </a:ext>
            </a:extLst>
          </p:cNvPr>
          <p:cNvCxnSpPr>
            <a:cxnSpLocks/>
          </p:cNvCxnSpPr>
          <p:nvPr/>
        </p:nvCxnSpPr>
        <p:spPr>
          <a:xfrm flipH="1" flipV="1">
            <a:off x="2524600" y="2420888"/>
            <a:ext cx="939217" cy="288032"/>
          </a:xfrm>
          <a:prstGeom prst="straightConnector1">
            <a:avLst/>
          </a:prstGeom>
          <a:ln>
            <a:solidFill>
              <a:srgbClr val="000066"/>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3ADA0CA4-4960-F690-42DA-BB786CB1A4C7}"/>
              </a:ext>
            </a:extLst>
          </p:cNvPr>
          <p:cNvSpPr txBox="1"/>
          <p:nvPr/>
        </p:nvSpPr>
        <p:spPr>
          <a:xfrm>
            <a:off x="6019800" y="2132858"/>
            <a:ext cx="1282800" cy="523220"/>
          </a:xfrm>
          <a:prstGeom prst="rect">
            <a:avLst/>
          </a:prstGeom>
          <a:noFill/>
        </p:spPr>
        <p:txBody>
          <a:bodyPr wrap="square" rtlCol="0">
            <a:spAutoFit/>
          </a:bodyPr>
          <a:lstStyle/>
          <a:p>
            <a:pPr algn="ctr"/>
            <a:r>
              <a:rPr lang="fr-FR" sz="2800" b="1" dirty="0">
                <a:solidFill>
                  <a:schemeClr val="bg1"/>
                </a:solidFill>
                <a:highlight>
                  <a:srgbClr val="008000"/>
                </a:highlight>
              </a:rPr>
              <a:t>Ecoute</a:t>
            </a:r>
          </a:p>
        </p:txBody>
      </p:sp>
      <p:sp>
        <p:nvSpPr>
          <p:cNvPr id="17" name="ZoneTexte 16">
            <a:extLst>
              <a:ext uri="{FF2B5EF4-FFF2-40B4-BE49-F238E27FC236}">
                <a16:creationId xmlns:a16="http://schemas.microsoft.com/office/drawing/2014/main" id="{045BB738-7006-2627-A6C8-637D3DD254F8}"/>
              </a:ext>
            </a:extLst>
          </p:cNvPr>
          <p:cNvSpPr txBox="1"/>
          <p:nvPr/>
        </p:nvSpPr>
        <p:spPr>
          <a:xfrm>
            <a:off x="1209082" y="3180453"/>
            <a:ext cx="1681869" cy="523220"/>
          </a:xfrm>
          <a:prstGeom prst="rect">
            <a:avLst/>
          </a:prstGeom>
          <a:noFill/>
        </p:spPr>
        <p:txBody>
          <a:bodyPr wrap="square" rtlCol="0">
            <a:spAutoFit/>
          </a:bodyPr>
          <a:lstStyle/>
          <a:p>
            <a:r>
              <a:rPr lang="fr-FR" sz="2800" b="1" dirty="0">
                <a:solidFill>
                  <a:schemeClr val="bg1"/>
                </a:solidFill>
                <a:highlight>
                  <a:srgbClr val="FF0000"/>
                </a:highlight>
              </a:rPr>
              <a:t>Solidarité</a:t>
            </a:r>
          </a:p>
        </p:txBody>
      </p:sp>
      <p:sp>
        <p:nvSpPr>
          <p:cNvPr id="18" name="ZoneTexte 17">
            <a:extLst>
              <a:ext uri="{FF2B5EF4-FFF2-40B4-BE49-F238E27FC236}">
                <a16:creationId xmlns:a16="http://schemas.microsoft.com/office/drawing/2014/main" id="{CB0C4F99-E06F-EAF6-AA00-441F865E3A40}"/>
              </a:ext>
            </a:extLst>
          </p:cNvPr>
          <p:cNvSpPr txBox="1"/>
          <p:nvPr/>
        </p:nvSpPr>
        <p:spPr>
          <a:xfrm>
            <a:off x="4751410" y="4591173"/>
            <a:ext cx="1764806" cy="541875"/>
          </a:xfrm>
          <a:prstGeom prst="rect">
            <a:avLst/>
          </a:prstGeom>
          <a:noFill/>
        </p:spPr>
        <p:txBody>
          <a:bodyPr wrap="square" rtlCol="0">
            <a:spAutoFit/>
          </a:bodyPr>
          <a:lstStyle/>
          <a:p>
            <a:pPr algn="ctr"/>
            <a:r>
              <a:rPr lang="fr-FR" sz="2800" b="1" dirty="0">
                <a:solidFill>
                  <a:schemeClr val="bg1"/>
                </a:solidFill>
                <a:highlight>
                  <a:srgbClr val="FE4229"/>
                </a:highlight>
              </a:rPr>
              <a:t>Pluralisme</a:t>
            </a:r>
          </a:p>
        </p:txBody>
      </p:sp>
      <p:sp>
        <p:nvSpPr>
          <p:cNvPr id="19" name="ZoneTexte 18">
            <a:extLst>
              <a:ext uri="{FF2B5EF4-FFF2-40B4-BE49-F238E27FC236}">
                <a16:creationId xmlns:a16="http://schemas.microsoft.com/office/drawing/2014/main" id="{B068E16D-42D3-60A7-0D05-4F2C493A9C33}"/>
              </a:ext>
            </a:extLst>
          </p:cNvPr>
          <p:cNvSpPr txBox="1"/>
          <p:nvPr/>
        </p:nvSpPr>
        <p:spPr>
          <a:xfrm>
            <a:off x="3357155" y="4925015"/>
            <a:ext cx="1158198" cy="523220"/>
          </a:xfrm>
          <a:prstGeom prst="rect">
            <a:avLst/>
          </a:prstGeom>
          <a:noFill/>
        </p:spPr>
        <p:txBody>
          <a:bodyPr wrap="square" rtlCol="0">
            <a:spAutoFit/>
          </a:bodyPr>
          <a:lstStyle/>
          <a:p>
            <a:pPr algn="ctr"/>
            <a:r>
              <a:rPr lang="fr-FR" sz="2800" b="1" dirty="0">
                <a:solidFill>
                  <a:schemeClr val="bg1"/>
                </a:solidFill>
                <a:highlight>
                  <a:srgbClr val="008000"/>
                </a:highlight>
              </a:rPr>
              <a:t>Laïcité</a:t>
            </a:r>
          </a:p>
        </p:txBody>
      </p:sp>
      <p:sp>
        <p:nvSpPr>
          <p:cNvPr id="20" name="ZoneTexte 19">
            <a:extLst>
              <a:ext uri="{FF2B5EF4-FFF2-40B4-BE49-F238E27FC236}">
                <a16:creationId xmlns:a16="http://schemas.microsoft.com/office/drawing/2014/main" id="{9ADD2BA7-7103-F8DC-7674-C18CCD9252BF}"/>
              </a:ext>
            </a:extLst>
          </p:cNvPr>
          <p:cNvSpPr txBox="1"/>
          <p:nvPr/>
        </p:nvSpPr>
        <p:spPr>
          <a:xfrm>
            <a:off x="6296329" y="3162931"/>
            <a:ext cx="1569149" cy="523220"/>
          </a:xfrm>
          <a:prstGeom prst="rect">
            <a:avLst/>
          </a:prstGeom>
          <a:noFill/>
        </p:spPr>
        <p:txBody>
          <a:bodyPr wrap="square" rtlCol="0">
            <a:spAutoFit/>
          </a:bodyPr>
          <a:lstStyle/>
          <a:p>
            <a:pPr algn="ctr"/>
            <a:r>
              <a:rPr lang="fr-FR" sz="2800" b="1" dirty="0">
                <a:solidFill>
                  <a:schemeClr val="bg1"/>
                </a:solidFill>
                <a:highlight>
                  <a:srgbClr val="8C5AB2"/>
                </a:highlight>
              </a:rPr>
              <a:t>Respect</a:t>
            </a:r>
          </a:p>
        </p:txBody>
      </p:sp>
      <p:sp>
        <p:nvSpPr>
          <p:cNvPr id="21" name="ZoneTexte 20">
            <a:extLst>
              <a:ext uri="{FF2B5EF4-FFF2-40B4-BE49-F238E27FC236}">
                <a16:creationId xmlns:a16="http://schemas.microsoft.com/office/drawing/2014/main" id="{86C965CE-9616-7BD7-92CF-C1B8CC8816B1}"/>
              </a:ext>
            </a:extLst>
          </p:cNvPr>
          <p:cNvSpPr txBox="1"/>
          <p:nvPr/>
        </p:nvSpPr>
        <p:spPr>
          <a:xfrm>
            <a:off x="2080623" y="4232901"/>
            <a:ext cx="1276531" cy="523220"/>
          </a:xfrm>
          <a:prstGeom prst="rect">
            <a:avLst/>
          </a:prstGeom>
          <a:noFill/>
        </p:spPr>
        <p:txBody>
          <a:bodyPr wrap="square" rtlCol="0">
            <a:spAutoFit/>
          </a:bodyPr>
          <a:lstStyle/>
          <a:p>
            <a:pPr algn="ctr"/>
            <a:r>
              <a:rPr lang="fr-FR" sz="2800" b="1" dirty="0">
                <a:solidFill>
                  <a:schemeClr val="bg1"/>
                </a:solidFill>
                <a:highlight>
                  <a:srgbClr val="8C5AB2"/>
                </a:highlight>
              </a:rPr>
              <a:t>Liberté</a:t>
            </a:r>
          </a:p>
        </p:txBody>
      </p:sp>
      <p:sp>
        <p:nvSpPr>
          <p:cNvPr id="22" name="ZoneTexte 21">
            <a:extLst>
              <a:ext uri="{FF2B5EF4-FFF2-40B4-BE49-F238E27FC236}">
                <a16:creationId xmlns:a16="http://schemas.microsoft.com/office/drawing/2014/main" id="{D263BBF9-0BFC-EDD4-0C79-D764BBE171EC}"/>
              </a:ext>
            </a:extLst>
          </p:cNvPr>
          <p:cNvSpPr txBox="1"/>
          <p:nvPr/>
        </p:nvSpPr>
        <p:spPr>
          <a:xfrm>
            <a:off x="5907136" y="3871628"/>
            <a:ext cx="1545184" cy="523220"/>
          </a:xfrm>
          <a:prstGeom prst="rect">
            <a:avLst/>
          </a:prstGeom>
          <a:noFill/>
        </p:spPr>
        <p:txBody>
          <a:bodyPr wrap="square" rtlCol="0">
            <a:spAutoFit/>
          </a:bodyPr>
          <a:lstStyle/>
          <a:p>
            <a:pPr algn="ctr"/>
            <a:r>
              <a:rPr lang="fr-FR" sz="2800" b="1" dirty="0">
                <a:solidFill>
                  <a:schemeClr val="bg1"/>
                </a:solidFill>
                <a:highlight>
                  <a:srgbClr val="003399"/>
                </a:highlight>
              </a:rPr>
              <a:t>Ethique</a:t>
            </a:r>
          </a:p>
        </p:txBody>
      </p:sp>
      <p:pic>
        <p:nvPicPr>
          <p:cNvPr id="23" name="Picture 8" descr="\\mars2\com\IDENTITE GRAPHIQUE\PATATES\patate6_orange.png">
            <a:extLst>
              <a:ext uri="{FF2B5EF4-FFF2-40B4-BE49-F238E27FC236}">
                <a16:creationId xmlns:a16="http://schemas.microsoft.com/office/drawing/2014/main" id="{BB126BDA-E03C-F829-5391-E9B27E76A73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11860" y="1916794"/>
            <a:ext cx="2520280" cy="2496277"/>
          </a:xfrm>
          <a:prstGeom prst="rect">
            <a:avLst/>
          </a:prstGeom>
          <a:noFill/>
          <a:extLst>
            <a:ext uri="{909E8E84-426E-40DD-AFC4-6F175D3DCCD1}">
              <a14:hiddenFill xmlns:a14="http://schemas.microsoft.com/office/drawing/2010/main">
                <a:solidFill>
                  <a:srgbClr val="FFFFFF"/>
                </a:solidFill>
              </a14:hiddenFill>
            </a:ext>
          </a:extLst>
        </p:spPr>
      </p:pic>
      <p:sp>
        <p:nvSpPr>
          <p:cNvPr id="24" name="ZoneTexte 23">
            <a:extLst>
              <a:ext uri="{FF2B5EF4-FFF2-40B4-BE49-F238E27FC236}">
                <a16:creationId xmlns:a16="http://schemas.microsoft.com/office/drawing/2014/main" id="{24C0F0DF-5EAA-0941-2ACC-2BFC65C4B244}"/>
              </a:ext>
            </a:extLst>
          </p:cNvPr>
          <p:cNvSpPr txBox="1"/>
          <p:nvPr/>
        </p:nvSpPr>
        <p:spPr>
          <a:xfrm>
            <a:off x="3539900" y="2619707"/>
            <a:ext cx="2082697" cy="1077218"/>
          </a:xfrm>
          <a:prstGeom prst="rect">
            <a:avLst/>
          </a:prstGeom>
          <a:noFill/>
        </p:spPr>
        <p:txBody>
          <a:bodyPr wrap="square" rtlCol="0">
            <a:spAutoFit/>
          </a:bodyPr>
          <a:lstStyle/>
          <a:p>
            <a:pPr algn="ctr"/>
            <a:r>
              <a:rPr lang="fr-FR" sz="3200" b="1" dirty="0">
                <a:solidFill>
                  <a:schemeClr val="bg1"/>
                </a:solidFill>
              </a:rPr>
              <a:t>Notre Projet</a:t>
            </a:r>
          </a:p>
        </p:txBody>
      </p:sp>
      <p:cxnSp>
        <p:nvCxnSpPr>
          <p:cNvPr id="28" name="Connecteur droit avec flèche 27">
            <a:extLst>
              <a:ext uri="{FF2B5EF4-FFF2-40B4-BE49-F238E27FC236}">
                <a16:creationId xmlns:a16="http://schemas.microsoft.com/office/drawing/2014/main" id="{6C57F22E-2C6D-89C6-A1DE-E83EFB078CA8}"/>
              </a:ext>
            </a:extLst>
          </p:cNvPr>
          <p:cNvCxnSpPr>
            <a:cxnSpLocks/>
          </p:cNvCxnSpPr>
          <p:nvPr/>
        </p:nvCxnSpPr>
        <p:spPr>
          <a:xfrm flipV="1">
            <a:off x="5603800" y="2420888"/>
            <a:ext cx="416000" cy="206731"/>
          </a:xfrm>
          <a:prstGeom prst="straightConnector1">
            <a:avLst/>
          </a:prstGeom>
          <a:ln>
            <a:solidFill>
              <a:srgbClr val="000066"/>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717F0212-1ACA-6EB7-FE41-C20886DD6379}"/>
              </a:ext>
            </a:extLst>
          </p:cNvPr>
          <p:cNvCxnSpPr>
            <a:cxnSpLocks/>
          </p:cNvCxnSpPr>
          <p:nvPr/>
        </p:nvCxnSpPr>
        <p:spPr>
          <a:xfrm flipH="1">
            <a:off x="2890951" y="3365119"/>
            <a:ext cx="478081" cy="0"/>
          </a:xfrm>
          <a:prstGeom prst="straightConnector1">
            <a:avLst/>
          </a:prstGeom>
          <a:ln>
            <a:solidFill>
              <a:srgbClr val="000066"/>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DFB07F5D-C891-3746-D78C-8BBC421326DC}"/>
              </a:ext>
            </a:extLst>
          </p:cNvPr>
          <p:cNvCxnSpPr>
            <a:cxnSpLocks/>
          </p:cNvCxnSpPr>
          <p:nvPr/>
        </p:nvCxnSpPr>
        <p:spPr>
          <a:xfrm flipH="1">
            <a:off x="3311860" y="4005064"/>
            <a:ext cx="478081" cy="216024"/>
          </a:xfrm>
          <a:prstGeom prst="straightConnector1">
            <a:avLst/>
          </a:prstGeom>
          <a:ln>
            <a:solidFill>
              <a:srgbClr val="000066"/>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388816DA-7D15-B525-AFCF-D6C0362F8DBE}"/>
              </a:ext>
            </a:extLst>
          </p:cNvPr>
          <p:cNvCxnSpPr>
            <a:cxnSpLocks/>
          </p:cNvCxnSpPr>
          <p:nvPr/>
        </p:nvCxnSpPr>
        <p:spPr>
          <a:xfrm flipH="1">
            <a:off x="4016175" y="4155611"/>
            <a:ext cx="222380" cy="623788"/>
          </a:xfrm>
          <a:prstGeom prst="straightConnector1">
            <a:avLst/>
          </a:prstGeom>
          <a:ln>
            <a:solidFill>
              <a:srgbClr val="000066"/>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53A887AD-AEDA-4292-181F-F087DF9752E3}"/>
              </a:ext>
            </a:extLst>
          </p:cNvPr>
          <p:cNvCxnSpPr>
            <a:cxnSpLocks/>
          </p:cNvCxnSpPr>
          <p:nvPr/>
        </p:nvCxnSpPr>
        <p:spPr>
          <a:xfrm>
            <a:off x="5832140" y="3347596"/>
            <a:ext cx="644860" cy="0"/>
          </a:xfrm>
          <a:prstGeom prst="straightConnector1">
            <a:avLst/>
          </a:prstGeom>
          <a:ln>
            <a:solidFill>
              <a:srgbClr val="000066"/>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56EF3144-5D46-90C4-EF2B-B3F7D8114F60}"/>
              </a:ext>
            </a:extLst>
          </p:cNvPr>
          <p:cNvCxnSpPr>
            <a:cxnSpLocks/>
          </p:cNvCxnSpPr>
          <p:nvPr/>
        </p:nvCxnSpPr>
        <p:spPr>
          <a:xfrm>
            <a:off x="5598740" y="3717032"/>
            <a:ext cx="434082" cy="288031"/>
          </a:xfrm>
          <a:prstGeom prst="straightConnector1">
            <a:avLst/>
          </a:prstGeom>
          <a:ln>
            <a:solidFill>
              <a:srgbClr val="000066"/>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eur droit avec flèche 45">
            <a:extLst>
              <a:ext uri="{FF2B5EF4-FFF2-40B4-BE49-F238E27FC236}">
                <a16:creationId xmlns:a16="http://schemas.microsoft.com/office/drawing/2014/main" id="{9F4DC80A-1683-1ABB-0C9B-D3D68BC82B9D}"/>
              </a:ext>
            </a:extLst>
          </p:cNvPr>
          <p:cNvCxnSpPr>
            <a:cxnSpLocks/>
          </p:cNvCxnSpPr>
          <p:nvPr/>
        </p:nvCxnSpPr>
        <p:spPr>
          <a:xfrm>
            <a:off x="5086371" y="4044282"/>
            <a:ext cx="211359" cy="517827"/>
          </a:xfrm>
          <a:prstGeom prst="straightConnector1">
            <a:avLst/>
          </a:prstGeom>
          <a:ln>
            <a:solidFill>
              <a:srgbClr val="000066"/>
            </a:solidFill>
            <a:tailEnd type="triangle"/>
          </a:ln>
        </p:spPr>
        <p:style>
          <a:lnRef idx="1">
            <a:schemeClr val="accent1"/>
          </a:lnRef>
          <a:fillRef idx="0">
            <a:schemeClr val="accent1"/>
          </a:fillRef>
          <a:effectRef idx="0">
            <a:schemeClr val="accent1"/>
          </a:effectRef>
          <a:fontRef idx="minor">
            <a:schemeClr val="tx1"/>
          </a:fontRef>
        </p:style>
      </p:cxnSp>
      <p:pic>
        <p:nvPicPr>
          <p:cNvPr id="49" name="Image 48" descr="Une image contenant texte, Police, logo, Graphique&#10;&#10;Description générée automatiquement">
            <a:extLst>
              <a:ext uri="{FF2B5EF4-FFF2-40B4-BE49-F238E27FC236}">
                <a16:creationId xmlns:a16="http://schemas.microsoft.com/office/drawing/2014/main" id="{41CB3E36-CEB9-CE06-B2E2-65DC3067C8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623746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130596"/>
            <a:ext cx="8229600" cy="1481704"/>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sz="2000" dirty="0">
                <a:solidFill>
                  <a:srgbClr val="000000"/>
                </a:solidFill>
                <a:effectLst/>
                <a:latin typeface="Arial" panose="020B0604020202020204" pitchFamily="34" charset="0"/>
                <a:ea typeface="Calibri" panose="020F0502020204030204" pitchFamily="34" charset="0"/>
              </a:rPr>
              <a:t> </a:t>
            </a:r>
            <a:endParaRPr lang="fr-FR" sz="2000" dirty="0">
              <a:effectLst/>
              <a:latin typeface="Calibri" panose="020F0502020204030204" pitchFamily="34" charset="0"/>
              <a:ea typeface="Calibri" panose="020F0502020204030204" pitchFamily="34" charset="0"/>
            </a:endParaRPr>
          </a:p>
          <a:p>
            <a:pPr marL="0" indent="0" algn="just">
              <a:lnSpc>
                <a:spcPct val="107000"/>
              </a:lnSpc>
              <a:spcAft>
                <a:spcPts val="800"/>
              </a:spcAft>
              <a:buNone/>
            </a:pPr>
            <a:r>
              <a:rPr lang="fr-FR" sz="2000" b="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Ces valeurs en soutiennent et en entrainent d’autres qui sont au cœur de notre action : </a:t>
            </a: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4</a:t>
            </a:fld>
            <a:endParaRPr lang="fr-FR" dirty="0"/>
          </a:p>
        </p:txBody>
      </p:sp>
      <p:sp>
        <p:nvSpPr>
          <p:cNvPr id="11" name="Explosion : 8 points 10">
            <a:extLst>
              <a:ext uri="{FF2B5EF4-FFF2-40B4-BE49-F238E27FC236}">
                <a16:creationId xmlns:a16="http://schemas.microsoft.com/office/drawing/2014/main" id="{B3CA2280-71BF-63D8-0356-232F5BC7EDB9}"/>
              </a:ext>
            </a:extLst>
          </p:cNvPr>
          <p:cNvSpPr/>
          <p:nvPr/>
        </p:nvSpPr>
        <p:spPr>
          <a:xfrm>
            <a:off x="5644126" y="1863439"/>
            <a:ext cx="2589241" cy="1604888"/>
          </a:xfrm>
          <a:prstGeom prst="irregularSeal1">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EBACC31E-413E-6BC3-F5ED-A5EDF507E1EA}"/>
              </a:ext>
            </a:extLst>
          </p:cNvPr>
          <p:cNvSpPr txBox="1"/>
          <p:nvPr/>
        </p:nvSpPr>
        <p:spPr>
          <a:xfrm>
            <a:off x="6280861" y="2340086"/>
            <a:ext cx="1454047" cy="523220"/>
          </a:xfrm>
          <a:prstGeom prst="rect">
            <a:avLst/>
          </a:prstGeom>
          <a:noFill/>
        </p:spPr>
        <p:txBody>
          <a:bodyPr wrap="square" rtlCol="0">
            <a:spAutoFit/>
          </a:bodyPr>
          <a:lstStyle/>
          <a:p>
            <a:r>
              <a:rPr lang="fr-FR" sz="2800" b="1" dirty="0">
                <a:solidFill>
                  <a:schemeClr val="bg1"/>
                </a:solidFill>
              </a:rPr>
              <a:t>Partage</a:t>
            </a:r>
          </a:p>
        </p:txBody>
      </p:sp>
      <p:sp>
        <p:nvSpPr>
          <p:cNvPr id="13" name="Explosion : 8 points 12">
            <a:extLst>
              <a:ext uri="{FF2B5EF4-FFF2-40B4-BE49-F238E27FC236}">
                <a16:creationId xmlns:a16="http://schemas.microsoft.com/office/drawing/2014/main" id="{297752BA-7C8C-A34C-B3D0-17711376997F}"/>
              </a:ext>
            </a:extLst>
          </p:cNvPr>
          <p:cNvSpPr/>
          <p:nvPr/>
        </p:nvSpPr>
        <p:spPr>
          <a:xfrm>
            <a:off x="4563533" y="3407099"/>
            <a:ext cx="4248472" cy="2187895"/>
          </a:xfrm>
          <a:prstGeom prst="irregularSeal1">
            <a:avLst/>
          </a:prstGeom>
          <a:solidFill>
            <a:srgbClr val="0033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D36F9707-467F-F05E-94C3-831799DA0F2E}"/>
              </a:ext>
            </a:extLst>
          </p:cNvPr>
          <p:cNvSpPr txBox="1"/>
          <p:nvPr/>
        </p:nvSpPr>
        <p:spPr>
          <a:xfrm>
            <a:off x="5189865" y="4117949"/>
            <a:ext cx="2995807" cy="523220"/>
          </a:xfrm>
          <a:prstGeom prst="rect">
            <a:avLst/>
          </a:prstGeom>
          <a:noFill/>
        </p:spPr>
        <p:txBody>
          <a:bodyPr wrap="square" rtlCol="0">
            <a:spAutoFit/>
          </a:bodyPr>
          <a:lstStyle/>
          <a:p>
            <a:r>
              <a:rPr lang="fr-FR" sz="2800" b="1" dirty="0">
                <a:solidFill>
                  <a:schemeClr val="bg1"/>
                </a:solidFill>
              </a:rPr>
              <a:t>Accompagnement</a:t>
            </a:r>
          </a:p>
        </p:txBody>
      </p:sp>
      <p:sp>
        <p:nvSpPr>
          <p:cNvPr id="15" name="Explosion : 8 points 14">
            <a:extLst>
              <a:ext uri="{FF2B5EF4-FFF2-40B4-BE49-F238E27FC236}">
                <a16:creationId xmlns:a16="http://schemas.microsoft.com/office/drawing/2014/main" id="{22DAB2AD-5F38-B147-9C0B-DB3A54A6A32E}"/>
              </a:ext>
            </a:extLst>
          </p:cNvPr>
          <p:cNvSpPr/>
          <p:nvPr/>
        </p:nvSpPr>
        <p:spPr>
          <a:xfrm>
            <a:off x="2425830" y="1480494"/>
            <a:ext cx="2500258" cy="1481704"/>
          </a:xfrm>
          <a:prstGeom prst="irregularSeal1">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E4229"/>
              </a:solidFill>
              <a:highlight>
                <a:srgbClr val="FE4229"/>
              </a:highlight>
            </a:endParaRPr>
          </a:p>
        </p:txBody>
      </p:sp>
      <p:sp>
        <p:nvSpPr>
          <p:cNvPr id="16" name="Explosion : 8 points 15">
            <a:extLst>
              <a:ext uri="{FF2B5EF4-FFF2-40B4-BE49-F238E27FC236}">
                <a16:creationId xmlns:a16="http://schemas.microsoft.com/office/drawing/2014/main" id="{E9044680-27CA-D30F-7140-6B3354D8B4C6}"/>
              </a:ext>
            </a:extLst>
          </p:cNvPr>
          <p:cNvSpPr/>
          <p:nvPr/>
        </p:nvSpPr>
        <p:spPr>
          <a:xfrm>
            <a:off x="541219" y="2561498"/>
            <a:ext cx="2996864" cy="2346034"/>
          </a:xfrm>
          <a:prstGeom prst="irregularSeal1">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Explosion : 8 points 16">
            <a:extLst>
              <a:ext uri="{FF2B5EF4-FFF2-40B4-BE49-F238E27FC236}">
                <a16:creationId xmlns:a16="http://schemas.microsoft.com/office/drawing/2014/main" id="{76720B87-CEF4-DDB3-422C-8EF8C1D2001C}"/>
              </a:ext>
            </a:extLst>
          </p:cNvPr>
          <p:cNvSpPr/>
          <p:nvPr/>
        </p:nvSpPr>
        <p:spPr>
          <a:xfrm>
            <a:off x="2425830" y="4195839"/>
            <a:ext cx="2412415" cy="2102092"/>
          </a:xfrm>
          <a:prstGeom prst="irregularSeal1">
            <a:avLst/>
          </a:prstGeom>
          <a:solidFill>
            <a:srgbClr val="8C5AB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FC4173C7-D2E7-73C4-FDB6-4DBAB7EFA79D}"/>
              </a:ext>
            </a:extLst>
          </p:cNvPr>
          <p:cNvSpPr txBox="1"/>
          <p:nvPr/>
        </p:nvSpPr>
        <p:spPr>
          <a:xfrm>
            <a:off x="2941660" y="1904323"/>
            <a:ext cx="1486429" cy="523220"/>
          </a:xfrm>
          <a:prstGeom prst="rect">
            <a:avLst/>
          </a:prstGeom>
          <a:noFill/>
        </p:spPr>
        <p:txBody>
          <a:bodyPr wrap="square" rtlCol="0">
            <a:spAutoFit/>
          </a:bodyPr>
          <a:lstStyle/>
          <a:p>
            <a:r>
              <a:rPr lang="fr-FR" sz="2800" b="1" dirty="0">
                <a:solidFill>
                  <a:schemeClr val="bg1"/>
                </a:solidFill>
              </a:rPr>
              <a:t>Entraide</a:t>
            </a:r>
          </a:p>
        </p:txBody>
      </p:sp>
      <p:sp>
        <p:nvSpPr>
          <p:cNvPr id="19" name="ZoneTexte 18">
            <a:extLst>
              <a:ext uri="{FF2B5EF4-FFF2-40B4-BE49-F238E27FC236}">
                <a16:creationId xmlns:a16="http://schemas.microsoft.com/office/drawing/2014/main" id="{0D3D1B1C-9848-7AC2-229F-DD0C4A503806}"/>
              </a:ext>
            </a:extLst>
          </p:cNvPr>
          <p:cNvSpPr txBox="1"/>
          <p:nvPr/>
        </p:nvSpPr>
        <p:spPr>
          <a:xfrm>
            <a:off x="2966405" y="4960647"/>
            <a:ext cx="1419107" cy="523220"/>
          </a:xfrm>
          <a:prstGeom prst="rect">
            <a:avLst/>
          </a:prstGeom>
          <a:noFill/>
        </p:spPr>
        <p:txBody>
          <a:bodyPr wrap="square" rtlCol="0">
            <a:spAutoFit/>
          </a:bodyPr>
          <a:lstStyle/>
          <a:p>
            <a:r>
              <a:rPr lang="fr-FR" sz="2800" b="1" dirty="0">
                <a:solidFill>
                  <a:schemeClr val="bg1"/>
                </a:solidFill>
              </a:rPr>
              <a:t>Soutien</a:t>
            </a:r>
          </a:p>
        </p:txBody>
      </p:sp>
      <p:sp>
        <p:nvSpPr>
          <p:cNvPr id="20" name="ZoneTexte 19">
            <a:extLst>
              <a:ext uri="{FF2B5EF4-FFF2-40B4-BE49-F238E27FC236}">
                <a16:creationId xmlns:a16="http://schemas.microsoft.com/office/drawing/2014/main" id="{EE65971A-91E0-E63E-3257-5D70890FAED5}"/>
              </a:ext>
            </a:extLst>
          </p:cNvPr>
          <p:cNvSpPr txBox="1"/>
          <p:nvPr/>
        </p:nvSpPr>
        <p:spPr>
          <a:xfrm>
            <a:off x="1187690" y="3196326"/>
            <a:ext cx="1661397" cy="954107"/>
          </a:xfrm>
          <a:prstGeom prst="rect">
            <a:avLst/>
          </a:prstGeom>
          <a:noFill/>
        </p:spPr>
        <p:txBody>
          <a:bodyPr wrap="square" rtlCol="0">
            <a:spAutoFit/>
          </a:bodyPr>
          <a:lstStyle/>
          <a:p>
            <a:pPr algn="ctr"/>
            <a:r>
              <a:rPr lang="fr-FR" sz="2800" b="1" dirty="0">
                <a:solidFill>
                  <a:schemeClr val="bg1"/>
                </a:solidFill>
              </a:rPr>
              <a:t>Vivre</a:t>
            </a:r>
          </a:p>
          <a:p>
            <a:pPr algn="ctr"/>
            <a:r>
              <a:rPr lang="fr-FR" sz="2800" b="1" dirty="0">
                <a:solidFill>
                  <a:schemeClr val="bg1"/>
                </a:solidFill>
              </a:rPr>
              <a:t>ensemble</a:t>
            </a:r>
          </a:p>
        </p:txBody>
      </p:sp>
      <p:pic>
        <p:nvPicPr>
          <p:cNvPr id="21" name="Image 20" descr="Une image contenant texte, Police, logo, Graphique&#10;&#10;Description générée automatiquement">
            <a:extLst>
              <a:ext uri="{FF2B5EF4-FFF2-40B4-BE49-F238E27FC236}">
                <a16:creationId xmlns:a16="http://schemas.microsoft.com/office/drawing/2014/main" id="{C4946912-D42E-D7C1-0639-49C6291F8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548884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173155"/>
            <a:ext cx="8229600" cy="5364596"/>
          </a:xfrm>
          <a:prstGeom prst="rect">
            <a:avLst/>
          </a:prstGeom>
        </p:spPr>
        <p:txBody>
          <a:bodyPr>
            <a:no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07000"/>
              </a:lnSpc>
              <a:spcAft>
                <a:spcPts val="800"/>
              </a:spcAft>
              <a:buNone/>
            </a:pPr>
            <a:r>
              <a:rPr lang="fr-FR" b="1" kern="100" dirty="0">
                <a:solidFill>
                  <a:srgbClr val="00B050"/>
                </a:solidFill>
                <a:effectLst/>
                <a:ea typeface="Calibri" panose="020F0502020204030204" pitchFamily="34" charset="0"/>
                <a:cs typeface="Calibri" panose="020F0502020204030204" pitchFamily="34" charset="0"/>
              </a:rPr>
              <a:t>Nos axes prioritaires pour 2024 </a:t>
            </a:r>
          </a:p>
          <a:p>
            <a:pPr lvl="1" indent="-342900" algn="just">
              <a:lnSpc>
                <a:spcPct val="107000"/>
              </a:lnSpc>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Poursuivre notre rôle de défense et de représentation </a:t>
            </a:r>
            <a:r>
              <a:rPr lang="fr-FR" sz="1800" b="1" kern="100" dirty="0">
                <a:solidFill>
                  <a:srgbClr val="002060"/>
                </a:solidFill>
                <a:effectLst/>
                <a:ea typeface="Calibri" panose="020F0502020204030204" pitchFamily="34" charset="0"/>
                <a:cs typeface="Calibri" panose="020F0502020204030204" pitchFamily="34" charset="0"/>
              </a:rPr>
              <a:t>de toutes les familles du Département</a:t>
            </a:r>
            <a:endParaRPr lang="fr-FR" sz="1800" kern="100" dirty="0">
              <a:effectLst/>
              <a:ea typeface="Calibri" panose="020F0502020204030204" pitchFamily="34" charset="0"/>
              <a:cs typeface="Times New Roman" panose="02020603050405020304" pitchFamily="18" charset="0"/>
            </a:endParaRPr>
          </a:p>
          <a:p>
            <a:pPr lvl="1" indent="-342900" algn="just">
              <a:lnSpc>
                <a:spcPct val="107000"/>
              </a:lnSpc>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Informer, communiquer, Orienter </a:t>
            </a:r>
            <a:r>
              <a:rPr lang="fr-FR" sz="1800" b="1" kern="100" dirty="0">
                <a:solidFill>
                  <a:srgbClr val="002060"/>
                </a:solidFill>
                <a:effectLst/>
                <a:ea typeface="Calibri" panose="020F0502020204030204" pitchFamily="34" charset="0"/>
                <a:cs typeface="Calibri" panose="020F0502020204030204" pitchFamily="34" charset="0"/>
              </a:rPr>
              <a:t>les personnes et Faciliter leurs démarches</a:t>
            </a:r>
            <a:endParaRPr lang="fr-FR" sz="1800" kern="100" dirty="0">
              <a:effectLst/>
              <a:ea typeface="Calibri" panose="020F0502020204030204" pitchFamily="34" charset="0"/>
              <a:cs typeface="Times New Roman" panose="02020603050405020304" pitchFamily="18" charset="0"/>
            </a:endParaRPr>
          </a:p>
          <a:p>
            <a:pPr lvl="1" indent="-342900" algn="just">
              <a:lnSpc>
                <a:spcPct val="107000"/>
              </a:lnSpc>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Accompagner, Responsabiliser </a:t>
            </a:r>
            <a:r>
              <a:rPr lang="fr-FR" sz="1800" b="1" kern="100" dirty="0">
                <a:solidFill>
                  <a:srgbClr val="002060"/>
                </a:solidFill>
                <a:effectLst/>
                <a:ea typeface="Calibri" panose="020F0502020204030204" pitchFamily="34" charset="0"/>
                <a:cs typeface="Calibri" panose="020F0502020204030204" pitchFamily="34" charset="0"/>
              </a:rPr>
              <a:t>les familles et </a:t>
            </a:r>
            <a:r>
              <a:rPr lang="fr-FR" sz="1800" b="1" kern="100" dirty="0">
                <a:solidFill>
                  <a:srgbClr val="FF0000"/>
                </a:solidFill>
                <a:ea typeface="Calibri" panose="020F0502020204030204" pitchFamily="34" charset="0"/>
                <a:cs typeface="Calibri" panose="020F0502020204030204" pitchFamily="34" charset="0"/>
              </a:rPr>
              <a:t>C</a:t>
            </a:r>
            <a:r>
              <a:rPr lang="fr-FR" sz="1800" b="1" kern="100" dirty="0">
                <a:solidFill>
                  <a:srgbClr val="FF0000"/>
                </a:solidFill>
                <a:effectLst/>
                <a:ea typeface="Calibri" panose="020F0502020204030204" pitchFamily="34" charset="0"/>
                <a:cs typeface="Calibri" panose="020F0502020204030204" pitchFamily="34" charset="0"/>
              </a:rPr>
              <a:t>onforter</a:t>
            </a:r>
            <a:r>
              <a:rPr lang="fr-FR" sz="1800" b="1" kern="100" dirty="0">
                <a:solidFill>
                  <a:srgbClr val="002060"/>
                </a:solidFill>
                <a:effectLst/>
                <a:ea typeface="Calibri" panose="020F0502020204030204" pitchFamily="34" charset="0"/>
                <a:cs typeface="Calibri" panose="020F0502020204030204" pitchFamily="34" charset="0"/>
              </a:rPr>
              <a:t> les parents dans leur rôle</a:t>
            </a:r>
            <a:endParaRPr lang="fr-FR" sz="1800" kern="100" dirty="0">
              <a:effectLst/>
              <a:ea typeface="Calibri" panose="020F0502020204030204" pitchFamily="34" charset="0"/>
              <a:cs typeface="Times New Roman" panose="02020603050405020304" pitchFamily="18" charset="0"/>
            </a:endParaRPr>
          </a:p>
          <a:p>
            <a:pPr lvl="1" indent="-342900" algn="just">
              <a:lnSpc>
                <a:spcPct val="107000"/>
              </a:lnSpc>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S’informer et Préparer </a:t>
            </a:r>
            <a:r>
              <a:rPr lang="fr-FR" sz="1800" b="1" kern="100" dirty="0">
                <a:solidFill>
                  <a:srgbClr val="002060"/>
                </a:solidFill>
                <a:effectLst/>
                <a:ea typeface="Calibri" panose="020F0502020204030204" pitchFamily="34" charset="0"/>
                <a:cs typeface="Calibri" panose="020F0502020204030204" pitchFamily="34" charset="0"/>
              </a:rPr>
              <a:t>les familles aux changements qu’apportera le monde de demain dans la vie de chacun</a:t>
            </a:r>
            <a:endParaRPr lang="fr-FR" sz="1800" kern="100" dirty="0">
              <a:effectLst/>
              <a:ea typeface="Calibri" panose="020F0502020204030204" pitchFamily="34" charset="0"/>
              <a:cs typeface="Times New Roman" panose="02020603050405020304" pitchFamily="18" charset="0"/>
            </a:endParaRPr>
          </a:p>
          <a:p>
            <a:pPr lvl="1" indent="-342900" algn="just">
              <a:lnSpc>
                <a:spcPct val="107000"/>
              </a:lnSpc>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Favoriser</a:t>
            </a:r>
            <a:r>
              <a:rPr lang="fr-FR" sz="1800" b="1" kern="100" dirty="0">
                <a:solidFill>
                  <a:srgbClr val="002060"/>
                </a:solidFill>
                <a:effectLst/>
                <a:ea typeface="Calibri" panose="020F0502020204030204" pitchFamily="34" charset="0"/>
                <a:cs typeface="Calibri" panose="020F0502020204030204" pitchFamily="34" charset="0"/>
              </a:rPr>
              <a:t> la concertation et l’implication de tous</a:t>
            </a:r>
            <a:endParaRPr lang="fr-FR" sz="1800" kern="100" dirty="0">
              <a:effectLst/>
              <a:ea typeface="Calibri" panose="020F0502020204030204" pitchFamily="34" charset="0"/>
              <a:cs typeface="Times New Roman" panose="02020603050405020304" pitchFamily="18" charset="0"/>
            </a:endParaRPr>
          </a:p>
          <a:p>
            <a:pPr lvl="1" indent="-342900" algn="just">
              <a:lnSpc>
                <a:spcPct val="107000"/>
              </a:lnSpc>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Ecouter et Soutenir </a:t>
            </a:r>
            <a:r>
              <a:rPr lang="fr-FR" sz="1800" b="1" kern="100" dirty="0">
                <a:solidFill>
                  <a:srgbClr val="002060"/>
                </a:solidFill>
                <a:effectLst/>
                <a:ea typeface="Calibri" panose="020F0502020204030204" pitchFamily="34" charset="0"/>
                <a:cs typeface="Calibri" panose="020F0502020204030204" pitchFamily="34" charset="0"/>
              </a:rPr>
              <a:t>les associations familiales</a:t>
            </a:r>
            <a:endParaRPr lang="fr-FR" sz="1800" kern="100" dirty="0">
              <a:effectLst/>
              <a:ea typeface="Calibri" panose="020F0502020204030204" pitchFamily="34" charset="0"/>
              <a:cs typeface="Times New Roman" panose="02020603050405020304" pitchFamily="18" charset="0"/>
            </a:endParaRPr>
          </a:p>
          <a:p>
            <a:pPr lvl="1" indent="-342900" algn="just">
              <a:lnSpc>
                <a:spcPct val="107000"/>
              </a:lnSpc>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Interpeller</a:t>
            </a:r>
            <a:r>
              <a:rPr lang="fr-FR" sz="1800" b="1" kern="100" dirty="0">
                <a:solidFill>
                  <a:srgbClr val="002060"/>
                </a:solidFill>
                <a:effectLst/>
                <a:ea typeface="Calibri" panose="020F0502020204030204" pitchFamily="34" charset="0"/>
                <a:cs typeface="Calibri" panose="020F0502020204030204" pitchFamily="34" charset="0"/>
              </a:rPr>
              <a:t> les représentants politiques de notre territoire</a:t>
            </a:r>
            <a:endParaRPr lang="fr-FR" sz="1800" kern="100" dirty="0">
              <a:effectLst/>
              <a:ea typeface="Calibri" panose="020F0502020204030204" pitchFamily="34" charset="0"/>
              <a:cs typeface="Times New Roman" panose="02020603050405020304" pitchFamily="18" charset="0"/>
            </a:endParaRPr>
          </a:p>
          <a:p>
            <a:pPr lvl="1" indent="-342900" algn="just">
              <a:lnSpc>
                <a:spcPct val="107000"/>
              </a:lnSpc>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Être force de proposition </a:t>
            </a:r>
            <a:r>
              <a:rPr lang="fr-FR" sz="1800" b="1" kern="100" dirty="0">
                <a:solidFill>
                  <a:srgbClr val="002060"/>
                </a:solidFill>
                <a:effectLst/>
                <a:ea typeface="Calibri" panose="020F0502020204030204" pitchFamily="34" charset="0"/>
                <a:cs typeface="Calibri" panose="020F0502020204030204" pitchFamily="34" charset="0"/>
              </a:rPr>
              <a:t>dans le cadre de la politique sociale et familiale</a:t>
            </a:r>
            <a:endParaRPr lang="fr-FR" sz="1800" kern="100" dirty="0">
              <a:effectLst/>
              <a:ea typeface="Calibri" panose="020F0502020204030204" pitchFamily="34" charset="0"/>
              <a:cs typeface="Times New Roman" panose="02020603050405020304" pitchFamily="18" charset="0"/>
            </a:endParaRPr>
          </a:p>
          <a:p>
            <a:pPr lvl="1" indent="-342900" algn="just">
              <a:lnSpc>
                <a:spcPct val="107000"/>
              </a:lnSpc>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Développer</a:t>
            </a:r>
            <a:r>
              <a:rPr lang="fr-FR" sz="1800" b="1" kern="100" dirty="0">
                <a:solidFill>
                  <a:srgbClr val="002060"/>
                </a:solidFill>
                <a:effectLst/>
                <a:ea typeface="Calibri" panose="020F0502020204030204" pitchFamily="34" charset="0"/>
                <a:cs typeface="Calibri" panose="020F0502020204030204" pitchFamily="34" charset="0"/>
              </a:rPr>
              <a:t> la synergie de tous les acteurs</a:t>
            </a:r>
            <a:endParaRPr lang="fr-FR" sz="1800" kern="100" dirty="0">
              <a:effectLst/>
              <a:ea typeface="Calibri" panose="020F0502020204030204" pitchFamily="34" charset="0"/>
              <a:cs typeface="Times New Roman" panose="02020603050405020304" pitchFamily="18" charset="0"/>
            </a:endParaRPr>
          </a:p>
          <a:p>
            <a:pPr lvl="1" indent="-342900" algn="just">
              <a:lnSpc>
                <a:spcPct val="107000"/>
              </a:lnSpc>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Valoriser</a:t>
            </a:r>
            <a:r>
              <a:rPr lang="fr-FR" sz="1800" b="1" kern="100" dirty="0">
                <a:solidFill>
                  <a:srgbClr val="002060"/>
                </a:solidFill>
                <a:effectLst/>
                <a:ea typeface="Calibri" panose="020F0502020204030204" pitchFamily="34" charset="0"/>
                <a:cs typeface="Calibri" panose="020F0502020204030204" pitchFamily="34" charset="0"/>
              </a:rPr>
              <a:t> les initiatives</a:t>
            </a:r>
            <a:endParaRPr lang="fr-FR" sz="1800" kern="100" dirty="0">
              <a:effectLst/>
              <a:ea typeface="Calibri" panose="020F0502020204030204" pitchFamily="34" charset="0"/>
              <a:cs typeface="Times New Roman" panose="02020603050405020304" pitchFamily="18" charset="0"/>
            </a:endParaRPr>
          </a:p>
          <a:p>
            <a:pPr lvl="1" indent="-342900" algn="just">
              <a:lnSpc>
                <a:spcPct val="107000"/>
              </a:lnSpc>
              <a:spcAft>
                <a:spcPts val="800"/>
              </a:spcAft>
              <a:buFont typeface="Wingdings" panose="05000000000000000000" pitchFamily="2" charset="2"/>
              <a:buChar char="v"/>
            </a:pPr>
            <a:r>
              <a:rPr lang="fr-FR" sz="1800" b="1" kern="100" dirty="0">
                <a:solidFill>
                  <a:srgbClr val="FF0000"/>
                </a:solidFill>
                <a:effectLst/>
                <a:ea typeface="Calibri" panose="020F0502020204030204" pitchFamily="34" charset="0"/>
                <a:cs typeface="Calibri" panose="020F0502020204030204" pitchFamily="34" charset="0"/>
              </a:rPr>
              <a:t>Répondre</a:t>
            </a:r>
            <a:r>
              <a:rPr lang="fr-FR" sz="1800" b="1" kern="100" dirty="0">
                <a:solidFill>
                  <a:srgbClr val="002060"/>
                </a:solidFill>
                <a:effectLst/>
                <a:ea typeface="Calibri" panose="020F0502020204030204" pitchFamily="34" charset="0"/>
                <a:cs typeface="Calibri" panose="020F0502020204030204" pitchFamily="34" charset="0"/>
              </a:rPr>
              <a:t> aux besoins des familles</a:t>
            </a:r>
            <a:endParaRPr lang="fr-FR" sz="1800" kern="100" dirty="0">
              <a:effectLst/>
              <a:ea typeface="Calibri" panose="020F0502020204030204" pitchFamily="34" charset="0"/>
              <a:cs typeface="Times New Roman" panose="02020603050405020304" pitchFamily="18"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5</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7B4C0AC6-E773-FFBB-22F1-48FD7CB72C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71999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880005"/>
            <a:ext cx="8229600" cy="5097989"/>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sz="2000" b="1" kern="100" dirty="0">
                <a:solidFill>
                  <a:srgbClr val="FE4229"/>
                </a:solidFill>
                <a:effectLst/>
                <a:ea typeface="Calibri" panose="020F0502020204030204" pitchFamily="34" charset="0"/>
                <a:cs typeface="Calibri" panose="020F0502020204030204" pitchFamily="34" charset="0"/>
              </a:rPr>
              <a:t>En 2023 : </a:t>
            </a:r>
            <a:r>
              <a:rPr lang="fr-FR" sz="2000" kern="100" dirty="0">
                <a:solidFill>
                  <a:srgbClr val="002060"/>
                </a:solidFill>
                <a:effectLst/>
                <a:ea typeface="Calibri" panose="020F0502020204030204" pitchFamily="34" charset="0"/>
                <a:cs typeface="Calibri" panose="020F0502020204030204" pitchFamily="34" charset="0"/>
              </a:rPr>
              <a:t>l’UDAF des Pyrénées Atlantiques a contribué à de nombreuses réunions institutionnelles ou associatives, complémentaires des représentations officielles. Ces temps d’échanges et de partenariats permettent d’agir activement pour l’évolution et l’adaptation des politiques publiques dans notre département.</a:t>
            </a:r>
            <a:endParaRPr lang="fr-FR" sz="2000" kern="100" dirty="0">
              <a:effectLst/>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2000" b="1" kern="100" dirty="0">
                <a:solidFill>
                  <a:srgbClr val="FE4229"/>
                </a:solidFill>
                <a:effectLst/>
                <a:ea typeface="Calibri" panose="020F0502020204030204" pitchFamily="34" charset="0"/>
                <a:cs typeface="Calibri" panose="020F0502020204030204" pitchFamily="34" charset="0"/>
              </a:rPr>
              <a:t>En 2023 : </a:t>
            </a:r>
            <a:r>
              <a:rPr lang="fr-FR" sz="2000" kern="100" dirty="0">
                <a:solidFill>
                  <a:srgbClr val="002060"/>
                </a:solidFill>
                <a:effectLst/>
                <a:ea typeface="Calibri" panose="020F0502020204030204" pitchFamily="34" charset="0"/>
                <a:cs typeface="Calibri" panose="020F0502020204030204" pitchFamily="34" charset="0"/>
              </a:rPr>
              <a:t>La protection de l’enfance a fait l’objet d’attention particulière :</a:t>
            </a:r>
            <a:endParaRPr lang="fr-FR" sz="2000" kern="100" dirty="0">
              <a:effectLst/>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kern="100" dirty="0">
                <a:solidFill>
                  <a:srgbClr val="002060"/>
                </a:solidFill>
                <a:effectLst/>
                <a:ea typeface="Calibri" panose="020F0502020204030204" pitchFamily="34" charset="0"/>
                <a:cs typeface="Calibri" panose="020F0502020204030204" pitchFamily="34" charset="0"/>
              </a:rPr>
              <a:t>Ainsi, un travail en collaboration</a:t>
            </a:r>
            <a:r>
              <a:rPr lang="fr-FR" sz="2000" b="1" kern="100" dirty="0">
                <a:solidFill>
                  <a:srgbClr val="002060"/>
                </a:solidFill>
                <a:effectLst/>
                <a:ea typeface="Calibri" panose="020F0502020204030204" pitchFamily="34" charset="0"/>
                <a:cs typeface="Calibri" panose="020F0502020204030204" pitchFamily="34" charset="0"/>
              </a:rPr>
              <a:t> </a:t>
            </a:r>
            <a:r>
              <a:rPr lang="fr-FR" sz="2000" kern="100" dirty="0">
                <a:solidFill>
                  <a:srgbClr val="002060"/>
                </a:solidFill>
                <a:effectLst/>
                <a:ea typeface="Calibri" panose="020F0502020204030204" pitchFamily="34" charset="0"/>
                <a:cs typeface="Calibri" panose="020F0502020204030204" pitchFamily="34" charset="0"/>
              </a:rPr>
              <a:t>avec</a:t>
            </a:r>
            <a:r>
              <a:rPr lang="fr-FR" sz="2000" b="1" kern="100" dirty="0">
                <a:solidFill>
                  <a:srgbClr val="002060"/>
                </a:solidFill>
                <a:effectLst/>
                <a:ea typeface="Calibri" panose="020F0502020204030204" pitchFamily="34" charset="0"/>
                <a:cs typeface="Calibri" panose="020F0502020204030204" pitchFamily="34" charset="0"/>
              </a:rPr>
              <a:t> « Enfance et Famille d’adoption », l’ADEPAPPE et l’ADAF </a:t>
            </a:r>
            <a:r>
              <a:rPr lang="fr-FR" sz="2000" kern="100" dirty="0">
                <a:solidFill>
                  <a:srgbClr val="002060"/>
                </a:solidFill>
                <a:effectLst/>
                <a:ea typeface="Calibri" panose="020F0502020204030204" pitchFamily="34" charset="0"/>
                <a:cs typeface="Calibri" panose="020F0502020204030204" pitchFamily="34" charset="0"/>
              </a:rPr>
              <a:t>a permis de faire évoluer le Règlement intérieur du Conseil de famille pour que soit privilégié l’intérêt supérieur de l’enfant</a:t>
            </a:r>
            <a:r>
              <a:rPr lang="fr-FR" sz="2000" b="1" kern="100" dirty="0">
                <a:solidFill>
                  <a:srgbClr val="002060"/>
                </a:solidFill>
                <a:effectLst/>
                <a:ea typeface="Calibri" panose="020F0502020204030204" pitchFamily="34" charset="0"/>
                <a:cs typeface="Calibri" panose="020F0502020204030204" pitchFamily="34" charset="0"/>
              </a:rPr>
              <a:t> ;</a:t>
            </a:r>
            <a:endParaRPr lang="fr-FR" sz="2000" kern="100" dirty="0">
              <a:effectLst/>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kern="100" dirty="0">
                <a:solidFill>
                  <a:srgbClr val="002060"/>
                </a:solidFill>
                <a:effectLst/>
                <a:ea typeface="Calibri" panose="020F0502020204030204" pitchFamily="34" charset="0"/>
                <a:cs typeface="Calibri" panose="020F0502020204030204" pitchFamily="34" charset="0"/>
              </a:rPr>
              <a:t>Le projet de garderie solidaire, trop restreint au regard de la réalité et de la diversité des besoins de répit parental, est en train d’évoluer vers un service plus vaste qui nécessitera, </a:t>
            </a:r>
            <a:r>
              <a:rPr lang="fr-FR" sz="2000" b="1" kern="100" dirty="0">
                <a:solidFill>
                  <a:srgbClr val="00B050"/>
                </a:solidFill>
                <a:effectLst/>
                <a:ea typeface="Calibri" panose="020F0502020204030204" pitchFamily="34" charset="0"/>
                <a:cs typeface="Calibri" panose="020F0502020204030204" pitchFamily="34" charset="0"/>
              </a:rPr>
              <a:t>dès 2024</a:t>
            </a:r>
            <a:r>
              <a:rPr lang="fr-FR" sz="2000" kern="100" dirty="0">
                <a:solidFill>
                  <a:srgbClr val="002060"/>
                </a:solidFill>
                <a:effectLst/>
                <a:ea typeface="Calibri" panose="020F0502020204030204" pitchFamily="34" charset="0"/>
                <a:cs typeface="Calibri" panose="020F0502020204030204" pitchFamily="34" charset="0"/>
              </a:rPr>
              <a:t>, un travail de réseau avec des partenaires de tout le département.</a:t>
            </a:r>
            <a:endParaRPr lang="fr-FR" sz="2000" kern="100" dirty="0">
              <a:effectLst/>
              <a:ea typeface="Calibri" panose="020F0502020204030204" pitchFamily="34" charset="0"/>
              <a:cs typeface="Times New Roman" panose="02020603050405020304" pitchFamily="18"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6</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B898B201-B7A9-D0F1-E136-A67B9CC563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4164098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512676"/>
            <a:ext cx="8229600" cy="5832648"/>
          </a:xfrm>
          <a:prstGeom prst="rect">
            <a:avLst/>
          </a:prstGeom>
        </p:spPr>
        <p:txBody>
          <a:bodyPr>
            <a:normAutofit lnSpcReduction="10000"/>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sz="1000" dirty="0">
                <a:solidFill>
                  <a:srgbClr val="000000"/>
                </a:solidFill>
                <a:effectLst/>
                <a:ea typeface="Calibri" panose="020F0502020204030204" pitchFamily="34" charset="0"/>
              </a:rPr>
              <a:t> </a:t>
            </a:r>
            <a:r>
              <a:rPr lang="fr-FR" sz="2000" b="1" kern="100" dirty="0">
                <a:solidFill>
                  <a:srgbClr val="FE4229"/>
                </a:solidFill>
                <a:effectLst/>
                <a:ea typeface="Calibri" panose="020F0502020204030204" pitchFamily="34" charset="0"/>
                <a:cs typeface="Calibri" panose="020F0502020204030204" pitchFamily="34" charset="0"/>
              </a:rPr>
              <a:t>En 2023 : </a:t>
            </a:r>
            <a:r>
              <a:rPr lang="fr-FR" sz="2000" kern="100" dirty="0">
                <a:solidFill>
                  <a:srgbClr val="002060"/>
                </a:solidFill>
                <a:effectLst/>
                <a:ea typeface="Calibri" panose="020F0502020204030204" pitchFamily="34" charset="0"/>
                <a:cs typeface="Calibri" panose="020F0502020204030204" pitchFamily="34" charset="0"/>
              </a:rPr>
              <a:t>notre réflexion et notre recherche de partenariat se sont prioritairement focalisées sur l’attention et l’aide à apporter aux </a:t>
            </a:r>
            <a:r>
              <a:rPr lang="fr-FR" sz="2000" b="1" kern="100" dirty="0">
                <a:solidFill>
                  <a:srgbClr val="002060"/>
                </a:solidFill>
                <a:ea typeface="Calibri" panose="020F0502020204030204" pitchFamily="34" charset="0"/>
                <a:cs typeface="Calibri" panose="020F0502020204030204" pitchFamily="34" charset="0"/>
              </a:rPr>
              <a:t>J</a:t>
            </a:r>
            <a:r>
              <a:rPr lang="fr-FR" sz="2000" b="1" kern="100" dirty="0">
                <a:solidFill>
                  <a:srgbClr val="002060"/>
                </a:solidFill>
                <a:effectLst/>
                <a:ea typeface="Calibri" panose="020F0502020204030204" pitchFamily="34" charset="0"/>
                <a:cs typeface="Calibri" panose="020F0502020204030204" pitchFamily="34" charset="0"/>
              </a:rPr>
              <a:t>eunes </a:t>
            </a:r>
            <a:r>
              <a:rPr lang="fr-FR" sz="2000" b="1" kern="100" dirty="0">
                <a:solidFill>
                  <a:srgbClr val="002060"/>
                </a:solidFill>
                <a:ea typeface="Calibri" panose="020F0502020204030204" pitchFamily="34" charset="0"/>
                <a:cs typeface="Calibri" panose="020F0502020204030204" pitchFamily="34" charset="0"/>
              </a:rPr>
              <a:t>A</a:t>
            </a:r>
            <a:r>
              <a:rPr lang="fr-FR" sz="2000" b="1" kern="100" dirty="0">
                <a:solidFill>
                  <a:srgbClr val="002060"/>
                </a:solidFill>
                <a:effectLst/>
                <a:ea typeface="Calibri" panose="020F0502020204030204" pitchFamily="34" charset="0"/>
                <a:cs typeface="Calibri" panose="020F0502020204030204" pitchFamily="34" charset="0"/>
              </a:rPr>
              <a:t>idants</a:t>
            </a:r>
            <a:endParaRPr lang="fr-FR" sz="2000" b="1" kern="100" dirty="0">
              <a:effectLst/>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b="1" kern="100" dirty="0">
                <a:solidFill>
                  <a:srgbClr val="00B050"/>
                </a:solidFill>
                <a:effectLst/>
                <a:ea typeface="Calibri" panose="020F0502020204030204" pitchFamily="34" charset="0"/>
                <a:cs typeface="Calibri" panose="020F0502020204030204" pitchFamily="34" charset="0"/>
              </a:rPr>
              <a:t>En 2024</a:t>
            </a:r>
            <a:r>
              <a:rPr lang="fr-FR" sz="2000" kern="100" dirty="0">
                <a:solidFill>
                  <a:srgbClr val="00B050"/>
                </a:solidFill>
                <a:effectLst/>
                <a:ea typeface="Calibri" panose="020F0502020204030204" pitchFamily="34" charset="0"/>
                <a:cs typeface="Calibri" panose="020F0502020204030204" pitchFamily="34" charset="0"/>
              </a:rPr>
              <a:t> </a:t>
            </a:r>
            <a:r>
              <a:rPr lang="fr-FR" sz="2000" kern="100" dirty="0">
                <a:solidFill>
                  <a:srgbClr val="002060"/>
                </a:solidFill>
                <a:effectLst/>
                <a:ea typeface="Calibri" panose="020F0502020204030204" pitchFamily="34" charset="0"/>
                <a:cs typeface="Calibri" panose="020F0502020204030204" pitchFamily="34" charset="0"/>
              </a:rPr>
              <a:t>il nous faudra sensibiliser les professionnels et les institutionnels aux difficultés rencontrées par ces jeunes tant dans leur vie scolaire que sociale et construire notre intervention auprès d’eux.</a:t>
            </a:r>
            <a:endParaRPr lang="fr-FR" sz="2000" kern="100" dirty="0">
              <a:effectLst/>
              <a:ea typeface="Calibri" panose="020F0502020204030204" pitchFamily="34" charset="0"/>
              <a:cs typeface="Times New Roman" panose="02020603050405020304" pitchFamily="18" charset="0"/>
            </a:endParaRPr>
          </a:p>
          <a:p>
            <a:pPr algn="just">
              <a:lnSpc>
                <a:spcPct val="107000"/>
              </a:lnSpc>
              <a:spcAft>
                <a:spcPts val="800"/>
              </a:spcAft>
              <a:buFont typeface="Wingdings" panose="05000000000000000000" pitchFamily="2" charset="2"/>
              <a:buChar char="v"/>
            </a:pPr>
            <a:r>
              <a:rPr lang="fr-FR" sz="2000" kern="100" dirty="0">
                <a:solidFill>
                  <a:srgbClr val="002060"/>
                </a:solidFill>
                <a:effectLst/>
                <a:ea typeface="Calibri" panose="020F0502020204030204" pitchFamily="34" charset="0"/>
                <a:cs typeface="Calibri" panose="020F0502020204030204" pitchFamily="34" charset="0"/>
              </a:rPr>
              <a:t>Il appartiendra à l’UDAF64 d’agir </a:t>
            </a:r>
            <a:r>
              <a:rPr lang="fr-FR" sz="2000" b="1" kern="100" dirty="0">
                <a:solidFill>
                  <a:srgbClr val="FE4229"/>
                </a:solidFill>
                <a:effectLst/>
                <a:ea typeface="Calibri" panose="020F0502020204030204" pitchFamily="34" charset="0"/>
                <a:cs typeface="Calibri" panose="020F0502020204030204" pitchFamily="34" charset="0"/>
              </a:rPr>
              <a:t>pour</a:t>
            </a:r>
            <a:r>
              <a:rPr lang="fr-FR" sz="2000" kern="100" dirty="0">
                <a:solidFill>
                  <a:srgbClr val="002060"/>
                </a:solidFill>
                <a:effectLst/>
                <a:ea typeface="Calibri" panose="020F0502020204030204" pitchFamily="34" charset="0"/>
                <a:cs typeface="Calibri" panose="020F0502020204030204" pitchFamily="34" charset="0"/>
              </a:rPr>
              <a:t> eux et d’interagir </a:t>
            </a:r>
            <a:r>
              <a:rPr lang="fr-FR" sz="2000" b="1" kern="100" dirty="0">
                <a:solidFill>
                  <a:srgbClr val="FE4229"/>
                </a:solidFill>
                <a:effectLst/>
                <a:ea typeface="Calibri" panose="020F0502020204030204" pitchFamily="34" charset="0"/>
                <a:cs typeface="Calibri" panose="020F0502020204030204" pitchFamily="34" charset="0"/>
              </a:rPr>
              <a:t>avec</a:t>
            </a:r>
            <a:r>
              <a:rPr lang="fr-FR" sz="2000" kern="100" dirty="0">
                <a:solidFill>
                  <a:srgbClr val="002060"/>
                </a:solidFill>
                <a:effectLst/>
                <a:ea typeface="Calibri" panose="020F0502020204030204" pitchFamily="34" charset="0"/>
                <a:cs typeface="Calibri" panose="020F0502020204030204" pitchFamily="34" charset="0"/>
              </a:rPr>
              <a:t> eux d’une façon pragmatique et moderne ; c’est à nous de nous adapter à leurs modes de communication pour leur permettre de prendre en main leur vie et leur destin.</a:t>
            </a:r>
            <a:endParaRPr lang="fr-FR" sz="2000" kern="100" dirty="0">
              <a:solidFill>
                <a:srgbClr val="002060"/>
              </a:solidFill>
              <a:ea typeface="Calibri" panose="020F0502020204030204" pitchFamily="34" charset="0"/>
              <a:cs typeface="Calibri" panose="020F0502020204030204" pitchFamily="34" charset="0"/>
            </a:endParaRPr>
          </a:p>
          <a:p>
            <a:pPr marL="0" indent="0" algn="just">
              <a:lnSpc>
                <a:spcPct val="107000"/>
              </a:lnSpc>
              <a:spcAft>
                <a:spcPts val="800"/>
              </a:spcAft>
              <a:buNone/>
            </a:pPr>
            <a:endParaRPr lang="fr-FR" sz="2000" kern="100" dirty="0">
              <a:solidFill>
                <a:srgbClr val="002060"/>
              </a:solidFill>
              <a:effectLst/>
              <a:ea typeface="Calibri" panose="020F0502020204030204" pitchFamily="34" charset="0"/>
              <a:cs typeface="Calibri" panose="020F0502020204030204" pitchFamily="34" charset="0"/>
            </a:endParaRPr>
          </a:p>
          <a:p>
            <a:pPr marL="0" indent="0" algn="just">
              <a:lnSpc>
                <a:spcPct val="107000"/>
              </a:lnSpc>
              <a:spcAft>
                <a:spcPts val="800"/>
              </a:spcAft>
              <a:buNone/>
            </a:pPr>
            <a:r>
              <a:rPr lang="fr-FR" sz="2000" b="1" kern="100" dirty="0">
                <a:solidFill>
                  <a:srgbClr val="FE4229"/>
                </a:solidFill>
                <a:effectLst/>
                <a:ea typeface="Calibri" panose="020F0502020204030204" pitchFamily="34" charset="0"/>
                <a:cs typeface="Calibri" panose="020F0502020204030204" pitchFamily="34" charset="0"/>
              </a:rPr>
              <a:t>En 2023 :  </a:t>
            </a:r>
            <a:r>
              <a:rPr lang="fr-FR" sz="2000" kern="100" dirty="0">
                <a:solidFill>
                  <a:srgbClr val="002060"/>
                </a:solidFill>
                <a:effectLst/>
                <a:ea typeface="Calibri" panose="020F0502020204030204" pitchFamily="34" charset="0"/>
                <a:cs typeface="Calibri" panose="020F0502020204030204" pitchFamily="34" charset="0"/>
              </a:rPr>
              <a:t>nous avons aussi amorcé l’étude pour la mise en place de notre projet </a:t>
            </a:r>
            <a:r>
              <a:rPr lang="fr-FR" sz="2000" b="1" kern="100" dirty="0">
                <a:solidFill>
                  <a:srgbClr val="002060"/>
                </a:solidFill>
                <a:effectLst/>
                <a:ea typeface="Calibri" panose="020F0502020204030204" pitchFamily="34" charset="0"/>
                <a:cs typeface="Calibri" panose="020F0502020204030204" pitchFamily="34" charset="0"/>
              </a:rPr>
              <a:t>« Lire ensemble » </a:t>
            </a:r>
            <a:r>
              <a:rPr lang="fr-FR" sz="2000" kern="100" dirty="0">
                <a:solidFill>
                  <a:srgbClr val="002060"/>
                </a:solidFill>
                <a:effectLst/>
                <a:ea typeface="Calibri" panose="020F0502020204030204" pitchFamily="34" charset="0"/>
                <a:cs typeface="Calibri" panose="020F0502020204030204" pitchFamily="34" charset="0"/>
              </a:rPr>
              <a:t>moyen de sortir nos aînés de l’isolement. </a:t>
            </a:r>
          </a:p>
          <a:p>
            <a:pPr algn="just">
              <a:lnSpc>
                <a:spcPct val="107000"/>
              </a:lnSpc>
              <a:spcAft>
                <a:spcPts val="800"/>
              </a:spcAft>
              <a:buFont typeface="Wingdings" panose="05000000000000000000" pitchFamily="2" charset="2"/>
              <a:buChar char="v"/>
            </a:pPr>
            <a:r>
              <a:rPr lang="fr-FR" sz="2000" b="1" kern="100" dirty="0">
                <a:solidFill>
                  <a:srgbClr val="00B050"/>
                </a:solidFill>
                <a:effectLst/>
                <a:ea typeface="Calibri" panose="020F0502020204030204" pitchFamily="34" charset="0"/>
                <a:cs typeface="Calibri" panose="020F0502020204030204" pitchFamily="34" charset="0"/>
              </a:rPr>
              <a:t>En 2024 </a:t>
            </a:r>
            <a:r>
              <a:rPr lang="fr-FR" sz="2000" kern="100" dirty="0">
                <a:solidFill>
                  <a:srgbClr val="002060"/>
                </a:solidFill>
                <a:effectLst/>
                <a:ea typeface="Calibri" panose="020F0502020204030204" pitchFamily="34" charset="0"/>
                <a:cs typeface="Calibri" panose="020F0502020204030204" pitchFamily="34" charset="0"/>
              </a:rPr>
              <a:t>L’action sera mise en place et devrait pouvoir débuter en septembre.</a:t>
            </a:r>
            <a:endParaRPr lang="fr-FR" sz="2000" kern="100" dirty="0">
              <a:effectLst/>
              <a:ea typeface="Calibri" panose="020F0502020204030204" pitchFamily="34" charset="0"/>
              <a:cs typeface="Times New Roman" panose="02020603050405020304" pitchFamily="18"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7</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1D68760C-2D6A-B0A7-E51E-5064727BB1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1923925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260648"/>
            <a:ext cx="8229600" cy="5904656"/>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sz="2000" b="1" dirty="0">
                <a:solidFill>
                  <a:srgbClr val="FE4229"/>
                </a:solidFill>
                <a:effectLst/>
                <a:ea typeface="Calibri" panose="020F0502020204030204" pitchFamily="34" charset="0"/>
              </a:rPr>
              <a:t> </a:t>
            </a:r>
            <a:r>
              <a:rPr lang="fr-FR" sz="2000" b="1" kern="100" dirty="0">
                <a:solidFill>
                  <a:srgbClr val="FE4229"/>
                </a:solidFill>
                <a:effectLst/>
                <a:ea typeface="Calibri" panose="020F0502020204030204" pitchFamily="34" charset="0"/>
                <a:cs typeface="Calibri" panose="020F0502020204030204" pitchFamily="34" charset="0"/>
              </a:rPr>
              <a:t>Parallèlement, les leviers d’actions des financeurs potentiels se réduisent :</a:t>
            </a:r>
          </a:p>
          <a:p>
            <a:pPr algn="just">
              <a:lnSpc>
                <a:spcPct val="107000"/>
              </a:lnSpc>
              <a:spcAft>
                <a:spcPts val="800"/>
              </a:spcAft>
              <a:buFont typeface="Wingdings" panose="05000000000000000000" pitchFamily="2" charset="2"/>
              <a:buChar char="v"/>
            </a:pPr>
            <a:r>
              <a:rPr lang="fr-FR" sz="2000" kern="100" dirty="0">
                <a:solidFill>
                  <a:srgbClr val="002060"/>
                </a:solidFill>
                <a:effectLst/>
                <a:ea typeface="Calibri" panose="020F0502020204030204" pitchFamily="34" charset="0"/>
                <a:cs typeface="Calibri" panose="020F0502020204030204" pitchFamily="34" charset="0"/>
              </a:rPr>
              <a:t>Cela nous demandera d’être inventifs pour apporter une réponse toujours plus efficiente. </a:t>
            </a:r>
          </a:p>
          <a:p>
            <a:pPr algn="just">
              <a:lnSpc>
                <a:spcPct val="107000"/>
              </a:lnSpc>
              <a:spcAft>
                <a:spcPts val="800"/>
              </a:spcAft>
              <a:buFont typeface="Wingdings" panose="05000000000000000000" pitchFamily="2" charset="2"/>
              <a:buChar char="v"/>
            </a:pPr>
            <a:r>
              <a:rPr lang="fr-FR" sz="2000" kern="100" dirty="0">
                <a:solidFill>
                  <a:srgbClr val="002060"/>
                </a:solidFill>
                <a:effectLst/>
                <a:ea typeface="Calibri" panose="020F0502020204030204" pitchFamily="34" charset="0"/>
                <a:cs typeface="Calibri" panose="020F0502020204030204" pitchFamily="34" charset="0"/>
              </a:rPr>
              <a:t>Une attention particulière devra être portée </a:t>
            </a:r>
            <a:r>
              <a:rPr lang="fr-FR" sz="2000" b="1" kern="100" dirty="0">
                <a:solidFill>
                  <a:srgbClr val="00B050"/>
                </a:solidFill>
                <a:effectLst/>
                <a:ea typeface="Calibri" panose="020F0502020204030204" pitchFamily="34" charset="0"/>
                <a:cs typeface="Calibri" panose="020F0502020204030204" pitchFamily="34" charset="0"/>
              </a:rPr>
              <a:t>en 2024</a:t>
            </a:r>
            <a:r>
              <a:rPr lang="fr-FR" sz="2000" kern="100" dirty="0">
                <a:solidFill>
                  <a:srgbClr val="00B050"/>
                </a:solidFill>
                <a:effectLst/>
                <a:ea typeface="Calibri" panose="020F0502020204030204" pitchFamily="34" charset="0"/>
                <a:cs typeface="Calibri" panose="020F0502020204030204" pitchFamily="34" charset="0"/>
              </a:rPr>
              <a:t> </a:t>
            </a:r>
            <a:r>
              <a:rPr lang="fr-FR" sz="2000" kern="100" dirty="0">
                <a:solidFill>
                  <a:srgbClr val="002060"/>
                </a:solidFill>
                <a:effectLst/>
                <a:ea typeface="Calibri" panose="020F0502020204030204" pitchFamily="34" charset="0"/>
                <a:cs typeface="Calibri" panose="020F0502020204030204" pitchFamily="34" charset="0"/>
              </a:rPr>
              <a:t>aux évolutions législatives qui pourraient impacter toutes les familles du département (service petite enfance, justice des mineurs, stratégie logement, conciliation vie professionnelle/vie familiale…).</a:t>
            </a:r>
          </a:p>
          <a:p>
            <a:pPr marL="0" indent="0" algn="just">
              <a:lnSpc>
                <a:spcPct val="107000"/>
              </a:lnSpc>
              <a:spcAft>
                <a:spcPts val="800"/>
              </a:spcAft>
              <a:buNone/>
            </a:pPr>
            <a:r>
              <a:rPr lang="fr-FR" sz="2000" b="1" kern="100" dirty="0">
                <a:solidFill>
                  <a:srgbClr val="FE4229"/>
                </a:solidFill>
                <a:effectLst/>
                <a:ea typeface="Calibri" panose="020F0502020204030204" pitchFamily="34" charset="0"/>
                <a:cs typeface="Calibri" panose="020F0502020204030204" pitchFamily="34" charset="0"/>
              </a:rPr>
              <a:t>De nombreux sujets seront d’actualité pour 2024 : </a:t>
            </a:r>
          </a:p>
          <a:p>
            <a:pPr algn="just">
              <a:lnSpc>
                <a:spcPct val="107000"/>
              </a:lnSpc>
              <a:spcAft>
                <a:spcPts val="800"/>
              </a:spcAft>
              <a:buFont typeface="Wingdings" panose="05000000000000000000" pitchFamily="2" charset="2"/>
              <a:buChar char="v"/>
            </a:pPr>
            <a:r>
              <a:rPr lang="fr-FR" sz="2000" kern="100" dirty="0">
                <a:solidFill>
                  <a:srgbClr val="002060"/>
                </a:solidFill>
                <a:effectLst/>
                <a:ea typeface="Calibri" panose="020F0502020204030204" pitchFamily="34" charset="0"/>
                <a:cs typeface="Calibri" panose="020F0502020204030204" pitchFamily="34" charset="0"/>
              </a:rPr>
              <a:t>la dématérialisation des services publics toujours plus importante</a:t>
            </a:r>
          </a:p>
          <a:p>
            <a:pPr algn="just">
              <a:lnSpc>
                <a:spcPct val="107000"/>
              </a:lnSpc>
              <a:spcAft>
                <a:spcPts val="800"/>
              </a:spcAft>
              <a:buFont typeface="Wingdings" panose="05000000000000000000" pitchFamily="2" charset="2"/>
              <a:buChar char="v"/>
            </a:pPr>
            <a:r>
              <a:rPr lang="fr-FR" sz="2000" kern="100" dirty="0">
                <a:solidFill>
                  <a:srgbClr val="002060"/>
                </a:solidFill>
                <a:effectLst/>
                <a:ea typeface="Calibri" panose="020F0502020204030204" pitchFamily="34" charset="0"/>
                <a:cs typeface="Calibri" panose="020F0502020204030204" pitchFamily="34" charset="0"/>
              </a:rPr>
              <a:t>le lien avec l’exclusion numérique</a:t>
            </a:r>
          </a:p>
          <a:p>
            <a:pPr algn="just">
              <a:lnSpc>
                <a:spcPct val="107000"/>
              </a:lnSpc>
              <a:spcAft>
                <a:spcPts val="800"/>
              </a:spcAft>
              <a:buFont typeface="Wingdings" panose="05000000000000000000" pitchFamily="2" charset="2"/>
              <a:buChar char="v"/>
            </a:pPr>
            <a:r>
              <a:rPr lang="fr-FR" sz="2000" kern="100" dirty="0">
                <a:solidFill>
                  <a:srgbClr val="002060"/>
                </a:solidFill>
                <a:effectLst/>
                <a:ea typeface="Calibri" panose="020F0502020204030204" pitchFamily="34" charset="0"/>
                <a:cs typeface="Calibri" panose="020F0502020204030204" pitchFamily="34" charset="0"/>
              </a:rPr>
              <a:t>l’intensification de la logique d’inclusion</a:t>
            </a:r>
          </a:p>
          <a:p>
            <a:pPr algn="just">
              <a:lnSpc>
                <a:spcPct val="107000"/>
              </a:lnSpc>
              <a:spcAft>
                <a:spcPts val="800"/>
              </a:spcAft>
              <a:buFont typeface="Wingdings" panose="05000000000000000000" pitchFamily="2" charset="2"/>
              <a:buChar char="v"/>
            </a:pPr>
            <a:r>
              <a:rPr lang="fr-FR" sz="2000" kern="100" dirty="0">
                <a:solidFill>
                  <a:srgbClr val="002060"/>
                </a:solidFill>
                <a:effectLst/>
                <a:ea typeface="Calibri" panose="020F0502020204030204" pitchFamily="34" charset="0"/>
                <a:cs typeface="Calibri" panose="020F0502020204030204" pitchFamily="34" charset="0"/>
              </a:rPr>
              <a:t>la mise en œuvre de la stratégie de lutte contre la pauvreté</a:t>
            </a:r>
          </a:p>
          <a:p>
            <a:pPr algn="just">
              <a:lnSpc>
                <a:spcPct val="107000"/>
              </a:lnSpc>
              <a:spcAft>
                <a:spcPts val="800"/>
              </a:spcAft>
              <a:buFont typeface="Wingdings" panose="05000000000000000000" pitchFamily="2" charset="2"/>
              <a:buChar char="v"/>
            </a:pPr>
            <a:r>
              <a:rPr lang="fr-FR" sz="2000" kern="100" dirty="0">
                <a:solidFill>
                  <a:srgbClr val="002060"/>
                </a:solidFill>
                <a:effectLst/>
                <a:ea typeface="Calibri" panose="020F0502020204030204" pitchFamily="34" charset="0"/>
                <a:cs typeface="Calibri" panose="020F0502020204030204" pitchFamily="34" charset="0"/>
              </a:rPr>
              <a:t>etc…</a:t>
            </a:r>
            <a:endParaRPr lang="fr-FR" sz="2000" kern="100" dirty="0">
              <a:effectLst/>
              <a:ea typeface="Calibri" panose="020F0502020204030204" pitchFamily="34" charset="0"/>
              <a:cs typeface="Times New Roman" panose="02020603050405020304" pitchFamily="18"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8</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9F8B68B5-395C-BCB8-E0EA-39C7E4CEEA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815621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457200" y="1160748"/>
            <a:ext cx="8229600" cy="4536504"/>
          </a:xfrm>
          <a:prstGeom prst="rect">
            <a:avLst/>
          </a:prstGeom>
        </p:spPr>
        <p:txBody>
          <a:bodyPr>
            <a:no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Conformément à nos statuts et au projet associatif, nos actions seront tournées vers </a:t>
            </a: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la représentation et la défense des intérêts de toutes les familles</a:t>
            </a: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et de tous les publics.</a:t>
            </a:r>
          </a:p>
          <a:p>
            <a:pPr marL="0" indent="0" algn="just">
              <a:lnSpc>
                <a:spcPct val="107000"/>
              </a:lnSpc>
              <a:spcAft>
                <a:spcPts val="800"/>
              </a:spcAft>
              <a:buNone/>
            </a:pP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Il nous faudra, en particulier :</a:t>
            </a:r>
          </a:p>
          <a:p>
            <a:pPr algn="just">
              <a:lnSpc>
                <a:spcPct val="107000"/>
              </a:lnSpc>
              <a:spcAft>
                <a:spcPts val="800"/>
              </a:spcAft>
              <a:buFont typeface="Wingdings" panose="05000000000000000000" pitchFamily="2" charset="2"/>
              <a:buChar char="v"/>
            </a:pP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continuer</a:t>
            </a: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de nous ouvrir sur l’environnement pour être actifs et reconnus,</a:t>
            </a:r>
          </a:p>
          <a:p>
            <a:pPr algn="just">
              <a:lnSpc>
                <a:spcPct val="107000"/>
              </a:lnSpc>
              <a:spcAft>
                <a:spcPts val="800"/>
              </a:spcAft>
              <a:buFont typeface="Wingdings" panose="05000000000000000000" pitchFamily="2" charset="2"/>
              <a:buChar char="v"/>
            </a:pPr>
            <a:r>
              <a:rPr lang="fr-FR" sz="2000" b="1" kern="100" dirty="0">
                <a:solidFill>
                  <a:srgbClr val="FE4229"/>
                </a:solidFill>
                <a:effectLst/>
                <a:latin typeface="Calibri" panose="020F0502020204030204" pitchFamily="34" charset="0"/>
                <a:ea typeface="Calibri" panose="020F0502020204030204" pitchFamily="34" charset="0"/>
                <a:cs typeface="Calibri" panose="020F0502020204030204" pitchFamily="34" charset="0"/>
              </a:rPr>
              <a:t>être innovants </a:t>
            </a: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dans nos organisations pour être efficients et pertinents.</a:t>
            </a:r>
          </a:p>
          <a:p>
            <a:pPr marL="0" indent="0" algn="just">
              <a:lnSpc>
                <a:spcPct val="107000"/>
              </a:lnSpc>
              <a:spcAft>
                <a:spcPts val="800"/>
              </a:spcAft>
              <a:buNone/>
            </a:pP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20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Nos efforts doivent être intensifiés pour les familles pour que nous puissions collectivement nous inscrire dans une logique de complémentarité au service du plus grand nombre et particulièrement des plus fragiles.</a:t>
            </a:r>
            <a:endParaRPr lang="fr-FR"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Espace réservé de la date 3">
            <a:extLst>
              <a:ext uri="{FF2B5EF4-FFF2-40B4-BE49-F238E27FC236}">
                <a16:creationId xmlns:a16="http://schemas.microsoft.com/office/drawing/2014/main" id="{7C636F5E-7194-840C-C930-B2CBC6930541}"/>
              </a:ext>
            </a:extLst>
          </p:cNvPr>
          <p:cNvSpPr>
            <a:spLocks noGrp="1"/>
          </p:cNvSpPr>
          <p:nvPr>
            <p:ph type="dt" sz="half" idx="10"/>
          </p:nvPr>
        </p:nvSpPr>
        <p:spPr/>
        <p:txBody>
          <a:bodyPr/>
          <a:lstStyle/>
          <a:p>
            <a:r>
              <a:rPr lang="fr-FR" dirty="0"/>
              <a:t>04/05/2024</a:t>
            </a:r>
          </a:p>
        </p:txBody>
      </p:sp>
      <p:sp>
        <p:nvSpPr>
          <p:cNvPr id="7" name="Espace réservé du pied de page 4">
            <a:extLst>
              <a:ext uri="{FF2B5EF4-FFF2-40B4-BE49-F238E27FC236}">
                <a16:creationId xmlns:a16="http://schemas.microsoft.com/office/drawing/2014/main" id="{D3B63D9C-E3FA-D72E-51C7-272CBAABF319}"/>
              </a:ext>
            </a:extLst>
          </p:cNvPr>
          <p:cNvSpPr>
            <a:spLocks noGrp="1"/>
          </p:cNvSpPr>
          <p:nvPr>
            <p:ph type="ftr" sz="quarter" idx="11"/>
          </p:nvPr>
        </p:nvSpPr>
        <p:spPr/>
        <p:txBody>
          <a:bodyPr/>
          <a:lstStyle/>
          <a:p>
            <a:r>
              <a:rPr lang="fr-FR" dirty="0"/>
              <a:t>Rapport Moral 2023 et Orientations 2024</a:t>
            </a:r>
          </a:p>
        </p:txBody>
      </p:sp>
      <p:sp>
        <p:nvSpPr>
          <p:cNvPr id="3" name="Espace réservé du numéro de diapositive 5">
            <a:extLst>
              <a:ext uri="{FF2B5EF4-FFF2-40B4-BE49-F238E27FC236}">
                <a16:creationId xmlns:a16="http://schemas.microsoft.com/office/drawing/2014/main" id="{45D64DEB-AC8E-2DB7-38D0-FD5F001604A8}"/>
              </a:ext>
            </a:extLst>
          </p:cNvPr>
          <p:cNvSpPr>
            <a:spLocks noGrp="1"/>
          </p:cNvSpPr>
          <p:nvPr>
            <p:ph type="sldNum" sz="quarter" idx="12"/>
          </p:nvPr>
        </p:nvSpPr>
        <p:spPr/>
        <p:txBody>
          <a:bodyPr/>
          <a:lstStyle/>
          <a:p>
            <a:fld id="{2511D2C5-E144-4D27-97C8-AD396BB15896}" type="slidenum">
              <a:rPr lang="fr-FR" smtClean="0"/>
              <a:pPr/>
              <a:t>9</a:t>
            </a:fld>
            <a:endParaRPr lang="fr-FR" dirty="0"/>
          </a:p>
        </p:txBody>
      </p:sp>
      <p:pic>
        <p:nvPicPr>
          <p:cNvPr id="4" name="Image 3" descr="Une image contenant texte, Police, logo, Graphique&#10;&#10;Description générée automatiquement">
            <a:extLst>
              <a:ext uri="{FF2B5EF4-FFF2-40B4-BE49-F238E27FC236}">
                <a16:creationId xmlns:a16="http://schemas.microsoft.com/office/drawing/2014/main" id="{8A0FB4E7-B344-565B-AF5E-6DBB2D8308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148510916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5007</TotalTime>
  <Words>1514</Words>
  <Application>Microsoft Office PowerPoint</Application>
  <PresentationFormat>Affichage à l'écran (4:3)</PresentationFormat>
  <Paragraphs>142</Paragraphs>
  <Slides>15</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15</vt:i4>
      </vt:variant>
    </vt:vector>
  </HeadingPairs>
  <TitlesOfParts>
    <vt:vector size="20" baseType="lpstr">
      <vt:lpstr>Arial</vt:lpstr>
      <vt:lpstr>Arial Black</vt:lpstr>
      <vt:lpstr>Calibri</vt:lpstr>
      <vt:lpstr>Wingdings</vt:lpstr>
      <vt:lpstr>Thème Office</vt:lpstr>
      <vt:lpstr>Assemblée Générale du 04 mai 2024</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 stratégie de communication commune pour le réseau Unaf Udaf Uraf</dc:title>
  <dc:creator>MONDET Laure</dc:creator>
  <cp:lastModifiedBy>Contact UDAF64</cp:lastModifiedBy>
  <cp:revision>183</cp:revision>
  <cp:lastPrinted>2024-05-02T14:36:38Z</cp:lastPrinted>
  <dcterms:created xsi:type="dcterms:W3CDTF">2019-05-14T09:39:19Z</dcterms:created>
  <dcterms:modified xsi:type="dcterms:W3CDTF">2024-05-06T10:20:58Z</dcterms:modified>
</cp:coreProperties>
</file>