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7" r:id="rId2"/>
    <p:sldId id="296" r:id="rId3"/>
    <p:sldId id="263" r:id="rId4"/>
    <p:sldId id="267" r:id="rId5"/>
    <p:sldId id="268" r:id="rId6"/>
    <p:sldId id="269" r:id="rId7"/>
    <p:sldId id="270" r:id="rId8"/>
    <p:sldId id="271" r:id="rId9"/>
    <p:sldId id="272" r:id="rId10"/>
    <p:sldId id="273" r:id="rId11"/>
    <p:sldId id="275" r:id="rId12"/>
    <p:sldId id="276" r:id="rId13"/>
    <p:sldId id="277" r:id="rId14"/>
    <p:sldId id="292" r:id="rId15"/>
    <p:sldId id="281" r:id="rId16"/>
    <p:sldId id="291" r:id="rId17"/>
    <p:sldId id="278" r:id="rId18"/>
    <p:sldId id="293" r:id="rId19"/>
    <p:sldId id="295" r:id="rId20"/>
    <p:sldId id="280" r:id="rId21"/>
    <p:sldId id="294" r:id="rId22"/>
    <p:sldId id="279" r:id="rId23"/>
    <p:sldId id="282" r:id="rId24"/>
    <p:sldId id="284" r:id="rId25"/>
    <p:sldId id="283" r:id="rId26"/>
    <p:sldId id="286" r:id="rId27"/>
    <p:sldId id="287" r:id="rId28"/>
    <p:sldId id="285" r:id="rId29"/>
    <p:sldId id="288" r:id="rId30"/>
    <p:sldId id="258" r:id="rId31"/>
  </p:sldIdLst>
  <p:sldSz cx="9144000" cy="6858000" type="screen4x3"/>
  <p:notesSz cx="6742113" cy="987266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E4229"/>
    <a:srgbClr val="001A73"/>
    <a:srgbClr val="003399"/>
    <a:srgbClr val="FF3300"/>
    <a:srgbClr val="FF0000"/>
    <a:srgbClr val="8C5A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89" autoAdjust="0"/>
  </p:normalViewPr>
  <p:slideViewPr>
    <p:cSldViewPr>
      <p:cViewPr varScale="1">
        <p:scale>
          <a:sx n="90" d="100"/>
          <a:sy n="90" d="100"/>
        </p:scale>
        <p:origin x="1234" y="53"/>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0"/>
    </p:cViewPr>
  </p:sorterViewPr>
  <p:notesViewPr>
    <p:cSldViewPr>
      <p:cViewPr varScale="1">
        <p:scale>
          <a:sx n="67" d="100"/>
          <a:sy n="67" d="100"/>
        </p:scale>
        <p:origin x="3144"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2"/>
            <a:ext cx="2921000" cy="49371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9525" y="2"/>
            <a:ext cx="2921000" cy="493713"/>
          </a:xfrm>
          <a:prstGeom prst="rect">
            <a:avLst/>
          </a:prstGeom>
        </p:spPr>
        <p:txBody>
          <a:bodyPr vert="horz" lIns="91440" tIns="45720" rIns="91440" bIns="45720" rtlCol="0"/>
          <a:lstStyle>
            <a:lvl1pPr algn="r">
              <a:defRPr sz="1200"/>
            </a:lvl1pPr>
          </a:lstStyle>
          <a:p>
            <a:fld id="{80A397DB-8439-415B-B61B-7E138697B68A}" type="datetimeFigureOut">
              <a:rPr lang="fr-FR" smtClean="0"/>
              <a:t>06/05/2024</a:t>
            </a:fld>
            <a:endParaRPr lang="fr-FR"/>
          </a:p>
        </p:txBody>
      </p:sp>
      <p:sp>
        <p:nvSpPr>
          <p:cNvPr id="4" name="Espace réservé de l'image des diapositives 3"/>
          <p:cNvSpPr>
            <a:spLocks noGrp="1" noRot="1" noChangeAspect="1"/>
          </p:cNvSpPr>
          <p:nvPr>
            <p:ph type="sldImg" idx="2"/>
          </p:nvPr>
        </p:nvSpPr>
        <p:spPr>
          <a:xfrm>
            <a:off x="901700" y="739775"/>
            <a:ext cx="4938713" cy="370363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4689" y="4689477"/>
            <a:ext cx="5392737" cy="4443413"/>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7363"/>
            <a:ext cx="2921000" cy="49371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9525" y="9377363"/>
            <a:ext cx="2921000" cy="493712"/>
          </a:xfrm>
          <a:prstGeom prst="rect">
            <a:avLst/>
          </a:prstGeom>
        </p:spPr>
        <p:txBody>
          <a:bodyPr vert="horz" lIns="91440" tIns="45720" rIns="91440" bIns="45720" rtlCol="0" anchor="b"/>
          <a:lstStyle>
            <a:lvl1pPr algn="r">
              <a:defRPr sz="1200"/>
            </a:lvl1pPr>
          </a:lstStyle>
          <a:p>
            <a:fld id="{4DB2E115-C374-40D0-B1D5-CF71CC37D479}" type="slidenum">
              <a:rPr lang="fr-FR" smtClean="0"/>
              <a:t>‹N°›</a:t>
            </a:fld>
            <a:endParaRPr lang="fr-FR"/>
          </a:p>
        </p:txBody>
      </p:sp>
    </p:spTree>
    <p:extLst>
      <p:ext uri="{BB962C8B-B14F-4D97-AF65-F5344CB8AC3E}">
        <p14:creationId xmlns:p14="http://schemas.microsoft.com/office/powerpoint/2010/main" val="2085374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DB2E115-C374-40D0-B1D5-CF71CC37D479}" type="slidenum">
              <a:rPr lang="fr-FR" smtClean="0"/>
              <a:t>1</a:t>
            </a:fld>
            <a:endParaRPr lang="fr-FR"/>
          </a:p>
        </p:txBody>
      </p:sp>
    </p:spTree>
    <p:extLst>
      <p:ext uri="{BB962C8B-B14F-4D97-AF65-F5344CB8AC3E}">
        <p14:creationId xmlns:p14="http://schemas.microsoft.com/office/powerpoint/2010/main" val="10404762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11" name="Imag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3999" cy="6857999"/>
          </a:xfrm>
          <a:prstGeom prst="rect">
            <a:avLst/>
          </a:prstGeom>
        </p:spPr>
      </p:pic>
      <p:sp>
        <p:nvSpPr>
          <p:cNvPr id="2" name="Titre 1"/>
          <p:cNvSpPr>
            <a:spLocks noGrp="1"/>
          </p:cNvSpPr>
          <p:nvPr>
            <p:ph type="ctrTitle" hasCustomPrompt="1"/>
          </p:nvPr>
        </p:nvSpPr>
        <p:spPr>
          <a:xfrm>
            <a:off x="395536" y="2727061"/>
            <a:ext cx="8352928" cy="1470025"/>
          </a:xfrm>
        </p:spPr>
        <p:txBody>
          <a:bodyPr>
            <a:noAutofit/>
          </a:bodyPr>
          <a:lstStyle>
            <a:lvl1pPr algn="ctr">
              <a:defRPr sz="2800" b="1">
                <a:solidFill>
                  <a:schemeClr val="bg1"/>
                </a:solidFill>
                <a:latin typeface="Arial Black" panose="020B0A04020102020204" pitchFamily="34" charset="0"/>
              </a:defRPr>
            </a:lvl1pPr>
          </a:lstStyle>
          <a:p>
            <a:r>
              <a:rPr lang="fr-FR" cap="none" dirty="0">
                <a:solidFill>
                  <a:schemeClr val="bg1"/>
                </a:solidFill>
              </a:rPr>
              <a:t>Titre du document</a:t>
            </a:r>
          </a:p>
        </p:txBody>
      </p:sp>
      <p:sp>
        <p:nvSpPr>
          <p:cNvPr id="3" name="Sous-titre 2"/>
          <p:cNvSpPr>
            <a:spLocks noGrp="1"/>
          </p:cNvSpPr>
          <p:nvPr>
            <p:ph type="subTitle" idx="1" hasCustomPrompt="1"/>
          </p:nvPr>
        </p:nvSpPr>
        <p:spPr>
          <a:xfrm>
            <a:off x="1371600" y="4869160"/>
            <a:ext cx="6400800" cy="1056117"/>
          </a:xfrm>
        </p:spPr>
        <p:txBody>
          <a:bodyPr>
            <a:normAutofit/>
          </a:bodyPr>
          <a:lstStyle>
            <a:lvl1pPr marL="0" indent="0" algn="ctr">
              <a:buNone/>
              <a:defRPr sz="2400">
                <a:solidFill>
                  <a:schemeClr val="bg1"/>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Sous-titre du document</a:t>
            </a:r>
          </a:p>
        </p:txBody>
      </p:sp>
      <p:sp>
        <p:nvSpPr>
          <p:cNvPr id="10" name="Titre 1"/>
          <p:cNvSpPr txBox="1">
            <a:spLocks/>
          </p:cNvSpPr>
          <p:nvPr userDrawn="1"/>
        </p:nvSpPr>
        <p:spPr>
          <a:xfrm>
            <a:off x="722313" y="2747963"/>
            <a:ext cx="7772400" cy="1362075"/>
          </a:xfrm>
          <a:prstGeom prst="rect">
            <a:avLst/>
          </a:prstGeom>
        </p:spPr>
        <p:txBody>
          <a:bodyPr vert="horz" lIns="91440" tIns="45720" rIns="91440" bIns="45720" rtlCol="0" anchor="t">
            <a:noAutofit/>
          </a:bodyPr>
          <a:lstStyle>
            <a:lvl1pPr algn="l" defTabSz="914400" rtl="0" eaLnBrk="1" latinLnBrk="0" hangingPunct="1">
              <a:spcBef>
                <a:spcPct val="0"/>
              </a:spcBef>
              <a:buNone/>
              <a:defRPr sz="3200" b="1" kern="1200" cap="all">
                <a:solidFill>
                  <a:schemeClr val="tx1"/>
                </a:solidFill>
                <a:latin typeface="Arial Black" panose="020B0A04020102020204" pitchFamily="34" charset="0"/>
                <a:ea typeface="+mj-ea"/>
                <a:cs typeface="+mj-cs"/>
              </a:defRPr>
            </a:lvl1pPr>
          </a:lstStyle>
          <a:p>
            <a:pPr algn="ctr"/>
            <a:endParaRPr lang="fr-FR" cap="none" dirty="0">
              <a:solidFill>
                <a:schemeClr val="bg1"/>
              </a:solidFill>
            </a:endParaRPr>
          </a:p>
        </p:txBody>
      </p:sp>
    </p:spTree>
    <p:extLst>
      <p:ext uri="{BB962C8B-B14F-4D97-AF65-F5344CB8AC3E}">
        <p14:creationId xmlns:p14="http://schemas.microsoft.com/office/powerpoint/2010/main" val="1895242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lvl1pPr algn="l">
              <a:defRPr sz="3600" b="1">
                <a:solidFill>
                  <a:srgbClr val="001A73"/>
                </a:solidFill>
                <a:latin typeface="Arial Black" panose="020B0A04020102020204" pitchFamily="34" charset="0"/>
              </a:defRPr>
            </a:lvl1pPr>
          </a:lstStyle>
          <a:p>
            <a:r>
              <a:rPr lang="fr-FR" dirty="0"/>
              <a:t>Modifiez le style du titre</a:t>
            </a:r>
          </a:p>
        </p:txBody>
      </p:sp>
      <p:sp>
        <p:nvSpPr>
          <p:cNvPr id="3" name="Espace réservé du contenu 2"/>
          <p:cNvSpPr>
            <a:spLocks noGrp="1"/>
          </p:cNvSpPr>
          <p:nvPr>
            <p:ph idx="1"/>
          </p:nvPr>
        </p:nvSpPr>
        <p:spPr>
          <a:xfrm>
            <a:off x="539552" y="1604797"/>
            <a:ext cx="8229600" cy="4525963"/>
          </a:xfrm>
        </p:spPr>
        <p:txBody>
          <a:bodyPr/>
          <a:lstStyle>
            <a:lvl1pPr marL="342900" indent="-342900">
              <a:buClr>
                <a:srgbClr val="FF3300"/>
              </a:buClr>
              <a:buFont typeface="Arial" panose="020B0604020202020204" pitchFamily="34" charset="0"/>
              <a:buChar char="•"/>
              <a:defRPr>
                <a:solidFill>
                  <a:schemeClr val="tx1"/>
                </a:solidFill>
              </a:defRPr>
            </a:lvl1pPr>
            <a:lvl2pPr marL="742950" indent="-285750">
              <a:buClr>
                <a:srgbClr val="FF3300"/>
              </a:buClr>
              <a:buFont typeface="Arial" panose="020B0604020202020204" pitchFamily="34" charset="0"/>
              <a:buChar char="•"/>
              <a:defRPr>
                <a:solidFill>
                  <a:schemeClr val="tx1"/>
                </a:solidFill>
              </a:defRPr>
            </a:lvl2pPr>
            <a:lvl3pPr marL="1143000" indent="-228600">
              <a:buClr>
                <a:srgbClr val="FF3300"/>
              </a:buClr>
              <a:buFont typeface="Arial" panose="020B0604020202020204" pitchFamily="34" charset="0"/>
              <a:buChar char="•"/>
              <a:defRPr>
                <a:solidFill>
                  <a:schemeClr val="tx1"/>
                </a:solidFill>
              </a:defRPr>
            </a:lvl3pPr>
            <a:lvl4pPr marL="1600200" indent="-228600">
              <a:buClr>
                <a:srgbClr val="FF3300"/>
              </a:buClr>
              <a:buFont typeface="Arial" panose="020B0604020202020204" pitchFamily="34" charset="0"/>
              <a:buChar char="•"/>
              <a:defRPr>
                <a:solidFill>
                  <a:schemeClr val="tx1"/>
                </a:solidFill>
              </a:defRPr>
            </a:lvl4pPr>
            <a:lvl5pPr marL="2057400" indent="-228600">
              <a:buClr>
                <a:srgbClr val="FF3300"/>
              </a:buClr>
              <a:buFont typeface="Arial" panose="020B0604020202020204" pitchFamily="34" charset="0"/>
              <a:buChar char="•"/>
              <a:defRPr>
                <a:solidFill>
                  <a:schemeClr val="tx1"/>
                </a:solidFill>
              </a:defRPr>
            </a:lvl5pPr>
          </a:lstStyle>
          <a:p>
            <a:pPr lvl="0"/>
            <a:r>
              <a:rPr lang="fr-FR" dirty="0"/>
              <a:t>Modifiez les styles du texte du masque</a:t>
            </a:r>
          </a:p>
          <a:p>
            <a:pPr lvl="1"/>
            <a:r>
              <a:rPr lang="fr-FR" dirty="0"/>
              <a:t>Deuxième niveau</a:t>
            </a:r>
          </a:p>
          <a:p>
            <a:pPr lvl="2"/>
            <a:r>
              <a:rPr lang="fr-FR" dirty="0"/>
              <a:t>Troisième niveau</a:t>
            </a:r>
          </a:p>
        </p:txBody>
      </p:sp>
      <p:sp>
        <p:nvSpPr>
          <p:cNvPr id="8"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06/05/2024</a:t>
            </a:fld>
            <a:endParaRPr lang="fr-FR" dirty="0"/>
          </a:p>
        </p:txBody>
      </p:sp>
      <p:sp>
        <p:nvSpPr>
          <p:cNvPr id="9"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10"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3250951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lvl1pPr algn="l">
              <a:defRPr sz="3600">
                <a:solidFill>
                  <a:srgbClr val="001A73"/>
                </a:solidFill>
                <a:latin typeface="Arial Black" panose="020B0A04020102020204" pitchFamily="34" charset="0"/>
              </a:defRPr>
            </a:lvl1pPr>
          </a:lstStyle>
          <a:p>
            <a:r>
              <a:rPr lang="fr-FR" dirty="0"/>
              <a:t>Modifiez le style du titre</a:t>
            </a:r>
          </a:p>
        </p:txBody>
      </p:sp>
      <p:sp>
        <p:nvSpPr>
          <p:cNvPr id="3" name="Espace réservé du contenu 2"/>
          <p:cNvSpPr>
            <a:spLocks noGrp="1"/>
          </p:cNvSpPr>
          <p:nvPr>
            <p:ph sz="half" idx="1"/>
          </p:nvPr>
        </p:nvSpPr>
        <p:spPr>
          <a:xfrm>
            <a:off x="457200" y="1600201"/>
            <a:ext cx="4038600" cy="4525963"/>
          </a:xfrm>
        </p:spPr>
        <p:txBody>
          <a:bodyPr/>
          <a:lstStyle>
            <a:lvl1pPr>
              <a:buClr>
                <a:srgbClr val="FE4229"/>
              </a:buClr>
              <a:defRPr sz="2800"/>
            </a:lvl1pPr>
            <a:lvl2pPr>
              <a:buClr>
                <a:srgbClr val="FE4229"/>
              </a:buClr>
              <a:defRPr sz="2400"/>
            </a:lvl2pPr>
            <a:lvl3pPr>
              <a:buClr>
                <a:srgbClr val="FE4229"/>
              </a:buClr>
              <a:defRPr sz="2000"/>
            </a:lvl3pPr>
            <a:lvl4pPr>
              <a:buClr>
                <a:srgbClr val="FE4229"/>
              </a:buClr>
              <a:defRPr sz="1800"/>
            </a:lvl4pPr>
            <a:lvl5pPr>
              <a:buClr>
                <a:srgbClr val="FE4229"/>
              </a:buClr>
              <a:defRPr sz="1800"/>
            </a:lvl5pPr>
            <a:lvl6pPr>
              <a:defRPr sz="1800"/>
            </a:lvl6pPr>
            <a:lvl7pPr>
              <a:defRPr sz="1800"/>
            </a:lvl7pPr>
            <a:lvl8pPr>
              <a:defRPr sz="1800"/>
            </a:lvl8pPr>
            <a:lvl9pPr>
              <a:defRPr sz="1800"/>
            </a:lvl9pPr>
          </a:lstStyle>
          <a:p>
            <a:pPr lvl="0"/>
            <a:r>
              <a:rPr lang="fr-FR" dirty="0"/>
              <a:t>Modifiez les styles du texte du masque</a:t>
            </a:r>
          </a:p>
          <a:p>
            <a:pPr lvl="1"/>
            <a:r>
              <a:rPr lang="fr-FR" dirty="0"/>
              <a:t>Deuxième niveau</a:t>
            </a:r>
          </a:p>
          <a:p>
            <a:pPr lvl="2"/>
            <a:r>
              <a:rPr lang="fr-FR" dirty="0"/>
              <a:t>Troisième niveau</a:t>
            </a:r>
          </a:p>
        </p:txBody>
      </p:sp>
      <p:sp>
        <p:nvSpPr>
          <p:cNvPr id="4" name="Espace réservé du contenu 3"/>
          <p:cNvSpPr>
            <a:spLocks noGrp="1"/>
          </p:cNvSpPr>
          <p:nvPr>
            <p:ph sz="half" idx="2"/>
          </p:nvPr>
        </p:nvSpPr>
        <p:spPr>
          <a:xfrm>
            <a:off x="4648200" y="1600201"/>
            <a:ext cx="4038600" cy="4525963"/>
          </a:xfrm>
        </p:spPr>
        <p:txBody>
          <a:bodyPr/>
          <a:lstStyle>
            <a:lvl1pPr>
              <a:buClr>
                <a:srgbClr val="FE4229"/>
              </a:buClr>
              <a:defRPr sz="2800"/>
            </a:lvl1pPr>
            <a:lvl2pPr>
              <a:buClr>
                <a:srgbClr val="FE4229"/>
              </a:buClr>
              <a:defRPr sz="2400" b="0"/>
            </a:lvl2pPr>
            <a:lvl3pPr>
              <a:buClr>
                <a:srgbClr val="FE4229"/>
              </a:buClr>
              <a:defRPr sz="2000"/>
            </a:lvl3pPr>
            <a:lvl4pPr>
              <a:buClr>
                <a:srgbClr val="FE4229"/>
              </a:buClr>
              <a:defRPr sz="1800"/>
            </a:lvl4pPr>
            <a:lvl5pPr>
              <a:buClr>
                <a:srgbClr val="FE4229"/>
              </a:buClr>
              <a:defRPr sz="1800"/>
            </a:lvl5pPr>
            <a:lvl6pPr>
              <a:defRPr sz="1800"/>
            </a:lvl6pPr>
            <a:lvl7pPr>
              <a:defRPr sz="1800"/>
            </a:lvl7pPr>
            <a:lvl8pPr>
              <a:defRPr sz="1800"/>
            </a:lvl8pPr>
            <a:lvl9pPr>
              <a:defRPr sz="1800"/>
            </a:lvl9pPr>
          </a:lstStyle>
          <a:p>
            <a:pPr lvl="0"/>
            <a:r>
              <a:rPr lang="fr-FR" dirty="0"/>
              <a:t>Modifiez les styles du texte du masque</a:t>
            </a:r>
          </a:p>
          <a:p>
            <a:pPr lvl="1"/>
            <a:r>
              <a:rPr lang="fr-FR" dirty="0"/>
              <a:t>Deuxième niveau</a:t>
            </a:r>
          </a:p>
          <a:p>
            <a:pPr lvl="2"/>
            <a:r>
              <a:rPr lang="fr-FR" dirty="0"/>
              <a:t>Troisième niveau</a:t>
            </a:r>
          </a:p>
        </p:txBody>
      </p:sp>
      <p:sp>
        <p:nvSpPr>
          <p:cNvPr id="12"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06/05/2024</a:t>
            </a:fld>
            <a:endParaRPr lang="fr-FR" dirty="0"/>
          </a:p>
        </p:txBody>
      </p:sp>
      <p:sp>
        <p:nvSpPr>
          <p:cNvPr id="13"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14"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4007393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9"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06/05/2024</a:t>
            </a:fld>
            <a:endParaRPr lang="fr-FR" dirty="0"/>
          </a:p>
        </p:txBody>
      </p:sp>
      <p:sp>
        <p:nvSpPr>
          <p:cNvPr id="10"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11"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3578052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2" y="273049"/>
            <a:ext cx="3008313" cy="1162051"/>
          </a:xfrm>
        </p:spPr>
        <p:txBody>
          <a:bodyPr anchor="b"/>
          <a:lstStyle>
            <a:lvl1pPr algn="l">
              <a:defRPr sz="2000" b="1">
                <a:solidFill>
                  <a:srgbClr val="001A73"/>
                </a:solidFill>
                <a:latin typeface="Arial" panose="020B0604020202020204" pitchFamily="34" charset="0"/>
                <a:cs typeface="Arial" panose="020B0604020202020204" pitchFamily="34" charset="0"/>
              </a:defRPr>
            </a:lvl1pPr>
          </a:lstStyle>
          <a:p>
            <a:r>
              <a:rPr lang="fr-FR" dirty="0"/>
              <a:t>Modifiez le style du titre</a:t>
            </a:r>
          </a:p>
        </p:txBody>
      </p:sp>
      <p:sp>
        <p:nvSpPr>
          <p:cNvPr id="3" name="Espace réservé du contenu 2"/>
          <p:cNvSpPr>
            <a:spLocks noGrp="1"/>
          </p:cNvSpPr>
          <p:nvPr>
            <p:ph idx="1"/>
          </p:nvPr>
        </p:nvSpPr>
        <p:spPr>
          <a:xfrm>
            <a:off x="3575050" y="273052"/>
            <a:ext cx="5111750" cy="5853113"/>
          </a:xfrm>
        </p:spPr>
        <p:txBody>
          <a:bodyPr/>
          <a:lstStyle>
            <a:lvl1pPr>
              <a:buClr>
                <a:srgbClr val="FE4229"/>
              </a:buClr>
              <a:defRPr sz="3200"/>
            </a:lvl1pPr>
            <a:lvl2pPr>
              <a:buClr>
                <a:srgbClr val="FE4229"/>
              </a:buClr>
              <a:defRPr sz="2800"/>
            </a:lvl2pPr>
            <a:lvl3pPr>
              <a:buClr>
                <a:srgbClr val="FE4229"/>
              </a:buClr>
              <a:defRPr sz="2400"/>
            </a:lvl3pPr>
            <a:lvl4pPr>
              <a:buClr>
                <a:srgbClr val="FE4229"/>
              </a:buClr>
              <a:defRPr sz="2000"/>
            </a:lvl4pPr>
            <a:lvl5pPr>
              <a:buClr>
                <a:srgbClr val="FE4229"/>
              </a:buClr>
              <a:defRPr sz="2000"/>
            </a:lvl5pPr>
            <a:lvl6pPr>
              <a:defRPr sz="2000"/>
            </a:lvl6pPr>
            <a:lvl7pPr>
              <a:defRPr sz="2000"/>
            </a:lvl7pPr>
            <a:lvl8pPr>
              <a:defRPr sz="2000"/>
            </a:lvl8pPr>
            <a:lvl9pPr>
              <a:defRPr sz="2000"/>
            </a:lvl9pPr>
          </a:lstStyle>
          <a:p>
            <a:pPr lvl="0"/>
            <a:r>
              <a:rPr lang="fr-FR" dirty="0"/>
              <a:t>Modifiez les styles du texte du masque</a:t>
            </a:r>
          </a:p>
          <a:p>
            <a:pPr lvl="1"/>
            <a:r>
              <a:rPr lang="fr-FR" dirty="0"/>
              <a:t>Deuxième niveau</a:t>
            </a:r>
          </a:p>
          <a:p>
            <a:pPr lvl="2"/>
            <a:r>
              <a:rPr lang="fr-FR" dirty="0"/>
              <a:t>Troisième niveau</a:t>
            </a:r>
          </a:p>
        </p:txBody>
      </p:sp>
      <p:sp>
        <p:nvSpPr>
          <p:cNvPr id="4" name="Espace réservé du texte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Modifiez les styles du texte du masque</a:t>
            </a:r>
          </a:p>
        </p:txBody>
      </p:sp>
      <p:sp>
        <p:nvSpPr>
          <p:cNvPr id="12"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06/05/2024</a:t>
            </a:fld>
            <a:endParaRPr lang="fr-FR" dirty="0"/>
          </a:p>
        </p:txBody>
      </p:sp>
      <p:sp>
        <p:nvSpPr>
          <p:cNvPr id="13"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14"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3883554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9"/>
          </a:xfrm>
        </p:spPr>
        <p:txBody>
          <a:bodyPr anchor="b"/>
          <a:lstStyle>
            <a:lvl1pPr algn="l">
              <a:defRPr sz="2000" b="1">
                <a:solidFill>
                  <a:srgbClr val="001A73"/>
                </a:solidFill>
                <a:latin typeface="Arial" panose="020B0604020202020204" pitchFamily="34" charset="0"/>
                <a:cs typeface="Arial" panose="020B0604020202020204" pitchFamily="34" charset="0"/>
              </a:defRPr>
            </a:lvl1pPr>
          </a:lstStyle>
          <a:p>
            <a:r>
              <a:rPr lang="fr-FR" dirty="0"/>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Modifiez les styles du texte du masque</a:t>
            </a:r>
          </a:p>
        </p:txBody>
      </p:sp>
      <p:sp>
        <p:nvSpPr>
          <p:cNvPr id="12"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06/05/2024</a:t>
            </a:fld>
            <a:endParaRPr lang="fr-FR" dirty="0"/>
          </a:p>
        </p:txBody>
      </p:sp>
      <p:sp>
        <p:nvSpPr>
          <p:cNvPr id="13"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14"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2039811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2057400" cy="5851525"/>
          </a:xfrm>
        </p:spPr>
        <p:txBody>
          <a:bodyPr vert="eaVert"/>
          <a:lstStyle/>
          <a:p>
            <a:r>
              <a:rPr lang="fr-FR" dirty="0"/>
              <a:t>Modifiez le style du titre</a:t>
            </a:r>
          </a:p>
        </p:txBody>
      </p:sp>
      <p:sp>
        <p:nvSpPr>
          <p:cNvPr id="3" name="Espace réservé du texte vertical 2"/>
          <p:cNvSpPr>
            <a:spLocks noGrp="1"/>
          </p:cNvSpPr>
          <p:nvPr>
            <p:ph type="body" orient="vert" idx="1"/>
          </p:nvPr>
        </p:nvSpPr>
        <p:spPr>
          <a:xfrm>
            <a:off x="457200" y="274639"/>
            <a:ext cx="6019800" cy="5851525"/>
          </a:xfrm>
        </p:spPr>
        <p:txBody>
          <a:bodyPr vert="eaVert"/>
          <a:lstStyle/>
          <a:p>
            <a:pPr lvl="0"/>
            <a:r>
              <a:rPr lang="fr-FR" dirty="0"/>
              <a:t>Modifiez les styles du texte du masque</a:t>
            </a:r>
          </a:p>
          <a:p>
            <a:pPr lvl="1"/>
            <a:r>
              <a:rPr lang="fr-FR" dirty="0"/>
              <a:t>Deuxième niveau</a:t>
            </a:r>
          </a:p>
          <a:p>
            <a:pPr lvl="2"/>
            <a:r>
              <a:rPr lang="fr-FR" dirty="0"/>
              <a:t>Troisième niveau</a:t>
            </a:r>
          </a:p>
        </p:txBody>
      </p:sp>
      <p:sp>
        <p:nvSpPr>
          <p:cNvPr id="7" name="Espace réservé de la date 3"/>
          <p:cNvSpPr>
            <a:spLocks noGrp="1"/>
          </p:cNvSpPr>
          <p:nvPr>
            <p:ph type="dt" sz="half" idx="10"/>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06/05/2024</a:t>
            </a:fld>
            <a:endParaRPr lang="fr-FR" dirty="0"/>
          </a:p>
        </p:txBody>
      </p:sp>
      <p:sp>
        <p:nvSpPr>
          <p:cNvPr id="8" name="Espace réservé du pied de page 4"/>
          <p:cNvSpPr>
            <a:spLocks noGrp="1"/>
          </p:cNvSpPr>
          <p:nvPr>
            <p:ph type="ftr" sz="quarter" idx="11"/>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9" name="Espace réservé du numéro de diapositive 5"/>
          <p:cNvSpPr>
            <a:spLocks noGrp="1"/>
          </p:cNvSpPr>
          <p:nvPr>
            <p:ph type="sldNum" sz="quarter" idx="12"/>
          </p:nvPr>
        </p:nvSpPr>
        <p:spPr>
          <a:xfrm>
            <a:off x="6516216" y="6356351"/>
            <a:ext cx="576064" cy="365125"/>
          </a:xfrm>
          <a:prstGeom prst="rect">
            <a:avLst/>
          </a:prstGeom>
        </p:spPr>
        <p:txBody>
          <a:bodyPr/>
          <a:lstStyle>
            <a:lvl1pPr>
              <a:defRPr sz="1100">
                <a:solidFill>
                  <a:srgbClr val="001A73"/>
                </a:solidFill>
              </a:defRPr>
            </a:lvl1pPr>
          </a:lstStyle>
          <a:p>
            <a:fld id="{2511D2C5-E144-4D27-97C8-AD396BB15896}" type="slidenum">
              <a:rPr lang="fr-FR" smtClean="0"/>
              <a:pPr/>
              <a:t>‹N°›</a:t>
            </a:fld>
            <a:endParaRPr lang="fr-FR" dirty="0"/>
          </a:p>
        </p:txBody>
      </p:sp>
    </p:spTree>
    <p:extLst>
      <p:ext uri="{BB962C8B-B14F-4D97-AF65-F5344CB8AC3E}">
        <p14:creationId xmlns:p14="http://schemas.microsoft.com/office/powerpoint/2010/main" val="17197431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apositive de titre">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3998" cy="6857999"/>
          </a:xfrm>
          <a:prstGeom prst="rect">
            <a:avLst/>
          </a:prstGeom>
        </p:spPr>
      </p:pic>
      <p:sp>
        <p:nvSpPr>
          <p:cNvPr id="3" name="Sous-titre 2"/>
          <p:cNvSpPr>
            <a:spLocks noGrp="1"/>
          </p:cNvSpPr>
          <p:nvPr>
            <p:ph type="subTitle" idx="1" hasCustomPrompt="1"/>
          </p:nvPr>
        </p:nvSpPr>
        <p:spPr>
          <a:xfrm>
            <a:off x="1371599" y="4509120"/>
            <a:ext cx="6400800" cy="1056117"/>
          </a:xfrm>
        </p:spPr>
        <p:txBody>
          <a:bodyPr>
            <a:normAutofit/>
          </a:bodyPr>
          <a:lstStyle>
            <a:lvl1pPr marL="0" indent="0" algn="ctr">
              <a:buNone/>
              <a:defRPr sz="1400" b="1" baseline="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a:t>Union départementale des associations familiales</a:t>
            </a:r>
          </a:p>
          <a:p>
            <a:r>
              <a:rPr lang="fr-FR" dirty="0"/>
              <a:t>Adresse</a:t>
            </a:r>
          </a:p>
          <a:p>
            <a:r>
              <a:rPr lang="fr-FR" dirty="0"/>
              <a:t>Code postal COMMUNE</a:t>
            </a:r>
          </a:p>
          <a:p>
            <a:r>
              <a:rPr lang="fr-FR" dirty="0"/>
              <a:t>Unaf.fr</a:t>
            </a:r>
          </a:p>
        </p:txBody>
      </p:sp>
      <p:sp>
        <p:nvSpPr>
          <p:cNvPr id="10" name="Titre 1"/>
          <p:cNvSpPr txBox="1">
            <a:spLocks/>
          </p:cNvSpPr>
          <p:nvPr userDrawn="1"/>
        </p:nvSpPr>
        <p:spPr>
          <a:xfrm>
            <a:off x="722313" y="2747963"/>
            <a:ext cx="7772400" cy="1362075"/>
          </a:xfrm>
          <a:prstGeom prst="rect">
            <a:avLst/>
          </a:prstGeom>
        </p:spPr>
        <p:txBody>
          <a:bodyPr vert="horz" lIns="91440" tIns="45720" rIns="91440" bIns="45720" rtlCol="0" anchor="t">
            <a:noAutofit/>
          </a:bodyPr>
          <a:lstStyle>
            <a:lvl1pPr algn="l" defTabSz="914400" rtl="0" eaLnBrk="1" latinLnBrk="0" hangingPunct="1">
              <a:spcBef>
                <a:spcPct val="0"/>
              </a:spcBef>
              <a:buNone/>
              <a:defRPr sz="3200" b="1" kern="1200" cap="all">
                <a:solidFill>
                  <a:schemeClr val="tx1"/>
                </a:solidFill>
                <a:latin typeface="Arial Black" panose="020B0A04020102020204" pitchFamily="34" charset="0"/>
                <a:ea typeface="+mj-ea"/>
                <a:cs typeface="+mj-cs"/>
              </a:defRPr>
            </a:lvl1pPr>
          </a:lstStyle>
          <a:p>
            <a:pPr algn="ctr"/>
            <a:endParaRPr lang="fr-FR" cap="none" dirty="0">
              <a:solidFill>
                <a:schemeClr val="bg1"/>
              </a:solidFill>
            </a:endParaRPr>
          </a:p>
        </p:txBody>
      </p:sp>
    </p:spTree>
    <p:extLst>
      <p:ext uri="{BB962C8B-B14F-4D97-AF65-F5344CB8AC3E}">
        <p14:creationId xmlns:p14="http://schemas.microsoft.com/office/powerpoint/2010/main" val="1926948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7" name="Espace réservé de la date 3"/>
          <p:cNvSpPr>
            <a:spLocks noGrp="1"/>
          </p:cNvSpPr>
          <p:nvPr>
            <p:ph type="dt" sz="half" idx="2"/>
          </p:nvPr>
        </p:nvSpPr>
        <p:spPr>
          <a:xfrm>
            <a:off x="457200" y="6356351"/>
            <a:ext cx="2133600" cy="365125"/>
          </a:xfrm>
          <a:prstGeom prst="rect">
            <a:avLst/>
          </a:prstGeom>
        </p:spPr>
        <p:txBody>
          <a:bodyPr/>
          <a:lstStyle>
            <a:lvl1pPr>
              <a:defRPr sz="1100">
                <a:solidFill>
                  <a:srgbClr val="FE4229"/>
                </a:solidFill>
              </a:defRPr>
            </a:lvl1pPr>
          </a:lstStyle>
          <a:p>
            <a:fld id="{9D6C23EE-D152-4B62-93EC-5B951F06AC9B}" type="datetimeFigureOut">
              <a:rPr lang="fr-FR" smtClean="0"/>
              <a:pPr/>
              <a:t>06/05/2024</a:t>
            </a:fld>
            <a:endParaRPr lang="fr-FR" dirty="0"/>
          </a:p>
        </p:txBody>
      </p:sp>
      <p:sp>
        <p:nvSpPr>
          <p:cNvPr id="8" name="Espace réservé du pied de page 4"/>
          <p:cNvSpPr>
            <a:spLocks noGrp="1"/>
          </p:cNvSpPr>
          <p:nvPr>
            <p:ph type="ftr" sz="quarter" idx="3"/>
          </p:nvPr>
        </p:nvSpPr>
        <p:spPr>
          <a:xfrm>
            <a:off x="3124200" y="6356351"/>
            <a:ext cx="2895600" cy="365125"/>
          </a:xfrm>
          <a:prstGeom prst="rect">
            <a:avLst/>
          </a:prstGeom>
        </p:spPr>
        <p:txBody>
          <a:bodyPr/>
          <a:lstStyle>
            <a:lvl1pPr>
              <a:defRPr sz="1100">
                <a:solidFill>
                  <a:srgbClr val="FE4229"/>
                </a:solidFill>
              </a:defRPr>
            </a:lvl1pPr>
          </a:lstStyle>
          <a:p>
            <a:r>
              <a:rPr lang="fr-FR" dirty="0"/>
              <a:t>Titre du document</a:t>
            </a:r>
          </a:p>
        </p:txBody>
      </p:sp>
      <p:sp>
        <p:nvSpPr>
          <p:cNvPr id="9" name="Espace réservé du numéro de diapositive 5"/>
          <p:cNvSpPr>
            <a:spLocks noGrp="1"/>
          </p:cNvSpPr>
          <p:nvPr>
            <p:ph type="sldNum" sz="quarter" idx="4"/>
          </p:nvPr>
        </p:nvSpPr>
        <p:spPr>
          <a:xfrm>
            <a:off x="6588224" y="6356351"/>
            <a:ext cx="792088" cy="365125"/>
          </a:xfrm>
          <a:prstGeom prst="rect">
            <a:avLst/>
          </a:prstGeom>
        </p:spPr>
        <p:txBody>
          <a:bodyPr/>
          <a:lstStyle>
            <a:lvl1pPr>
              <a:defRPr sz="1050">
                <a:solidFill>
                  <a:srgbClr val="001A73"/>
                </a:solidFill>
              </a:defRPr>
            </a:lvl1pPr>
          </a:lstStyle>
          <a:p>
            <a:fld id="{2511D2C5-E144-4D27-97C8-AD396BB15896}" type="slidenum">
              <a:rPr lang="fr-FR" smtClean="0"/>
              <a:pPr/>
              <a:t>‹N°›</a:t>
            </a:fld>
            <a:endParaRPr lang="fr-FR" dirty="0"/>
          </a:p>
        </p:txBody>
      </p:sp>
      <p:pic>
        <p:nvPicPr>
          <p:cNvPr id="1026" name="Picture 2"/>
          <p:cNvPicPr>
            <a:picLocks noChangeAspect="1" noChangeArrowheads="1"/>
          </p:cNvPicPr>
          <p:nvPr userDrawn="1"/>
        </p:nvPicPr>
        <p:blipFill>
          <a:blip r:embed="rId10" cstate="print">
            <a:extLst>
              <a:ext uri="{28A0092B-C50C-407E-A947-70E740481C1C}">
                <a14:useLocalDpi xmlns:a14="http://schemas.microsoft.com/office/drawing/2010/main" val="0"/>
              </a:ext>
            </a:extLst>
          </a:blip>
          <a:stretch>
            <a:fillRect/>
          </a:stretch>
        </p:blipFill>
        <p:spPr bwMode="auto">
          <a:xfrm>
            <a:off x="7668344" y="5820862"/>
            <a:ext cx="1475656" cy="104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2857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5" r:id="rId4"/>
    <p:sldLayoutId id="2147483656" r:id="rId5"/>
    <p:sldLayoutId id="2147483657" r:id="rId6"/>
    <p:sldLayoutId id="2147483659" r:id="rId7"/>
    <p:sldLayoutId id="2147483660" r:id="rId8"/>
  </p:sldLayoutIdLst>
  <p:txStyles>
    <p:title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p:titleStyle>
    <p:body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5.png"/><Relationship Id="rId7" Type="http://schemas.openxmlformats.org/officeDocument/2006/relationships/image" Target="../media/image18.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eg"/><Relationship Id="rId10" Type="http://schemas.openxmlformats.org/officeDocument/2006/relationships/image" Target="../media/image6.png"/><Relationship Id="rId4" Type="http://schemas.openxmlformats.org/officeDocument/2006/relationships/image" Target="../media/image15.png"/><Relationship Id="rId9" Type="http://schemas.openxmlformats.org/officeDocument/2006/relationships/image" Target="../media/image20.jp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service-public.fr/particuliers/vosdroits/F2124" TargetMode="External"/><Relationship Id="rId2" Type="http://schemas.openxmlformats.org/officeDocument/2006/relationships/hyperlink" Target="https://www.legifrance.gouv.fr/jorf/id/JORFARTI000045189577" TargetMode="Externa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hyperlink" Target="mailto:accueil@udaf64.f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lstStyle/>
          <a:p>
            <a:r>
              <a:rPr lang="fr-FR" dirty="0">
                <a:latin typeface="+mj-lt"/>
              </a:rPr>
              <a:t>Assemblée Générale du 04 mai 2024</a:t>
            </a:r>
          </a:p>
        </p:txBody>
      </p:sp>
      <p:sp>
        <p:nvSpPr>
          <p:cNvPr id="5" name="Sous-titre 4"/>
          <p:cNvSpPr>
            <a:spLocks noGrp="1"/>
          </p:cNvSpPr>
          <p:nvPr>
            <p:ph type="subTitle" idx="1"/>
          </p:nvPr>
        </p:nvSpPr>
        <p:spPr/>
        <p:txBody>
          <a:bodyPr>
            <a:normAutofit/>
          </a:bodyPr>
          <a:lstStyle/>
          <a:p>
            <a:pPr algn="ctr">
              <a:lnSpc>
                <a:spcPct val="107000"/>
              </a:lnSpc>
              <a:spcAft>
                <a:spcPts val="800"/>
              </a:spcAft>
            </a:pPr>
            <a:r>
              <a:rPr lang="fr-FR" sz="4800" b="1" kern="100" dirty="0">
                <a:solidFill>
                  <a:srgbClr val="FFFFFF"/>
                </a:solidFill>
                <a:effectLst/>
                <a:latin typeface="Calibri" panose="020F0502020204030204" pitchFamily="34" charset="0"/>
                <a:ea typeface="Arial" panose="020B0604020202020204" pitchFamily="34" charset="0"/>
                <a:cs typeface="Times New Roman" panose="02020603050405020304" pitchFamily="18" charset="0"/>
              </a:rPr>
              <a:t>Rappor</a:t>
            </a:r>
            <a:r>
              <a:rPr lang="fr-FR" sz="4800" b="1" kern="100" dirty="0">
                <a:solidFill>
                  <a:srgbClr val="FFFFFF"/>
                </a:solidFill>
                <a:latin typeface="Calibri" panose="020F0502020204030204" pitchFamily="34" charset="0"/>
                <a:ea typeface="Arial" panose="020B0604020202020204" pitchFamily="34" charset="0"/>
                <a:cs typeface="Times New Roman" panose="02020603050405020304" pitchFamily="18" charset="0"/>
              </a:rPr>
              <a:t>t d’Activité 2023</a:t>
            </a:r>
          </a:p>
        </p:txBody>
      </p:sp>
      <p:pic>
        <p:nvPicPr>
          <p:cNvPr id="2" name="Image 1" descr="Une image contenant texte, Police, logo, Graphique&#10;&#10;Description générée automatiquement">
            <a:extLst>
              <a:ext uri="{FF2B5EF4-FFF2-40B4-BE49-F238E27FC236}">
                <a16:creationId xmlns:a16="http://schemas.microsoft.com/office/drawing/2014/main" id="{C37AD4FB-56E7-DE0A-6DDC-E9F1B53598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0"/>
            <a:ext cx="1800200" cy="1300240"/>
          </a:xfrm>
          <a:prstGeom prst="rect">
            <a:avLst/>
          </a:prstGeom>
        </p:spPr>
      </p:pic>
    </p:spTree>
    <p:extLst>
      <p:ext uri="{BB962C8B-B14F-4D97-AF65-F5344CB8AC3E}">
        <p14:creationId xmlns:p14="http://schemas.microsoft.com/office/powerpoint/2010/main" val="3939606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Une image contenant texte, capture d’écran, cercle, diagramme&#10;&#10;Description générée automatiquement">
            <a:extLst>
              <a:ext uri="{FF2B5EF4-FFF2-40B4-BE49-F238E27FC236}">
                <a16:creationId xmlns:a16="http://schemas.microsoft.com/office/drawing/2014/main" id="{65A6B74B-2450-CB29-9E90-0081CE4BA6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Espace réservé de la date 3">
            <a:extLst>
              <a:ext uri="{FF2B5EF4-FFF2-40B4-BE49-F238E27FC236}">
                <a16:creationId xmlns:a16="http://schemas.microsoft.com/office/drawing/2014/main" id="{FA302714-4A8A-9EAC-C04A-52A1727A3327}"/>
              </a:ext>
            </a:extLst>
          </p:cNvPr>
          <p:cNvSpPr>
            <a:spLocks noGrp="1"/>
          </p:cNvSpPr>
          <p:nvPr>
            <p:ph type="dt" sz="half" idx="10"/>
          </p:nvPr>
        </p:nvSpPr>
        <p:spPr>
          <a:xfrm>
            <a:off x="457200" y="6356351"/>
            <a:ext cx="2133600" cy="365125"/>
          </a:xfrm>
        </p:spPr>
        <p:txBody>
          <a:bodyPr/>
          <a:lstStyle/>
          <a:p>
            <a:r>
              <a:rPr lang="fr-FR" dirty="0"/>
              <a:t>04/05/2024</a:t>
            </a:r>
          </a:p>
        </p:txBody>
      </p:sp>
      <p:sp>
        <p:nvSpPr>
          <p:cNvPr id="3" name="Espace réservé du pied de page 4">
            <a:extLst>
              <a:ext uri="{FF2B5EF4-FFF2-40B4-BE49-F238E27FC236}">
                <a16:creationId xmlns:a16="http://schemas.microsoft.com/office/drawing/2014/main" id="{A54F7E3F-3FD3-2685-E78F-408F6DF4C173}"/>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5" name="Espace réservé du numéro de diapositive 5">
            <a:extLst>
              <a:ext uri="{FF2B5EF4-FFF2-40B4-BE49-F238E27FC236}">
                <a16:creationId xmlns:a16="http://schemas.microsoft.com/office/drawing/2014/main" id="{4690E341-4062-8659-E056-A1C4FA9013A5}"/>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10</a:t>
            </a:fld>
            <a:endParaRPr lang="fr-FR" dirty="0"/>
          </a:p>
        </p:txBody>
      </p:sp>
    </p:spTree>
    <p:extLst>
      <p:ext uri="{BB962C8B-B14F-4D97-AF65-F5344CB8AC3E}">
        <p14:creationId xmlns:p14="http://schemas.microsoft.com/office/powerpoint/2010/main" val="2887943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1FF023-5E7B-1B41-AD79-E8CF7E835424}"/>
              </a:ext>
            </a:extLst>
          </p:cNvPr>
          <p:cNvSpPr>
            <a:spLocks noGrp="1"/>
          </p:cNvSpPr>
          <p:nvPr>
            <p:ph type="title"/>
          </p:nvPr>
        </p:nvSpPr>
        <p:spPr/>
        <p:txBody>
          <a:bodyPr/>
          <a:lstStyle/>
          <a:p>
            <a:r>
              <a:rPr lang="fr-FR" dirty="0"/>
              <a:t>Nos missions</a:t>
            </a:r>
          </a:p>
        </p:txBody>
      </p:sp>
      <p:sp>
        <p:nvSpPr>
          <p:cNvPr id="4" name="Espace réservé du contenu 2">
            <a:extLst>
              <a:ext uri="{FF2B5EF4-FFF2-40B4-BE49-F238E27FC236}">
                <a16:creationId xmlns:a16="http://schemas.microsoft.com/office/drawing/2014/main" id="{A2A92D30-1C37-2628-C327-748BED4BE613}"/>
              </a:ext>
            </a:extLst>
          </p:cNvPr>
          <p:cNvSpPr>
            <a:spLocks noGrp="1"/>
          </p:cNvSpPr>
          <p:nvPr>
            <p:ph idx="1"/>
          </p:nvPr>
        </p:nvSpPr>
        <p:spPr>
          <a:xfrm>
            <a:off x="539750" y="1604963"/>
            <a:ext cx="8229600" cy="4525962"/>
          </a:xfrm>
        </p:spPr>
        <p:txBody>
          <a:bodyPr>
            <a:normAutofit/>
          </a:bodyPr>
          <a:lstStyle/>
          <a:p>
            <a:pPr marL="0" indent="0">
              <a:buNone/>
            </a:pPr>
            <a:r>
              <a:rPr lang="fr-FR" sz="1800" b="1" dirty="0">
                <a:solidFill>
                  <a:srgbClr val="FE4229"/>
                </a:solidFill>
                <a:latin typeface="+mj-lt"/>
              </a:rPr>
              <a:t>4 missions définies par l’article L211-3 du CASF pour améliorer la vie des familles</a:t>
            </a:r>
          </a:p>
          <a:p>
            <a:pPr marL="0" indent="0">
              <a:buNone/>
            </a:pPr>
            <a:endParaRPr lang="fr-FR" sz="1800" dirty="0">
              <a:solidFill>
                <a:srgbClr val="001A73"/>
              </a:solidFill>
              <a:latin typeface="+mj-lt"/>
            </a:endParaRPr>
          </a:p>
          <a:p>
            <a:pPr lvl="1"/>
            <a:r>
              <a:rPr lang="fr-FR" sz="1600" dirty="0">
                <a:solidFill>
                  <a:srgbClr val="001A73"/>
                </a:solidFill>
                <a:latin typeface="+mj-lt"/>
              </a:rPr>
              <a:t>Donner un avis aux pouvoirs publics sur les questions d’ordre familial et leur proposer des mesures qui paraissent conformes aux intérêts matériels et moraux des familles.</a:t>
            </a:r>
          </a:p>
          <a:p>
            <a:pPr lvl="1"/>
            <a:endParaRPr lang="fr-FR" sz="1600" dirty="0">
              <a:solidFill>
                <a:srgbClr val="001A73"/>
              </a:solidFill>
              <a:latin typeface="+mj-lt"/>
            </a:endParaRPr>
          </a:p>
          <a:p>
            <a:pPr lvl="1"/>
            <a:r>
              <a:rPr lang="fr-FR" sz="1600" dirty="0">
                <a:solidFill>
                  <a:srgbClr val="001A73"/>
                </a:solidFill>
                <a:latin typeface="+mj-lt"/>
              </a:rPr>
              <a:t>Représenter officiellement auprès des pouvoirs publics l’ensemble des familles et, notamment, désigner ou proposer les représentants des familles aux divers conseils, assemblées ou autres organismes institués par l’Etat, le département et la commune.</a:t>
            </a:r>
          </a:p>
          <a:p>
            <a:pPr lvl="1"/>
            <a:endParaRPr lang="fr-FR" sz="1600" dirty="0">
              <a:solidFill>
                <a:srgbClr val="001A73"/>
              </a:solidFill>
              <a:latin typeface="+mj-lt"/>
            </a:endParaRPr>
          </a:p>
          <a:p>
            <a:pPr lvl="1"/>
            <a:r>
              <a:rPr lang="fr-FR" sz="1600" dirty="0">
                <a:solidFill>
                  <a:srgbClr val="001A73"/>
                </a:solidFill>
                <a:latin typeface="+mj-lt"/>
              </a:rPr>
              <a:t>Gérer tout service d’intérêt familial dont les pouvoirs publics estiment devoir lui confier la charge.</a:t>
            </a:r>
          </a:p>
          <a:p>
            <a:pPr lvl="1"/>
            <a:endParaRPr lang="fr-FR" sz="1600" dirty="0">
              <a:solidFill>
                <a:srgbClr val="001A73"/>
              </a:solidFill>
              <a:latin typeface="+mj-lt"/>
            </a:endParaRPr>
          </a:p>
          <a:p>
            <a:pPr lvl="1"/>
            <a:r>
              <a:rPr lang="fr-FR" sz="1600" dirty="0">
                <a:solidFill>
                  <a:srgbClr val="001A73"/>
                </a:solidFill>
                <a:latin typeface="+mj-lt"/>
              </a:rPr>
              <a:t>Exercer devant toutes les juridictions, l’action civile relativement aux faits de nature à nuire aux intérêts matériels et moraux des familles.</a:t>
            </a:r>
            <a:endParaRPr lang="fr-FR" dirty="0">
              <a:solidFill>
                <a:srgbClr val="001A73"/>
              </a:solidFill>
              <a:latin typeface="+mj-lt"/>
            </a:endParaRPr>
          </a:p>
        </p:txBody>
      </p:sp>
      <p:pic>
        <p:nvPicPr>
          <p:cNvPr id="5" name="Image 4">
            <a:extLst>
              <a:ext uri="{FF2B5EF4-FFF2-40B4-BE49-F238E27FC236}">
                <a16:creationId xmlns:a16="http://schemas.microsoft.com/office/drawing/2014/main" id="{FC4987DE-A379-7653-A8C1-15EDE748409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3" name="Espace réservé de la date 3">
            <a:extLst>
              <a:ext uri="{FF2B5EF4-FFF2-40B4-BE49-F238E27FC236}">
                <a16:creationId xmlns:a16="http://schemas.microsoft.com/office/drawing/2014/main" id="{8B7A2FF9-833B-19A2-CE4C-B83F533C0831}"/>
              </a:ext>
            </a:extLst>
          </p:cNvPr>
          <p:cNvSpPr>
            <a:spLocks noGrp="1"/>
          </p:cNvSpPr>
          <p:nvPr>
            <p:ph type="dt" sz="half" idx="10"/>
          </p:nvPr>
        </p:nvSpPr>
        <p:spPr>
          <a:xfrm>
            <a:off x="457200" y="6356351"/>
            <a:ext cx="2133600" cy="365125"/>
          </a:xfrm>
        </p:spPr>
        <p:txBody>
          <a:bodyPr/>
          <a:lstStyle/>
          <a:p>
            <a:r>
              <a:rPr lang="fr-FR" dirty="0"/>
              <a:t>04/05/2024</a:t>
            </a:r>
          </a:p>
        </p:txBody>
      </p:sp>
      <p:sp>
        <p:nvSpPr>
          <p:cNvPr id="7" name="Espace réservé du pied de page 4">
            <a:extLst>
              <a:ext uri="{FF2B5EF4-FFF2-40B4-BE49-F238E27FC236}">
                <a16:creationId xmlns:a16="http://schemas.microsoft.com/office/drawing/2014/main" id="{FA2F67AD-6ADA-B606-D35E-1816EE31E17D}"/>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8" name="Espace réservé du numéro de diapositive 5">
            <a:extLst>
              <a:ext uri="{FF2B5EF4-FFF2-40B4-BE49-F238E27FC236}">
                <a16:creationId xmlns:a16="http://schemas.microsoft.com/office/drawing/2014/main" id="{F4A702DE-62A3-C60E-ECE0-B1E969091147}"/>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11</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1A9FE1EE-5D81-4847-4B17-9B9B3207E8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4179153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Image 45">
            <a:extLst>
              <a:ext uri="{FF2B5EF4-FFF2-40B4-BE49-F238E27FC236}">
                <a16:creationId xmlns:a16="http://schemas.microsoft.com/office/drawing/2014/main" id="{AAE046D6-F8C0-E30D-189E-608804F6E14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32336" y="1198238"/>
            <a:ext cx="1248630" cy="1248630"/>
          </a:xfrm>
          <a:prstGeom prst="rect">
            <a:avLst/>
          </a:prstGeom>
          <a:noFill/>
          <a:ln>
            <a:noFill/>
          </a:ln>
        </p:spPr>
      </p:pic>
      <p:sp>
        <p:nvSpPr>
          <p:cNvPr id="2" name="Titre 1">
            <a:extLst>
              <a:ext uri="{FF2B5EF4-FFF2-40B4-BE49-F238E27FC236}">
                <a16:creationId xmlns:a16="http://schemas.microsoft.com/office/drawing/2014/main" id="{0E9F8AA3-1209-9DE2-B25B-A820080A4EFB}"/>
              </a:ext>
            </a:extLst>
          </p:cNvPr>
          <p:cNvSpPr>
            <a:spLocks noGrp="1"/>
          </p:cNvSpPr>
          <p:nvPr>
            <p:ph type="title"/>
          </p:nvPr>
        </p:nvSpPr>
        <p:spPr>
          <a:xfrm>
            <a:off x="457200" y="274639"/>
            <a:ext cx="8229600" cy="1143000"/>
          </a:xfrm>
        </p:spPr>
        <p:txBody>
          <a:bodyPr/>
          <a:lstStyle/>
          <a:p>
            <a:r>
              <a:rPr lang="fr-FR" dirty="0"/>
              <a:t>Nos associations adhérentes</a:t>
            </a:r>
          </a:p>
        </p:txBody>
      </p:sp>
      <p:sp>
        <p:nvSpPr>
          <p:cNvPr id="3" name="Espace réservé de la date 3">
            <a:extLst>
              <a:ext uri="{FF2B5EF4-FFF2-40B4-BE49-F238E27FC236}">
                <a16:creationId xmlns:a16="http://schemas.microsoft.com/office/drawing/2014/main" id="{AA574B60-0F39-F48F-CCB5-356FE01A9F1F}"/>
              </a:ext>
            </a:extLst>
          </p:cNvPr>
          <p:cNvSpPr>
            <a:spLocks noGrp="1"/>
          </p:cNvSpPr>
          <p:nvPr>
            <p:ph type="dt" sz="half" idx="10"/>
          </p:nvPr>
        </p:nvSpPr>
        <p:spPr>
          <a:xfrm>
            <a:off x="457200" y="6356351"/>
            <a:ext cx="2133600" cy="365125"/>
          </a:xfrm>
        </p:spPr>
        <p:txBody>
          <a:bodyPr/>
          <a:lstStyle/>
          <a:p>
            <a:r>
              <a:rPr lang="fr-FR" dirty="0"/>
              <a:t>04/05/2024</a:t>
            </a:r>
          </a:p>
        </p:txBody>
      </p:sp>
      <p:sp>
        <p:nvSpPr>
          <p:cNvPr id="5" name="Espace réservé du pied de page 4">
            <a:extLst>
              <a:ext uri="{FF2B5EF4-FFF2-40B4-BE49-F238E27FC236}">
                <a16:creationId xmlns:a16="http://schemas.microsoft.com/office/drawing/2014/main" id="{8581DEB1-84FB-C80C-7274-B4F927AD72BA}"/>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6" name="Espace réservé du numéro de diapositive 5">
            <a:extLst>
              <a:ext uri="{FF2B5EF4-FFF2-40B4-BE49-F238E27FC236}">
                <a16:creationId xmlns:a16="http://schemas.microsoft.com/office/drawing/2014/main" id="{4AD64B96-4FC6-0B74-0C9C-6CCE5A0710FF}"/>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12</a:t>
            </a:fld>
            <a:endParaRPr lang="fr-FR" dirty="0"/>
          </a:p>
        </p:txBody>
      </p:sp>
      <p:pic>
        <p:nvPicPr>
          <p:cNvPr id="4" name="Image 3">
            <a:extLst>
              <a:ext uri="{FF2B5EF4-FFF2-40B4-BE49-F238E27FC236}">
                <a16:creationId xmlns:a16="http://schemas.microsoft.com/office/drawing/2014/main" id="{3A789438-951B-A57C-1898-BB91E808DF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39" name="Image 38">
            <a:extLst>
              <a:ext uri="{FF2B5EF4-FFF2-40B4-BE49-F238E27FC236}">
                <a16:creationId xmlns:a16="http://schemas.microsoft.com/office/drawing/2014/main" id="{B3137C31-8298-1BA1-9B5A-8276B10AFC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2368" y="1693376"/>
            <a:ext cx="1348590" cy="430329"/>
          </a:xfrm>
          <a:prstGeom prst="rect">
            <a:avLst/>
          </a:prstGeom>
        </p:spPr>
      </p:pic>
      <p:pic>
        <p:nvPicPr>
          <p:cNvPr id="1026" name="Picture 2" descr="Portail des associations de la ville de Mont de Marsan - CDAFAL 40">
            <a:extLst>
              <a:ext uri="{FF2B5EF4-FFF2-40B4-BE49-F238E27FC236}">
                <a16:creationId xmlns:a16="http://schemas.microsoft.com/office/drawing/2014/main" id="{B5416B6D-64E9-92AB-897E-6310FAB2069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18594" y="1557557"/>
            <a:ext cx="694139" cy="691055"/>
          </a:xfrm>
          <a:prstGeom prst="rect">
            <a:avLst/>
          </a:prstGeom>
          <a:noFill/>
          <a:extLst>
            <a:ext uri="{909E8E84-426E-40DD-AFC4-6F175D3DCCD1}">
              <a14:hiddenFill xmlns:a14="http://schemas.microsoft.com/office/drawing/2010/main">
                <a:solidFill>
                  <a:srgbClr val="FFFFFF"/>
                </a:solidFill>
              </a14:hiddenFill>
            </a:ext>
          </a:extLst>
        </p:spPr>
      </p:pic>
      <p:pic>
        <p:nvPicPr>
          <p:cNvPr id="44" name="Image 43">
            <a:extLst>
              <a:ext uri="{FF2B5EF4-FFF2-40B4-BE49-F238E27FC236}">
                <a16:creationId xmlns:a16="http://schemas.microsoft.com/office/drawing/2014/main" id="{41509163-51E3-06D4-2360-2CA61E29047D}"/>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46985" y="1534468"/>
            <a:ext cx="892763" cy="611118"/>
          </a:xfrm>
          <a:prstGeom prst="rect">
            <a:avLst/>
          </a:prstGeom>
          <a:noFill/>
          <a:ln>
            <a:noFill/>
          </a:ln>
        </p:spPr>
      </p:pic>
      <p:pic>
        <p:nvPicPr>
          <p:cNvPr id="47" name="Image 46">
            <a:extLst>
              <a:ext uri="{FF2B5EF4-FFF2-40B4-BE49-F238E27FC236}">
                <a16:creationId xmlns:a16="http://schemas.microsoft.com/office/drawing/2014/main" id="{49F886B8-96B9-3054-2287-BE9CF5897CF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48264" y="1309262"/>
            <a:ext cx="1080120" cy="741621"/>
          </a:xfrm>
          <a:prstGeom prst="rect">
            <a:avLst/>
          </a:prstGeom>
          <a:noFill/>
          <a:ln>
            <a:noFill/>
          </a:ln>
        </p:spPr>
      </p:pic>
      <p:pic>
        <p:nvPicPr>
          <p:cNvPr id="48" name="Image 47">
            <a:extLst>
              <a:ext uri="{FF2B5EF4-FFF2-40B4-BE49-F238E27FC236}">
                <a16:creationId xmlns:a16="http://schemas.microsoft.com/office/drawing/2014/main" id="{4215686D-82BC-2960-3C73-1BFD3EEE478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77855" y="4633766"/>
            <a:ext cx="1243023" cy="908362"/>
          </a:xfrm>
          <a:prstGeom prst="rect">
            <a:avLst/>
          </a:prstGeom>
          <a:noFill/>
          <a:ln>
            <a:noFill/>
          </a:ln>
        </p:spPr>
      </p:pic>
      <p:pic>
        <p:nvPicPr>
          <p:cNvPr id="53" name="Image 52" descr="Une image contenant texte, clipart, conception, illustration&#10;&#10;Description générée automatiquement">
            <a:extLst>
              <a:ext uri="{FF2B5EF4-FFF2-40B4-BE49-F238E27FC236}">
                <a16:creationId xmlns:a16="http://schemas.microsoft.com/office/drawing/2014/main" id="{0C1FC86B-68D6-52EF-CFD5-72D9639D3B6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15262" y="1486840"/>
            <a:ext cx="923791" cy="923791"/>
          </a:xfrm>
          <a:prstGeom prst="rect">
            <a:avLst/>
          </a:prstGeom>
        </p:spPr>
      </p:pic>
      <p:pic>
        <p:nvPicPr>
          <p:cNvPr id="7" name="Image 6" descr="Une image contenant texte, Police, logo, Graphique&#10;&#10;Description générée automatiquement">
            <a:extLst>
              <a:ext uri="{FF2B5EF4-FFF2-40B4-BE49-F238E27FC236}">
                <a16:creationId xmlns:a16="http://schemas.microsoft.com/office/drawing/2014/main" id="{D6A7E579-C684-A5B5-802F-D64444ED4BB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15" name="ZoneTexte 14">
            <a:extLst>
              <a:ext uri="{FF2B5EF4-FFF2-40B4-BE49-F238E27FC236}">
                <a16:creationId xmlns:a16="http://schemas.microsoft.com/office/drawing/2014/main" id="{3F0B1D75-CB78-CF97-F722-08FDB29E6758}"/>
              </a:ext>
            </a:extLst>
          </p:cNvPr>
          <p:cNvSpPr txBox="1"/>
          <p:nvPr/>
        </p:nvSpPr>
        <p:spPr>
          <a:xfrm>
            <a:off x="594209" y="1229991"/>
            <a:ext cx="5101406" cy="369332"/>
          </a:xfrm>
          <a:prstGeom prst="rect">
            <a:avLst/>
          </a:prstGeom>
          <a:noFill/>
        </p:spPr>
        <p:txBody>
          <a:bodyPr wrap="square" rtlCol="0">
            <a:spAutoFit/>
          </a:bodyPr>
          <a:lstStyle/>
          <a:p>
            <a:r>
              <a:rPr lang="fr-FR" b="1" dirty="0">
                <a:solidFill>
                  <a:srgbClr val="FE4229"/>
                </a:solidFill>
              </a:rPr>
              <a:t>Mouvements familiaux à recrutement général</a:t>
            </a:r>
          </a:p>
        </p:txBody>
      </p:sp>
      <p:sp>
        <p:nvSpPr>
          <p:cNvPr id="18" name="ZoneTexte 17">
            <a:extLst>
              <a:ext uri="{FF2B5EF4-FFF2-40B4-BE49-F238E27FC236}">
                <a16:creationId xmlns:a16="http://schemas.microsoft.com/office/drawing/2014/main" id="{9A724431-7EA8-2B03-88D9-135C0632C95C}"/>
              </a:ext>
            </a:extLst>
          </p:cNvPr>
          <p:cNvSpPr txBox="1"/>
          <p:nvPr/>
        </p:nvSpPr>
        <p:spPr>
          <a:xfrm>
            <a:off x="1920088" y="2901083"/>
            <a:ext cx="1757069" cy="1200329"/>
          </a:xfrm>
          <a:prstGeom prst="rect">
            <a:avLst/>
          </a:prstGeom>
          <a:noFill/>
        </p:spPr>
        <p:txBody>
          <a:bodyPr wrap="square" rtlCol="0">
            <a:spAutoFit/>
          </a:bodyPr>
          <a:lstStyle/>
          <a:p>
            <a:r>
              <a:rPr lang="fr-FR" sz="1200" dirty="0">
                <a:solidFill>
                  <a:srgbClr val="001A73"/>
                </a:solidFill>
              </a:rPr>
              <a:t>AFL Le Touquet Pau</a:t>
            </a:r>
          </a:p>
          <a:p>
            <a:r>
              <a:rPr lang="fr-FR" sz="1200" dirty="0">
                <a:solidFill>
                  <a:srgbClr val="001A73"/>
                </a:solidFill>
              </a:rPr>
              <a:t>AFL Pau Béarn</a:t>
            </a:r>
          </a:p>
          <a:p>
            <a:r>
              <a:rPr lang="fr-FR" sz="1200" dirty="0">
                <a:solidFill>
                  <a:srgbClr val="001A73"/>
                </a:solidFill>
              </a:rPr>
              <a:t>AFL de Sévignacq </a:t>
            </a:r>
          </a:p>
          <a:p>
            <a:r>
              <a:rPr lang="fr-FR" sz="1200" dirty="0">
                <a:solidFill>
                  <a:srgbClr val="001A73"/>
                </a:solidFill>
              </a:rPr>
              <a:t>et de la Vallée du Gabas</a:t>
            </a:r>
          </a:p>
          <a:p>
            <a:r>
              <a:rPr lang="fr-FR" sz="1200" dirty="0">
                <a:solidFill>
                  <a:srgbClr val="001A73"/>
                </a:solidFill>
              </a:rPr>
              <a:t>AFL </a:t>
            </a:r>
            <a:r>
              <a:rPr lang="fr-FR" sz="1200" dirty="0" err="1">
                <a:solidFill>
                  <a:srgbClr val="001A73"/>
                </a:solidFill>
              </a:rPr>
              <a:t>Deneri</a:t>
            </a:r>
            <a:r>
              <a:rPr lang="fr-FR" sz="1200" dirty="0">
                <a:solidFill>
                  <a:srgbClr val="001A73"/>
                </a:solidFill>
              </a:rPr>
              <a:t> </a:t>
            </a:r>
            <a:r>
              <a:rPr lang="fr-FR" sz="1200" dirty="0" err="1">
                <a:solidFill>
                  <a:srgbClr val="001A73"/>
                </a:solidFill>
              </a:rPr>
              <a:t>Idekia</a:t>
            </a:r>
            <a:endParaRPr lang="fr-FR" sz="1200" dirty="0">
              <a:solidFill>
                <a:srgbClr val="001A73"/>
              </a:solidFill>
            </a:endParaRPr>
          </a:p>
          <a:p>
            <a:r>
              <a:rPr lang="fr-FR" sz="1200" dirty="0">
                <a:solidFill>
                  <a:srgbClr val="001A73"/>
                </a:solidFill>
              </a:rPr>
              <a:t>AFL des Locataires 64</a:t>
            </a:r>
          </a:p>
        </p:txBody>
      </p:sp>
      <p:sp>
        <p:nvSpPr>
          <p:cNvPr id="19" name="ZoneTexte 18">
            <a:extLst>
              <a:ext uri="{FF2B5EF4-FFF2-40B4-BE49-F238E27FC236}">
                <a16:creationId xmlns:a16="http://schemas.microsoft.com/office/drawing/2014/main" id="{EBC8FCC6-738C-0F2A-BFE8-CD5179482717}"/>
              </a:ext>
            </a:extLst>
          </p:cNvPr>
          <p:cNvSpPr txBox="1"/>
          <p:nvPr/>
        </p:nvSpPr>
        <p:spPr>
          <a:xfrm>
            <a:off x="683139" y="2291842"/>
            <a:ext cx="1656613" cy="646331"/>
          </a:xfrm>
          <a:prstGeom prst="rect">
            <a:avLst/>
          </a:prstGeom>
          <a:noFill/>
        </p:spPr>
        <p:txBody>
          <a:bodyPr wrap="square" rtlCol="0">
            <a:spAutoFit/>
          </a:bodyPr>
          <a:lstStyle/>
          <a:p>
            <a:r>
              <a:rPr lang="fr-FR" sz="1200" dirty="0">
                <a:solidFill>
                  <a:srgbClr val="001A73"/>
                </a:solidFill>
              </a:rPr>
              <a:t>AFC BAB </a:t>
            </a:r>
          </a:p>
          <a:p>
            <a:r>
              <a:rPr lang="fr-FR" sz="1200" dirty="0">
                <a:solidFill>
                  <a:srgbClr val="001A73"/>
                </a:solidFill>
              </a:rPr>
              <a:t>AFC de la Côte Basque</a:t>
            </a:r>
          </a:p>
          <a:p>
            <a:r>
              <a:rPr lang="fr-FR" sz="1200" dirty="0">
                <a:solidFill>
                  <a:srgbClr val="001A73"/>
                </a:solidFill>
              </a:rPr>
              <a:t>AFC de Pau Région</a:t>
            </a:r>
          </a:p>
        </p:txBody>
      </p:sp>
      <p:sp>
        <p:nvSpPr>
          <p:cNvPr id="20" name="ZoneTexte 19">
            <a:extLst>
              <a:ext uri="{FF2B5EF4-FFF2-40B4-BE49-F238E27FC236}">
                <a16:creationId xmlns:a16="http://schemas.microsoft.com/office/drawing/2014/main" id="{A1B871F3-71B4-1A7D-8C7E-3C61B68BA421}"/>
              </a:ext>
            </a:extLst>
          </p:cNvPr>
          <p:cNvSpPr txBox="1"/>
          <p:nvPr/>
        </p:nvSpPr>
        <p:spPr>
          <a:xfrm>
            <a:off x="3265479" y="2384174"/>
            <a:ext cx="1747148" cy="461665"/>
          </a:xfrm>
          <a:prstGeom prst="rect">
            <a:avLst/>
          </a:prstGeom>
          <a:noFill/>
        </p:spPr>
        <p:txBody>
          <a:bodyPr wrap="square" rtlCol="0">
            <a:spAutoFit/>
          </a:bodyPr>
          <a:lstStyle/>
          <a:p>
            <a:r>
              <a:rPr lang="fr-FR" sz="1200" dirty="0">
                <a:solidFill>
                  <a:srgbClr val="001A73"/>
                </a:solidFill>
              </a:rPr>
              <a:t>AFP Forum Familles 64</a:t>
            </a:r>
          </a:p>
          <a:p>
            <a:r>
              <a:rPr lang="fr-FR" sz="1200" dirty="0">
                <a:solidFill>
                  <a:srgbClr val="001A73"/>
                </a:solidFill>
              </a:rPr>
              <a:t>AFP Le Phare</a:t>
            </a:r>
          </a:p>
        </p:txBody>
      </p:sp>
      <p:sp>
        <p:nvSpPr>
          <p:cNvPr id="22" name="ZoneTexte 21">
            <a:extLst>
              <a:ext uri="{FF2B5EF4-FFF2-40B4-BE49-F238E27FC236}">
                <a16:creationId xmlns:a16="http://schemas.microsoft.com/office/drawing/2014/main" id="{AEF3BB0D-32E8-A023-7431-D533FFAB16B3}"/>
              </a:ext>
            </a:extLst>
          </p:cNvPr>
          <p:cNvSpPr txBox="1"/>
          <p:nvPr/>
        </p:nvSpPr>
        <p:spPr>
          <a:xfrm>
            <a:off x="5339748" y="2700074"/>
            <a:ext cx="1942622" cy="1384995"/>
          </a:xfrm>
          <a:prstGeom prst="rect">
            <a:avLst/>
          </a:prstGeom>
          <a:noFill/>
        </p:spPr>
        <p:txBody>
          <a:bodyPr wrap="square" rtlCol="0">
            <a:spAutoFit/>
          </a:bodyPr>
          <a:lstStyle/>
          <a:p>
            <a:r>
              <a:rPr lang="fr-FR" sz="1200" dirty="0">
                <a:solidFill>
                  <a:srgbClr val="001A73"/>
                </a:solidFill>
              </a:rPr>
              <a:t>AFR </a:t>
            </a:r>
            <a:r>
              <a:rPr lang="fr-FR" sz="1200" dirty="0" err="1">
                <a:solidFill>
                  <a:srgbClr val="001A73"/>
                </a:solidFill>
              </a:rPr>
              <a:t>Tardets</a:t>
            </a:r>
            <a:endParaRPr lang="fr-FR" sz="1200" dirty="0">
              <a:solidFill>
                <a:srgbClr val="001A73"/>
              </a:solidFill>
            </a:endParaRPr>
          </a:p>
          <a:p>
            <a:r>
              <a:rPr lang="fr-FR" sz="1200" dirty="0">
                <a:solidFill>
                  <a:srgbClr val="001A73"/>
                </a:solidFill>
              </a:rPr>
              <a:t>AFR Thèze</a:t>
            </a:r>
          </a:p>
          <a:p>
            <a:r>
              <a:rPr lang="fr-FR" sz="1200" dirty="0">
                <a:solidFill>
                  <a:srgbClr val="001A73"/>
                </a:solidFill>
              </a:rPr>
              <a:t>AFR des Crêtes</a:t>
            </a:r>
          </a:p>
          <a:p>
            <a:r>
              <a:rPr lang="fr-FR" sz="1200" dirty="0">
                <a:solidFill>
                  <a:srgbClr val="001A73"/>
                </a:solidFill>
              </a:rPr>
              <a:t>AFR des Deux </a:t>
            </a:r>
            <a:r>
              <a:rPr lang="fr-FR" sz="1200" dirty="0" err="1">
                <a:solidFill>
                  <a:srgbClr val="001A73"/>
                </a:solidFill>
              </a:rPr>
              <a:t>Luys</a:t>
            </a:r>
            <a:endParaRPr lang="fr-FR" sz="1200" dirty="0">
              <a:solidFill>
                <a:srgbClr val="001A73"/>
              </a:solidFill>
            </a:endParaRPr>
          </a:p>
          <a:p>
            <a:r>
              <a:rPr lang="fr-FR" sz="1200" dirty="0">
                <a:solidFill>
                  <a:srgbClr val="001A73"/>
                </a:solidFill>
              </a:rPr>
              <a:t>AFR les Crêtes de Vic-Bilh</a:t>
            </a:r>
          </a:p>
          <a:p>
            <a:r>
              <a:rPr lang="fr-FR" sz="1200" dirty="0">
                <a:solidFill>
                  <a:srgbClr val="001A73"/>
                </a:solidFill>
              </a:rPr>
              <a:t>AFR de Lagor</a:t>
            </a:r>
          </a:p>
          <a:p>
            <a:r>
              <a:rPr lang="fr-FR" sz="1200" dirty="0">
                <a:solidFill>
                  <a:srgbClr val="001A73"/>
                </a:solidFill>
              </a:rPr>
              <a:t>AFR </a:t>
            </a:r>
            <a:r>
              <a:rPr lang="fr-FR" sz="1200" dirty="0" err="1">
                <a:solidFill>
                  <a:srgbClr val="001A73"/>
                </a:solidFill>
              </a:rPr>
              <a:t>Guzientzat</a:t>
            </a:r>
            <a:endParaRPr lang="fr-FR" sz="1200" dirty="0">
              <a:solidFill>
                <a:srgbClr val="001A73"/>
              </a:solidFill>
            </a:endParaRPr>
          </a:p>
        </p:txBody>
      </p:sp>
      <p:sp>
        <p:nvSpPr>
          <p:cNvPr id="23" name="ZoneTexte 22">
            <a:extLst>
              <a:ext uri="{FF2B5EF4-FFF2-40B4-BE49-F238E27FC236}">
                <a16:creationId xmlns:a16="http://schemas.microsoft.com/office/drawing/2014/main" id="{8871396C-7402-96DD-5203-3ED31A5454E6}"/>
              </a:ext>
            </a:extLst>
          </p:cNvPr>
          <p:cNvSpPr txBox="1"/>
          <p:nvPr/>
        </p:nvSpPr>
        <p:spPr>
          <a:xfrm>
            <a:off x="6948264" y="2296994"/>
            <a:ext cx="1398899" cy="461665"/>
          </a:xfrm>
          <a:prstGeom prst="rect">
            <a:avLst/>
          </a:prstGeom>
          <a:noFill/>
        </p:spPr>
        <p:txBody>
          <a:bodyPr wrap="square" rtlCol="0">
            <a:spAutoFit/>
          </a:bodyPr>
          <a:lstStyle/>
          <a:p>
            <a:r>
              <a:rPr lang="fr-FR" sz="1200" dirty="0">
                <a:solidFill>
                  <a:srgbClr val="001A73"/>
                </a:solidFill>
              </a:rPr>
              <a:t>CSF Union Locale du Pays Basque</a:t>
            </a:r>
          </a:p>
        </p:txBody>
      </p:sp>
      <p:sp>
        <p:nvSpPr>
          <p:cNvPr id="24" name="ZoneTexte 23">
            <a:extLst>
              <a:ext uri="{FF2B5EF4-FFF2-40B4-BE49-F238E27FC236}">
                <a16:creationId xmlns:a16="http://schemas.microsoft.com/office/drawing/2014/main" id="{22FD48BE-7AA1-1649-8D2C-31DCA7526166}"/>
              </a:ext>
            </a:extLst>
          </p:cNvPr>
          <p:cNvSpPr txBox="1"/>
          <p:nvPr/>
        </p:nvSpPr>
        <p:spPr>
          <a:xfrm>
            <a:off x="489857" y="4230159"/>
            <a:ext cx="5101406" cy="369332"/>
          </a:xfrm>
          <a:prstGeom prst="rect">
            <a:avLst/>
          </a:prstGeom>
          <a:noFill/>
        </p:spPr>
        <p:txBody>
          <a:bodyPr wrap="square" rtlCol="0">
            <a:spAutoFit/>
          </a:bodyPr>
          <a:lstStyle/>
          <a:p>
            <a:r>
              <a:rPr lang="fr-FR" b="1" dirty="0">
                <a:solidFill>
                  <a:srgbClr val="FE4229"/>
                </a:solidFill>
              </a:rPr>
              <a:t>Mouvements familiaux à recrutement spécifique</a:t>
            </a:r>
          </a:p>
        </p:txBody>
      </p:sp>
      <p:sp>
        <p:nvSpPr>
          <p:cNvPr id="25" name="ZoneTexte 24">
            <a:extLst>
              <a:ext uri="{FF2B5EF4-FFF2-40B4-BE49-F238E27FC236}">
                <a16:creationId xmlns:a16="http://schemas.microsoft.com/office/drawing/2014/main" id="{41BB711A-64C8-7489-40C3-CD24FB8CE9A6}"/>
              </a:ext>
            </a:extLst>
          </p:cNvPr>
          <p:cNvSpPr txBox="1"/>
          <p:nvPr/>
        </p:nvSpPr>
        <p:spPr>
          <a:xfrm>
            <a:off x="2233098" y="4839401"/>
            <a:ext cx="1614923" cy="646331"/>
          </a:xfrm>
          <a:prstGeom prst="rect">
            <a:avLst/>
          </a:prstGeom>
          <a:noFill/>
        </p:spPr>
        <p:txBody>
          <a:bodyPr wrap="square" rtlCol="0">
            <a:spAutoFit/>
          </a:bodyPr>
          <a:lstStyle/>
          <a:p>
            <a:r>
              <a:rPr lang="fr-FR" sz="1200" dirty="0">
                <a:solidFill>
                  <a:srgbClr val="001A73"/>
                </a:solidFill>
              </a:rPr>
              <a:t>UNAFAM Délégation 64 Pyrénées-Atlantiques</a:t>
            </a:r>
          </a:p>
        </p:txBody>
      </p:sp>
    </p:spTree>
    <p:extLst>
      <p:ext uri="{BB962C8B-B14F-4D97-AF65-F5344CB8AC3E}">
        <p14:creationId xmlns:p14="http://schemas.microsoft.com/office/powerpoint/2010/main" val="2642001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B465A7-4D89-21B3-EB2C-206194922621}"/>
              </a:ext>
            </a:extLst>
          </p:cNvPr>
          <p:cNvSpPr>
            <a:spLocks noGrp="1"/>
          </p:cNvSpPr>
          <p:nvPr>
            <p:ph type="title"/>
          </p:nvPr>
        </p:nvSpPr>
        <p:spPr/>
        <p:txBody>
          <a:bodyPr/>
          <a:lstStyle/>
          <a:p>
            <a:r>
              <a:rPr lang="fr-FR" dirty="0"/>
              <a:t>Les représentations</a:t>
            </a:r>
          </a:p>
        </p:txBody>
      </p:sp>
      <p:sp>
        <p:nvSpPr>
          <p:cNvPr id="3" name="Espace réservé du contenu 2">
            <a:extLst>
              <a:ext uri="{FF2B5EF4-FFF2-40B4-BE49-F238E27FC236}">
                <a16:creationId xmlns:a16="http://schemas.microsoft.com/office/drawing/2014/main" id="{98420904-DA8B-8F08-9E2F-C3C30BDDA3D7}"/>
              </a:ext>
            </a:extLst>
          </p:cNvPr>
          <p:cNvSpPr>
            <a:spLocks noGrp="1"/>
          </p:cNvSpPr>
          <p:nvPr>
            <p:ph idx="1"/>
          </p:nvPr>
        </p:nvSpPr>
        <p:spPr>
          <a:xfrm>
            <a:off x="457200" y="1652802"/>
            <a:ext cx="8229600" cy="3552395"/>
          </a:xfrm>
        </p:spPr>
        <p:txBody>
          <a:bodyPr>
            <a:normAutofit/>
          </a:bodyPr>
          <a:lstStyle/>
          <a:p>
            <a:pPr marL="0" indent="0" algn="just">
              <a:buNone/>
            </a:pPr>
            <a:r>
              <a:rPr lang="fr-FR" sz="1800" dirty="0">
                <a:solidFill>
                  <a:srgbClr val="001A73"/>
                </a:solidFill>
              </a:rPr>
              <a:t>L’Udaf64 dispose de représentants familiaux qui siègent dans de nombreuses instances avec pour mission de représenter les intérêts généraux de toutes les familles</a:t>
            </a:r>
          </a:p>
          <a:p>
            <a:pPr marL="0" indent="0">
              <a:buNone/>
            </a:pPr>
            <a:endParaRPr lang="fr-FR" sz="1400" dirty="0">
              <a:solidFill>
                <a:srgbClr val="001A73"/>
              </a:solidFill>
            </a:endParaRPr>
          </a:p>
          <a:p>
            <a:pPr marL="0" indent="0">
              <a:buNone/>
            </a:pPr>
            <a:r>
              <a:rPr lang="fr-FR" sz="1400" b="1" dirty="0">
                <a:solidFill>
                  <a:srgbClr val="FE4229"/>
                </a:solidFill>
              </a:rPr>
              <a:t>Elle représente et défend les familles dans près de 25 organismes départementaux, notamment :</a:t>
            </a:r>
          </a:p>
          <a:p>
            <a:pPr marL="0" indent="0">
              <a:buNone/>
            </a:pPr>
            <a:endParaRPr lang="fr-FR" sz="1400" b="1" dirty="0">
              <a:solidFill>
                <a:schemeClr val="accent6">
                  <a:lumMod val="75000"/>
                </a:schemeClr>
              </a:solidFill>
            </a:endParaRPr>
          </a:p>
          <a:p>
            <a:pPr algn="just">
              <a:lnSpc>
                <a:spcPct val="107000"/>
              </a:lnSpc>
              <a:spcAft>
                <a:spcPts val="800"/>
              </a:spcAft>
            </a:pPr>
            <a:r>
              <a:rPr lang="fr-FR" sz="1600" b="1" dirty="0">
                <a:solidFill>
                  <a:srgbClr val="001A73"/>
                </a:solidFill>
                <a:effectLst/>
                <a:latin typeface="Calibri" panose="020F0502020204030204" pitchFamily="34" charset="0"/>
                <a:ea typeface="Arial" panose="020B0604020202020204" pitchFamily="34" charset="0"/>
                <a:cs typeface="Calibri" panose="020F0502020204030204" pitchFamily="34" charset="0"/>
              </a:rPr>
              <a:t>Prestations – droits des familles</a:t>
            </a:r>
            <a:endParaRPr lang="fr-FR" sz="1600" dirty="0">
              <a:solidFill>
                <a:srgbClr val="001A73"/>
              </a:solidFill>
              <a:effectLst/>
              <a:latin typeface="Calibri" panose="020F0502020204030204" pitchFamily="34" charset="0"/>
              <a:ea typeface="Calibri" panose="020F0502020204030204" pitchFamily="34"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1600" dirty="0">
                <a:solidFill>
                  <a:srgbClr val="001A73"/>
                </a:solidFill>
                <a:effectLst/>
                <a:latin typeface="Calibri" panose="020F0502020204030204" pitchFamily="34" charset="0"/>
                <a:ea typeface="Arial" panose="020B0604020202020204" pitchFamily="34" charset="0"/>
                <a:cs typeface="Calibri" panose="020F0502020204030204" pitchFamily="34" charset="0"/>
              </a:rPr>
              <a:t>Caisse d’allocations familiales (CAF).</a:t>
            </a:r>
            <a:endParaRPr lang="fr-FR" sz="1600" dirty="0">
              <a:solidFill>
                <a:srgbClr val="001A73"/>
              </a:solidFill>
              <a:effectLst/>
              <a:latin typeface="Calibri" panose="020F0502020204030204" pitchFamily="34" charset="0"/>
              <a:ea typeface="Calibri" panose="020F0502020204030204" pitchFamily="34"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1600" dirty="0">
                <a:solidFill>
                  <a:srgbClr val="001A73"/>
                </a:solidFill>
                <a:effectLst/>
                <a:latin typeface="Calibri" panose="020F0502020204030204" pitchFamily="34" charset="0"/>
                <a:ea typeface="Arial" panose="020B0604020202020204" pitchFamily="34" charset="0"/>
                <a:cs typeface="Calibri" panose="020F0502020204030204" pitchFamily="34" charset="0"/>
              </a:rPr>
              <a:t>Mutualité sociale agricole (MSA).</a:t>
            </a:r>
            <a:endParaRPr lang="fr-FR" sz="1600" dirty="0">
              <a:solidFill>
                <a:srgbClr val="001A73"/>
              </a:solidFill>
              <a:effectLst/>
              <a:latin typeface="Calibri" panose="020F0502020204030204" pitchFamily="34" charset="0"/>
              <a:ea typeface="Calibri" panose="020F0502020204030204" pitchFamily="34"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1600" dirty="0">
                <a:solidFill>
                  <a:srgbClr val="001A73"/>
                </a:solidFill>
                <a:effectLst/>
                <a:latin typeface="Calibri" panose="020F0502020204030204" pitchFamily="34" charset="0"/>
                <a:ea typeface="Arial" panose="020B0604020202020204" pitchFamily="34" charset="0"/>
                <a:cs typeface="Calibri" panose="020F0502020204030204" pitchFamily="34" charset="0"/>
              </a:rPr>
              <a:t>Centres communaux et intercommunaux d’action sociale (CCAS).</a:t>
            </a:r>
            <a:endParaRPr lang="fr-FR" sz="1600" dirty="0">
              <a:solidFill>
                <a:srgbClr val="001A73"/>
              </a:solidFill>
              <a:effectLst/>
              <a:latin typeface="Calibri" panose="020F0502020204030204" pitchFamily="34" charset="0"/>
              <a:ea typeface="Calibri" panose="020F0502020204030204" pitchFamily="34"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1600" dirty="0">
                <a:solidFill>
                  <a:srgbClr val="001A73"/>
                </a:solidFill>
                <a:effectLst/>
                <a:latin typeface="Calibri" panose="020F0502020204030204" pitchFamily="34" charset="0"/>
                <a:ea typeface="Arial" panose="020B0604020202020204" pitchFamily="34" charset="0"/>
                <a:cs typeface="Calibri" panose="020F0502020204030204" pitchFamily="34" charset="0"/>
              </a:rPr>
              <a:t>Médaille de la famille.</a:t>
            </a:r>
            <a:endParaRPr lang="fr-FR" sz="1600" dirty="0">
              <a:solidFill>
                <a:srgbClr val="001A73"/>
              </a:solidFill>
            </a:endParaRPr>
          </a:p>
        </p:txBody>
      </p:sp>
      <p:pic>
        <p:nvPicPr>
          <p:cNvPr id="5" name="Image 4">
            <a:extLst>
              <a:ext uri="{FF2B5EF4-FFF2-40B4-BE49-F238E27FC236}">
                <a16:creationId xmlns:a16="http://schemas.microsoft.com/office/drawing/2014/main" id="{C33D4280-E876-E0D0-3DC0-E080F7600F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6" name="Espace réservé de la date 3">
            <a:extLst>
              <a:ext uri="{FF2B5EF4-FFF2-40B4-BE49-F238E27FC236}">
                <a16:creationId xmlns:a16="http://schemas.microsoft.com/office/drawing/2014/main" id="{2D6F8236-E7A8-E07A-259B-8F10B9AB390F}"/>
              </a:ext>
            </a:extLst>
          </p:cNvPr>
          <p:cNvSpPr>
            <a:spLocks noGrp="1"/>
          </p:cNvSpPr>
          <p:nvPr>
            <p:ph type="dt" sz="half" idx="10"/>
          </p:nvPr>
        </p:nvSpPr>
        <p:spPr>
          <a:xfrm>
            <a:off x="457200" y="6356351"/>
            <a:ext cx="2133600" cy="365125"/>
          </a:xfrm>
        </p:spPr>
        <p:txBody>
          <a:bodyPr/>
          <a:lstStyle/>
          <a:p>
            <a:r>
              <a:rPr lang="fr-FR" dirty="0"/>
              <a:t>04/05/2024</a:t>
            </a:r>
          </a:p>
        </p:txBody>
      </p:sp>
      <p:sp>
        <p:nvSpPr>
          <p:cNvPr id="7" name="Espace réservé du pied de page 4">
            <a:extLst>
              <a:ext uri="{FF2B5EF4-FFF2-40B4-BE49-F238E27FC236}">
                <a16:creationId xmlns:a16="http://schemas.microsoft.com/office/drawing/2014/main" id="{B77589B9-4857-0457-9054-6EDEF104BD4C}"/>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8" name="Espace réservé du numéro de diapositive 5">
            <a:extLst>
              <a:ext uri="{FF2B5EF4-FFF2-40B4-BE49-F238E27FC236}">
                <a16:creationId xmlns:a16="http://schemas.microsoft.com/office/drawing/2014/main" id="{FB4A755E-2627-F8F9-0217-CEE9544AC81A}"/>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13</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045AB32F-2F8B-0CE4-62D2-42B522CA10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1790274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8420904-DA8B-8F08-9E2F-C3C30BDDA3D7}"/>
              </a:ext>
            </a:extLst>
          </p:cNvPr>
          <p:cNvSpPr>
            <a:spLocks noGrp="1"/>
          </p:cNvSpPr>
          <p:nvPr>
            <p:ph idx="1"/>
          </p:nvPr>
        </p:nvSpPr>
        <p:spPr>
          <a:xfrm>
            <a:off x="457200" y="1392938"/>
            <a:ext cx="8229600" cy="3927014"/>
          </a:xfrm>
        </p:spPr>
        <p:txBody>
          <a:bodyPr>
            <a:normAutofit fontScale="77500" lnSpcReduction="20000"/>
          </a:bodyPr>
          <a:lstStyle/>
          <a:p>
            <a:pPr marL="0" indent="0">
              <a:lnSpc>
                <a:spcPct val="106000"/>
              </a:lnSpc>
              <a:spcAft>
                <a:spcPts val="800"/>
              </a:spcAft>
              <a:buNone/>
            </a:pPr>
            <a:r>
              <a:rPr lang="fr-FR" sz="2000" b="1" spc="-30" dirty="0">
                <a:solidFill>
                  <a:srgbClr val="FE4229"/>
                </a:solidFill>
                <a:highlight>
                  <a:srgbClr val="FFFFFF"/>
                </a:highlight>
                <a:latin typeface="Calibri" panose="020F0502020204030204" pitchFamily="34" charset="0"/>
                <a:ea typeface="Calibri" panose="020F0502020204030204" pitchFamily="34" charset="0"/>
                <a:cs typeface="Calibri" panose="020F0502020204030204" pitchFamily="34" charset="0"/>
              </a:rPr>
              <a:t>La Caisse d’Allocations Familiales (CAF)</a:t>
            </a:r>
          </a:p>
          <a:p>
            <a:pPr marL="0" indent="0" algn="just">
              <a:lnSpc>
                <a:spcPct val="106000"/>
              </a:lnSpc>
              <a:spcAft>
                <a:spcPts val="800"/>
              </a:spcAft>
              <a:buNone/>
            </a:pPr>
            <a:r>
              <a:rPr lang="fr-FR" sz="1900" dirty="0">
                <a:solidFill>
                  <a:srgbClr val="000066"/>
                </a:solidFill>
                <a:effectLst/>
                <a:latin typeface="Calibri" panose="020F0502020204030204" pitchFamily="34" charset="0"/>
                <a:ea typeface="Aptos" panose="020B0004020202020204" pitchFamily="34" charset="0"/>
                <a:cs typeface="Aptos" panose="020B0004020202020204" pitchFamily="34" charset="0"/>
              </a:rPr>
              <a:t>La délégation UDAF de la CAF 64 se compose de 7 administrateurs, 3 titulaires et 4 suppléants. </a:t>
            </a:r>
          </a:p>
          <a:p>
            <a:pPr marL="0" indent="0" algn="just">
              <a:lnSpc>
                <a:spcPct val="106000"/>
              </a:lnSpc>
              <a:spcAft>
                <a:spcPts val="800"/>
              </a:spcAft>
              <a:buNone/>
            </a:pPr>
            <a:r>
              <a:rPr lang="fr-FR" sz="1900" dirty="0">
                <a:solidFill>
                  <a:srgbClr val="000066"/>
                </a:solidFill>
                <a:effectLst/>
                <a:latin typeface="Calibri" panose="020F0502020204030204" pitchFamily="34" charset="0"/>
                <a:ea typeface="Aptos" panose="020B0004020202020204" pitchFamily="34" charset="0"/>
                <a:cs typeface="Aptos" panose="020B0004020202020204" pitchFamily="34" charset="0"/>
              </a:rPr>
              <a:t>Un siège est à pourvoir. Un seul homme pour 6 femmes. </a:t>
            </a:r>
          </a:p>
          <a:p>
            <a:pPr marL="0" indent="0" algn="just">
              <a:lnSpc>
                <a:spcPct val="106000"/>
              </a:lnSpc>
              <a:spcAft>
                <a:spcPts val="800"/>
              </a:spcAft>
              <a:buNone/>
            </a:pPr>
            <a:r>
              <a:rPr lang="fr-FR" sz="1900" dirty="0">
                <a:solidFill>
                  <a:srgbClr val="000066"/>
                </a:solidFill>
                <a:effectLst/>
                <a:latin typeface="Calibri" panose="020F0502020204030204" pitchFamily="34" charset="0"/>
                <a:ea typeface="Aptos" panose="020B0004020202020204" pitchFamily="34" charset="0"/>
                <a:cs typeface="Aptos" panose="020B0004020202020204" pitchFamily="34" charset="0"/>
              </a:rPr>
              <a:t>L’année 2023 a été une année de travail autour de la Convention d’Objectif et de Gestion (CPOG) que la CNAF a signée avec l'État qui se décline localement en Contrat pluriannuel d’Objectif et Gestion.</a:t>
            </a:r>
          </a:p>
          <a:p>
            <a:pPr marL="0" indent="0" algn="just">
              <a:lnSpc>
                <a:spcPct val="106000"/>
              </a:lnSpc>
              <a:spcAft>
                <a:spcPts val="800"/>
              </a:spcAft>
              <a:buNone/>
            </a:pPr>
            <a:r>
              <a:rPr lang="fr-FR" sz="1900" dirty="0">
                <a:solidFill>
                  <a:srgbClr val="000066"/>
                </a:solidFill>
                <a:effectLst/>
                <a:latin typeface="Calibri" panose="020F0502020204030204" pitchFamily="34" charset="0"/>
                <a:ea typeface="Aptos" panose="020B0004020202020204" pitchFamily="34" charset="0"/>
                <a:cs typeface="Aptos" panose="020B0004020202020204" pitchFamily="34" charset="0"/>
              </a:rPr>
              <a:t>Les administrateurs UDAF ont travaillé sur la défense des droits des familles qui s’est traduite par une déclaration lors du vote du CPOG. </a:t>
            </a:r>
            <a:endParaRPr lang="fr-FR" sz="1900" dirty="0">
              <a:solidFill>
                <a:srgbClr val="000066"/>
              </a:solidFill>
              <a:effectLst/>
              <a:latin typeface="Aptos" panose="020B0004020202020204" pitchFamily="34" charset="0"/>
              <a:ea typeface="Aptos" panose="020B0004020202020204" pitchFamily="34" charset="0"/>
              <a:cs typeface="Aptos" panose="020B0004020202020204" pitchFamily="34" charset="0"/>
            </a:endParaRPr>
          </a:p>
          <a:p>
            <a:pPr marL="0" indent="0" algn="just">
              <a:lnSpc>
                <a:spcPct val="106000"/>
              </a:lnSpc>
              <a:spcAft>
                <a:spcPts val="800"/>
              </a:spcAft>
              <a:buNone/>
            </a:pPr>
            <a:r>
              <a:rPr lang="fr-FR" sz="1900" dirty="0">
                <a:solidFill>
                  <a:srgbClr val="000066"/>
                </a:solidFill>
                <a:effectLst/>
                <a:latin typeface="Calibri" panose="020F0502020204030204" pitchFamily="34" charset="0"/>
                <a:ea typeface="Aptos" panose="020B0004020202020204" pitchFamily="34" charset="0"/>
                <a:cs typeface="Aptos" panose="020B0004020202020204" pitchFamily="34" charset="0"/>
              </a:rPr>
              <a:t>Au rythme de 4 Conseils d’Administrations par an, 6 Commissions d’Actions Sociales pour soutenir les structures du département, 10 Commissions d’Aides </a:t>
            </a:r>
            <a:r>
              <a:rPr lang="fr-FR" sz="1900" dirty="0">
                <a:solidFill>
                  <a:srgbClr val="000066"/>
                </a:solidFill>
                <a:latin typeface="Calibri" panose="020F0502020204030204" pitchFamily="34" charset="0"/>
                <a:ea typeface="Aptos" panose="020B0004020202020204" pitchFamily="34" charset="0"/>
                <a:cs typeface="Aptos" panose="020B0004020202020204" pitchFamily="34" charset="0"/>
              </a:rPr>
              <a:t>I</a:t>
            </a:r>
            <a:r>
              <a:rPr lang="fr-FR" sz="1900" dirty="0">
                <a:solidFill>
                  <a:srgbClr val="000066"/>
                </a:solidFill>
                <a:effectLst/>
                <a:latin typeface="Calibri" panose="020F0502020204030204" pitchFamily="34" charset="0"/>
                <a:ea typeface="Aptos" panose="020B0004020202020204" pitchFamily="34" charset="0"/>
                <a:cs typeface="Aptos" panose="020B0004020202020204" pitchFamily="34" charset="0"/>
              </a:rPr>
              <a:t>ndividuelles et 10 Commissions de Recours à l’Amiable, les administrateurs ont à cœur d'être présents à chacune des représentations qui leur ont été données et la délégation veille à ce que les sièges ne soient pas vacants. </a:t>
            </a:r>
          </a:p>
          <a:p>
            <a:pPr marL="0" indent="0" algn="just">
              <a:lnSpc>
                <a:spcPct val="106000"/>
              </a:lnSpc>
              <a:spcAft>
                <a:spcPts val="800"/>
              </a:spcAft>
              <a:buNone/>
            </a:pPr>
            <a:r>
              <a:rPr lang="fr-FR" sz="1900" dirty="0">
                <a:solidFill>
                  <a:srgbClr val="000066"/>
                </a:solidFill>
                <a:effectLst/>
                <a:latin typeface="Calibri" panose="020F0502020204030204" pitchFamily="34" charset="0"/>
                <a:ea typeface="Aptos" panose="020B0004020202020204" pitchFamily="34" charset="0"/>
                <a:cs typeface="Aptos" panose="020B0004020202020204" pitchFamily="34" charset="0"/>
              </a:rPr>
              <a:t>Leur mission de veille est complétée par une envie de la délégation d’être force de proposition pour que notamment les services :</a:t>
            </a:r>
            <a:r>
              <a:rPr lang="fr-FR" sz="1900" dirty="0">
                <a:solidFill>
                  <a:srgbClr val="000066"/>
                </a:solidFill>
                <a:latin typeface="Calibri" panose="020F0502020204030204" pitchFamily="34" charset="0"/>
                <a:ea typeface="Aptos" panose="020B0004020202020204" pitchFamily="34" charset="0"/>
                <a:cs typeface="Aptos" panose="020B0004020202020204" pitchFamily="34" charset="0"/>
              </a:rPr>
              <a:t> </a:t>
            </a:r>
            <a:r>
              <a:rPr lang="fr-FR" sz="1900" dirty="0">
                <a:solidFill>
                  <a:srgbClr val="000066"/>
                </a:solidFill>
                <a:effectLst/>
                <a:latin typeface="Calibri" panose="020F0502020204030204" pitchFamily="34" charset="0"/>
                <a:ea typeface="Aptos" panose="020B0004020202020204" pitchFamily="34" charset="0"/>
                <a:cs typeface="Aptos" panose="020B0004020202020204" pitchFamily="34" charset="0"/>
              </a:rPr>
              <a:t>enfance, petite enfance, jeunesse, parentalité et animation de la vie sociale soient accessibles sur tous les territoires du département lors de ce CPOG. </a:t>
            </a:r>
            <a:endParaRPr lang="fr-FR" sz="1900" dirty="0">
              <a:solidFill>
                <a:srgbClr val="000066"/>
              </a:solidFill>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fr-FR" sz="1400" dirty="0">
              <a:solidFill>
                <a:srgbClr val="001A73"/>
              </a:solidFill>
            </a:endParaRPr>
          </a:p>
        </p:txBody>
      </p:sp>
      <p:pic>
        <p:nvPicPr>
          <p:cNvPr id="5" name="Image 4">
            <a:extLst>
              <a:ext uri="{FF2B5EF4-FFF2-40B4-BE49-F238E27FC236}">
                <a16:creationId xmlns:a16="http://schemas.microsoft.com/office/drawing/2014/main" id="{C33D4280-E876-E0D0-3DC0-E080F7600F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6" name="Espace réservé de la date 3">
            <a:extLst>
              <a:ext uri="{FF2B5EF4-FFF2-40B4-BE49-F238E27FC236}">
                <a16:creationId xmlns:a16="http://schemas.microsoft.com/office/drawing/2014/main" id="{2D6F8236-E7A8-E07A-259B-8F10B9AB390F}"/>
              </a:ext>
            </a:extLst>
          </p:cNvPr>
          <p:cNvSpPr>
            <a:spLocks noGrp="1"/>
          </p:cNvSpPr>
          <p:nvPr>
            <p:ph type="dt" sz="half" idx="10"/>
          </p:nvPr>
        </p:nvSpPr>
        <p:spPr>
          <a:xfrm>
            <a:off x="457200" y="6356351"/>
            <a:ext cx="2133600" cy="365125"/>
          </a:xfrm>
        </p:spPr>
        <p:txBody>
          <a:bodyPr/>
          <a:lstStyle/>
          <a:p>
            <a:r>
              <a:rPr lang="fr-FR" dirty="0"/>
              <a:t>04/05/2024</a:t>
            </a:r>
          </a:p>
        </p:txBody>
      </p:sp>
      <p:sp>
        <p:nvSpPr>
          <p:cNvPr id="7" name="Espace réservé du pied de page 4">
            <a:extLst>
              <a:ext uri="{FF2B5EF4-FFF2-40B4-BE49-F238E27FC236}">
                <a16:creationId xmlns:a16="http://schemas.microsoft.com/office/drawing/2014/main" id="{B77589B9-4857-0457-9054-6EDEF104BD4C}"/>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8" name="Espace réservé du numéro de diapositive 5">
            <a:extLst>
              <a:ext uri="{FF2B5EF4-FFF2-40B4-BE49-F238E27FC236}">
                <a16:creationId xmlns:a16="http://schemas.microsoft.com/office/drawing/2014/main" id="{FB4A755E-2627-F8F9-0217-CEE9544AC81A}"/>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14</a:t>
            </a:fld>
            <a:endParaRPr lang="fr-FR" dirty="0"/>
          </a:p>
        </p:txBody>
      </p:sp>
      <p:pic>
        <p:nvPicPr>
          <p:cNvPr id="11" name="Picture 8" descr="\\mars2\com\IDENTITE GRAPHIQUE\PATATES\patate6_orange.png">
            <a:extLst>
              <a:ext uri="{FF2B5EF4-FFF2-40B4-BE49-F238E27FC236}">
                <a16:creationId xmlns:a16="http://schemas.microsoft.com/office/drawing/2014/main" id="{11AE3F3E-D3EE-BDAB-8913-F848AB9CD53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398630"/>
            <a:ext cx="2520280" cy="2496277"/>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AABC270B-3F66-7C17-7186-C9DB74F0AB5F}"/>
              </a:ext>
            </a:extLst>
          </p:cNvPr>
          <p:cNvSpPr txBox="1"/>
          <p:nvPr/>
        </p:nvSpPr>
        <p:spPr>
          <a:xfrm>
            <a:off x="7024608" y="557120"/>
            <a:ext cx="1935543" cy="584775"/>
          </a:xfrm>
          <a:prstGeom prst="rect">
            <a:avLst/>
          </a:prstGeom>
          <a:noFill/>
        </p:spPr>
        <p:txBody>
          <a:bodyPr wrap="square" rtlCol="0">
            <a:spAutoFit/>
          </a:bodyPr>
          <a:lstStyle/>
          <a:p>
            <a:pPr algn="ctr"/>
            <a:r>
              <a:rPr lang="fr-FR" sz="1600" b="1" dirty="0">
                <a:solidFill>
                  <a:schemeClr val="bg1"/>
                </a:solidFill>
              </a:rPr>
              <a:t>Prestation – Droit des Familles </a:t>
            </a:r>
          </a:p>
        </p:txBody>
      </p:sp>
      <p:pic>
        <p:nvPicPr>
          <p:cNvPr id="2" name="Image 1" descr="Une image contenant texte, Police, logo, Graphique&#10;&#10;Description générée automatiquement">
            <a:extLst>
              <a:ext uri="{FF2B5EF4-FFF2-40B4-BE49-F238E27FC236}">
                <a16:creationId xmlns:a16="http://schemas.microsoft.com/office/drawing/2014/main" id="{A9E0B73D-D80A-232A-2189-2D8C8C96E1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3362762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a:extLst>
              <a:ext uri="{FF2B5EF4-FFF2-40B4-BE49-F238E27FC236}">
                <a16:creationId xmlns:a16="http://schemas.microsoft.com/office/drawing/2014/main" id="{98FF9E1A-33A3-218C-9292-C01B87C85B59}"/>
              </a:ext>
            </a:extLst>
          </p:cNvPr>
          <p:cNvSpPr txBox="1">
            <a:spLocks/>
          </p:cNvSpPr>
          <p:nvPr/>
        </p:nvSpPr>
        <p:spPr>
          <a:xfrm>
            <a:off x="539552" y="1124744"/>
            <a:ext cx="8229600" cy="4958010"/>
          </a:xfrm>
          <a:prstGeom prst="rect">
            <a:avLst/>
          </a:prstGeom>
        </p:spPr>
        <p:txBody>
          <a:bodyPr numCol="1">
            <a:normAutofit lnSpcReduction="10000"/>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600" b="1" dirty="0">
                <a:solidFill>
                  <a:srgbClr val="FE4229"/>
                </a:solidFill>
              </a:rPr>
              <a:t>La Médaille des Familles</a:t>
            </a:r>
          </a:p>
          <a:p>
            <a:pPr marL="0" indent="0" algn="just">
              <a:buNone/>
            </a:pPr>
            <a:endParaRPr lang="fr-FR" sz="1600" b="1" dirty="0">
              <a:solidFill>
                <a:srgbClr val="FE4229"/>
              </a:solidFill>
            </a:endParaRPr>
          </a:p>
          <a:p>
            <a:pPr marL="0" indent="0" algn="just">
              <a:buNone/>
            </a:pPr>
            <a:r>
              <a:rPr lang="fr-FR" sz="1400" b="0" i="0" dirty="0">
                <a:solidFill>
                  <a:srgbClr val="001A73"/>
                </a:solidFill>
                <a:effectLst/>
              </a:rPr>
              <a:t>Créée en 1920, la médaille de la famille est une </a:t>
            </a:r>
            <a:r>
              <a:rPr lang="fr-FR" sz="1400" b="1" i="0" dirty="0">
                <a:solidFill>
                  <a:srgbClr val="001A73"/>
                </a:solidFill>
                <a:effectLst/>
              </a:rPr>
              <a:t>distinction honorifique définie par le Code de l’action sociale et des familles</a:t>
            </a:r>
            <a:r>
              <a:rPr lang="fr-FR" sz="1400" b="0" i="0" dirty="0">
                <a:solidFill>
                  <a:srgbClr val="001A73"/>
                </a:solidFill>
                <a:effectLst/>
              </a:rPr>
              <a:t>. Son nom et ses conditions d’attribution ont été réformés par </a:t>
            </a:r>
            <a:r>
              <a:rPr lang="fr-FR" sz="1400" b="0" i="0" u="sng" dirty="0">
                <a:solidFill>
                  <a:srgbClr val="001A73"/>
                </a:solidFill>
                <a:effectLst/>
                <a:hlinkClick r:id="rId2"/>
              </a:rPr>
              <a:t>décret du 17 février 2022</a:t>
            </a:r>
            <a:r>
              <a:rPr lang="fr-FR" sz="1400" b="0" i="0" dirty="0">
                <a:solidFill>
                  <a:srgbClr val="001A73"/>
                </a:solidFill>
                <a:effectLst/>
              </a:rPr>
              <a:t>.</a:t>
            </a:r>
          </a:p>
          <a:p>
            <a:pPr marL="0" indent="0" algn="just">
              <a:buNone/>
            </a:pPr>
            <a:endParaRPr lang="fr-FR" sz="1400" b="0" i="0" dirty="0">
              <a:solidFill>
                <a:srgbClr val="001A73"/>
              </a:solidFill>
              <a:effectLst/>
            </a:endParaRPr>
          </a:p>
          <a:p>
            <a:pPr marL="0" indent="0" algn="just">
              <a:buNone/>
            </a:pPr>
            <a:r>
              <a:rPr lang="fr-FR" sz="1400" b="0" i="0" dirty="0">
                <a:solidFill>
                  <a:srgbClr val="001A73"/>
                </a:solidFill>
                <a:effectLst/>
              </a:rPr>
              <a:t>Elle est désormais décernée aux mères et aux pères de famille qui élèvent ou ont élevé au moins 4 enfants ou aux personnes qui élèvent ou qui ont élevé dignement un ou plusieurs enfants dans un contexte familial, social ou économique particulièrement difficile. Elle rend hommage à leurs mérites et leur témoigne la reconnaissance de la Nation. Elle peut également être délivrée aux bénévoles et professionnels intervenant auprès des familles et assurant l’accueil du jeune enfant et la protection de l’enfance.</a:t>
            </a:r>
          </a:p>
          <a:p>
            <a:pPr marL="0" indent="0" algn="just">
              <a:buNone/>
            </a:pPr>
            <a:endParaRPr lang="fr-FR" sz="1400" b="0" i="0" dirty="0">
              <a:solidFill>
                <a:srgbClr val="001A73"/>
              </a:solidFill>
              <a:effectLst/>
            </a:endParaRPr>
          </a:p>
          <a:p>
            <a:pPr marL="0" indent="0" algn="just">
              <a:buNone/>
            </a:pPr>
            <a:r>
              <a:rPr lang="fr-FR" sz="1400" b="1" i="0" dirty="0">
                <a:solidFill>
                  <a:srgbClr val="001A73"/>
                </a:solidFill>
                <a:effectLst/>
              </a:rPr>
              <a:t>L’Udaf64 assure le secrétariat de la commission départementale de la médaille de la famille et coordonne les enquêtes en vue de son attribution. </a:t>
            </a:r>
          </a:p>
          <a:p>
            <a:pPr marL="0" indent="0" algn="just">
              <a:buNone/>
            </a:pPr>
            <a:endParaRPr lang="fr-FR" sz="1400" b="0" i="0" dirty="0">
              <a:solidFill>
                <a:srgbClr val="001A73"/>
              </a:solidFill>
              <a:effectLst/>
            </a:endParaRPr>
          </a:p>
          <a:p>
            <a:pPr marL="0" indent="0" algn="just">
              <a:buNone/>
            </a:pPr>
            <a:r>
              <a:rPr lang="fr-FR" sz="1400" b="0" i="0" dirty="0">
                <a:solidFill>
                  <a:srgbClr val="001A73"/>
                </a:solidFill>
                <a:effectLst/>
              </a:rPr>
              <a:t>Les candidatures ou les propositions doivent être déposées à la mairie de la commune du domicile. La liste des pièces est indiquée sur </a:t>
            </a:r>
            <a:r>
              <a:rPr lang="fr-FR" sz="1400" b="0" i="0" u="sng" dirty="0">
                <a:solidFill>
                  <a:srgbClr val="001A73"/>
                </a:solidFill>
                <a:effectLst/>
                <a:hlinkClick r:id="rId3"/>
              </a:rPr>
              <a:t>service-public.fr</a:t>
            </a:r>
            <a:r>
              <a:rPr lang="fr-FR" sz="1400" b="0" i="0" dirty="0">
                <a:solidFill>
                  <a:srgbClr val="001A73"/>
                </a:solidFill>
                <a:effectLst/>
              </a:rPr>
              <a:t>. La mairie adresse ensuite le dossier complet au secrétariat de la médaille de la famille de l’Udaf64, qui ordonne les enquêtes en vue de l’attribution de la Médaille. C’est le Préfet qui, par arrêté préfectoral, attribue cette distinction.</a:t>
            </a:r>
          </a:p>
          <a:p>
            <a:pPr marL="0" indent="0" algn="just">
              <a:buNone/>
            </a:pPr>
            <a:r>
              <a:rPr lang="fr-FR" sz="1400" b="0" i="0" dirty="0">
                <a:solidFill>
                  <a:srgbClr val="001A73"/>
                </a:solidFill>
                <a:effectLst/>
              </a:rPr>
              <a:t>Une cérémonie officielle peut être organisée par la préfecture ou par la mairie.</a:t>
            </a:r>
          </a:p>
          <a:p>
            <a:pPr marL="0" indent="0" algn="just">
              <a:buNone/>
            </a:pPr>
            <a:endParaRPr lang="fr-FR" sz="1400" dirty="0">
              <a:solidFill>
                <a:srgbClr val="001A73"/>
              </a:solidFill>
            </a:endParaRPr>
          </a:p>
          <a:p>
            <a:pPr marL="0" indent="0" algn="just">
              <a:buNone/>
            </a:pPr>
            <a:r>
              <a:rPr lang="fr-FR" sz="1400" b="1" i="0" dirty="0">
                <a:solidFill>
                  <a:srgbClr val="00B050"/>
                </a:solidFill>
                <a:effectLst/>
              </a:rPr>
              <a:t>5 dossiers ont été étudiés en 2023</a:t>
            </a:r>
          </a:p>
          <a:p>
            <a:pPr lvl="1" algn="just">
              <a:lnSpc>
                <a:spcPct val="115000"/>
              </a:lnSpc>
              <a:spcAft>
                <a:spcPts val="800"/>
              </a:spcAft>
            </a:pPr>
            <a:endParaRPr lang="fr-FR" sz="1400" dirty="0">
              <a:solidFill>
                <a:srgbClr val="001A73"/>
              </a:solidFill>
              <a:effectLst/>
              <a:latin typeface="Calibri" panose="020F0502020204030204" pitchFamily="34" charset="0"/>
              <a:ea typeface="Calibri" panose="020F0502020204030204" pitchFamily="34" charset="0"/>
            </a:endParaRPr>
          </a:p>
        </p:txBody>
      </p:sp>
      <p:pic>
        <p:nvPicPr>
          <p:cNvPr id="6" name="Image 5">
            <a:extLst>
              <a:ext uri="{FF2B5EF4-FFF2-40B4-BE49-F238E27FC236}">
                <a16:creationId xmlns:a16="http://schemas.microsoft.com/office/drawing/2014/main" id="{E4937D53-309D-0A0A-6937-EA7D60DF03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9" name="Espace réservé de la date 3">
            <a:extLst>
              <a:ext uri="{FF2B5EF4-FFF2-40B4-BE49-F238E27FC236}">
                <a16:creationId xmlns:a16="http://schemas.microsoft.com/office/drawing/2014/main" id="{65FCC3F7-84D4-487A-BA2D-2523BE73EFFF}"/>
              </a:ext>
            </a:extLst>
          </p:cNvPr>
          <p:cNvSpPr>
            <a:spLocks noGrp="1"/>
          </p:cNvSpPr>
          <p:nvPr>
            <p:ph type="dt" sz="half" idx="10"/>
          </p:nvPr>
        </p:nvSpPr>
        <p:spPr>
          <a:xfrm>
            <a:off x="457200" y="6356351"/>
            <a:ext cx="2133600" cy="365125"/>
          </a:xfrm>
        </p:spPr>
        <p:txBody>
          <a:bodyPr/>
          <a:lstStyle/>
          <a:p>
            <a:r>
              <a:rPr lang="fr-FR" dirty="0"/>
              <a:t>04/05/2024</a:t>
            </a:r>
          </a:p>
        </p:txBody>
      </p:sp>
      <p:sp>
        <p:nvSpPr>
          <p:cNvPr id="10" name="Espace réservé du pied de page 4">
            <a:extLst>
              <a:ext uri="{FF2B5EF4-FFF2-40B4-BE49-F238E27FC236}">
                <a16:creationId xmlns:a16="http://schemas.microsoft.com/office/drawing/2014/main" id="{34A383E0-B35D-583D-D152-40CD6386C2E5}"/>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3" name="Espace réservé du numéro de diapositive 5">
            <a:extLst>
              <a:ext uri="{FF2B5EF4-FFF2-40B4-BE49-F238E27FC236}">
                <a16:creationId xmlns:a16="http://schemas.microsoft.com/office/drawing/2014/main" id="{D7F02C14-6A5F-3BA0-E432-BE903C550AD3}"/>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15</a:t>
            </a:fld>
            <a:endParaRPr lang="fr-FR" dirty="0"/>
          </a:p>
        </p:txBody>
      </p:sp>
      <p:pic>
        <p:nvPicPr>
          <p:cNvPr id="4" name="Image 3">
            <a:extLst>
              <a:ext uri="{FF2B5EF4-FFF2-40B4-BE49-F238E27FC236}">
                <a16:creationId xmlns:a16="http://schemas.microsoft.com/office/drawing/2014/main" id="{9460D847-B027-A868-6DAF-298E2D30B18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0891" t="43902" r="17520" b="15549"/>
          <a:stretch/>
        </p:blipFill>
        <p:spPr bwMode="auto">
          <a:xfrm>
            <a:off x="6883202" y="384867"/>
            <a:ext cx="1885950" cy="1266825"/>
          </a:xfrm>
          <a:prstGeom prst="rect">
            <a:avLst/>
          </a:prstGeom>
          <a:ln>
            <a:noFill/>
          </a:ln>
          <a:extLst>
            <a:ext uri="{53640926-AAD7-44D8-BBD7-CCE9431645EC}">
              <a14:shadowObscured xmlns:a14="http://schemas.microsoft.com/office/drawing/2010/main"/>
            </a:ext>
          </a:extLst>
        </p:spPr>
      </p:pic>
      <p:pic>
        <p:nvPicPr>
          <p:cNvPr id="11" name="Image 10" descr="Une image contenant texte, Police, logo, Graphique&#10;&#10;Description générée automatiquement">
            <a:extLst>
              <a:ext uri="{FF2B5EF4-FFF2-40B4-BE49-F238E27FC236}">
                <a16:creationId xmlns:a16="http://schemas.microsoft.com/office/drawing/2014/main" id="{E5071347-C2C8-050C-B4B2-8E62EE644C9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1544582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B465A7-4D89-21B3-EB2C-206194922621}"/>
              </a:ext>
            </a:extLst>
          </p:cNvPr>
          <p:cNvSpPr>
            <a:spLocks noGrp="1"/>
          </p:cNvSpPr>
          <p:nvPr>
            <p:ph type="title"/>
          </p:nvPr>
        </p:nvSpPr>
        <p:spPr/>
        <p:txBody>
          <a:bodyPr/>
          <a:lstStyle/>
          <a:p>
            <a:r>
              <a:rPr lang="fr-FR" dirty="0"/>
              <a:t>Les représentations</a:t>
            </a:r>
          </a:p>
        </p:txBody>
      </p:sp>
      <p:sp>
        <p:nvSpPr>
          <p:cNvPr id="3" name="Espace réservé du contenu 2">
            <a:extLst>
              <a:ext uri="{FF2B5EF4-FFF2-40B4-BE49-F238E27FC236}">
                <a16:creationId xmlns:a16="http://schemas.microsoft.com/office/drawing/2014/main" id="{98420904-DA8B-8F08-9E2F-C3C30BDDA3D7}"/>
              </a:ext>
            </a:extLst>
          </p:cNvPr>
          <p:cNvSpPr>
            <a:spLocks noGrp="1"/>
          </p:cNvSpPr>
          <p:nvPr>
            <p:ph idx="1"/>
          </p:nvPr>
        </p:nvSpPr>
        <p:spPr>
          <a:xfrm>
            <a:off x="457200" y="2204864"/>
            <a:ext cx="8229600" cy="2448272"/>
          </a:xfrm>
        </p:spPr>
        <p:txBody>
          <a:bodyPr>
            <a:normAutofit/>
          </a:bodyPr>
          <a:lstStyle/>
          <a:p>
            <a:pPr algn="just">
              <a:lnSpc>
                <a:spcPct val="107000"/>
              </a:lnSpc>
              <a:spcAft>
                <a:spcPts val="800"/>
              </a:spcAft>
            </a:pPr>
            <a:r>
              <a:rPr lang="fr-FR" sz="1600" b="1" dirty="0">
                <a:solidFill>
                  <a:srgbClr val="001A73"/>
                </a:solidFill>
                <a:effectLst/>
                <a:latin typeface="Calibri" panose="020F0502020204030204" pitchFamily="34" charset="0"/>
                <a:ea typeface="Arial" panose="020B0604020202020204" pitchFamily="34" charset="0"/>
                <a:cs typeface="Calibri" panose="020F0502020204030204" pitchFamily="34" charset="0"/>
              </a:rPr>
              <a:t>Enfance - Jeunesse</a:t>
            </a:r>
            <a:endParaRPr lang="fr-FR" sz="1600" dirty="0">
              <a:solidFill>
                <a:srgbClr val="001A73"/>
              </a:solidFill>
              <a:effectLst/>
              <a:latin typeface="Calibri" panose="020F0502020204030204" pitchFamily="34" charset="0"/>
              <a:ea typeface="Calibri" panose="020F0502020204030204" pitchFamily="34" charset="0"/>
            </a:endParaRPr>
          </a:p>
          <a:p>
            <a:pPr lvl="1" indent="-342900" algn="just">
              <a:lnSpc>
                <a:spcPct val="115000"/>
              </a:lnSpc>
              <a:spcAft>
                <a:spcPts val="800"/>
              </a:spcAft>
              <a:buSzPts val="1000"/>
              <a:buFont typeface="Symbol" panose="05050102010706020507" pitchFamily="18" charset="2"/>
              <a:buChar char=""/>
              <a:tabLst>
                <a:tab pos="457200" algn="l"/>
              </a:tabLst>
            </a:pPr>
            <a:r>
              <a:rPr lang="fr-FR" sz="1600" dirty="0">
                <a:solidFill>
                  <a:srgbClr val="001A73"/>
                </a:solidFill>
                <a:effectLst/>
                <a:latin typeface="Calibri" panose="020F0502020204030204" pitchFamily="34" charset="0"/>
                <a:ea typeface="Arial" panose="020B0604020202020204" pitchFamily="34" charset="0"/>
                <a:cs typeface="Calibri" panose="020F0502020204030204" pitchFamily="34" charset="0"/>
              </a:rPr>
              <a:t>Conseil départemental du schéma des services aux familles</a:t>
            </a:r>
            <a:endParaRPr lang="fr-FR" sz="1600" dirty="0">
              <a:solidFill>
                <a:srgbClr val="001A73"/>
              </a:solidFill>
              <a:effectLst/>
              <a:latin typeface="Calibri" panose="020F0502020204030204" pitchFamily="34" charset="0"/>
              <a:ea typeface="Calibri" panose="020F0502020204030204" pitchFamily="34" charset="0"/>
            </a:endParaRPr>
          </a:p>
          <a:p>
            <a:pPr lvl="1" indent="-342900" algn="just">
              <a:lnSpc>
                <a:spcPct val="115000"/>
              </a:lnSpc>
              <a:spcAft>
                <a:spcPts val="800"/>
              </a:spcAft>
              <a:buSzPts val="1000"/>
              <a:buFont typeface="Symbol" panose="05050102010706020507" pitchFamily="18" charset="2"/>
              <a:buChar char=""/>
              <a:tabLst>
                <a:tab pos="457200" algn="l"/>
              </a:tabLst>
            </a:pPr>
            <a:r>
              <a:rPr lang="fr-FR" sz="1600" dirty="0">
                <a:solidFill>
                  <a:srgbClr val="001A73"/>
                </a:solidFill>
                <a:effectLst/>
                <a:latin typeface="Calibri" panose="020F0502020204030204" pitchFamily="34" charset="0"/>
                <a:ea typeface="Arial" panose="020B0604020202020204" pitchFamily="34" charset="0"/>
                <a:cs typeface="Calibri" panose="020F0502020204030204" pitchFamily="34" charset="0"/>
              </a:rPr>
              <a:t>Conseil départemental de l’Éducation Nationale (CDEN 64)</a:t>
            </a:r>
          </a:p>
          <a:p>
            <a:pPr lvl="1" indent="-342900" algn="just">
              <a:lnSpc>
                <a:spcPct val="115000"/>
              </a:lnSpc>
              <a:spcAft>
                <a:spcPts val="800"/>
              </a:spcAft>
              <a:buSzPts val="1000"/>
              <a:buFont typeface="Symbol" panose="05050102010706020507" pitchFamily="18" charset="2"/>
              <a:buChar char=""/>
              <a:tabLst>
                <a:tab pos="457200" algn="l"/>
              </a:tabLst>
            </a:pPr>
            <a:r>
              <a:rPr lang="fr-FR" sz="1600" dirty="0">
                <a:solidFill>
                  <a:srgbClr val="001A73"/>
                </a:solidFill>
                <a:effectLst/>
                <a:latin typeface="Calibri" panose="020F0502020204030204" pitchFamily="34" charset="0"/>
                <a:ea typeface="Arial" panose="020B0604020202020204" pitchFamily="34" charset="0"/>
                <a:cs typeface="Calibri" panose="020F0502020204030204" pitchFamily="34" charset="0"/>
              </a:rPr>
              <a:t>Commission d’agrément pour l’adoption</a:t>
            </a:r>
            <a:endParaRPr lang="fr-FR" sz="1600" dirty="0">
              <a:solidFill>
                <a:srgbClr val="001A73"/>
              </a:solidFill>
              <a:effectLst/>
              <a:latin typeface="Calibri" panose="020F0502020204030204" pitchFamily="34" charset="0"/>
              <a:ea typeface="Calibri" panose="020F0502020204030204" pitchFamily="34"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1600" dirty="0">
                <a:solidFill>
                  <a:srgbClr val="001A73"/>
                </a:solidFill>
                <a:effectLst/>
                <a:latin typeface="Calibri" panose="020F0502020204030204" pitchFamily="34" charset="0"/>
                <a:ea typeface="Arial" panose="020B0604020202020204" pitchFamily="34" charset="0"/>
                <a:cs typeface="Calibri" panose="020F0502020204030204" pitchFamily="34" charset="0"/>
              </a:rPr>
              <a:t>Conseil de familles des pupilles de l’État</a:t>
            </a:r>
            <a:endParaRPr lang="fr-FR" sz="1600" dirty="0">
              <a:solidFill>
                <a:srgbClr val="001A73"/>
              </a:solidFill>
              <a:effectLst/>
              <a:latin typeface="Calibri" panose="020F0502020204030204" pitchFamily="34" charset="0"/>
              <a:ea typeface="Calibri" panose="020F0502020204030204" pitchFamily="34" charset="0"/>
            </a:endParaRPr>
          </a:p>
          <a:p>
            <a:pPr lvl="2"/>
            <a:endParaRPr lang="fr-FR" sz="1000" dirty="0">
              <a:solidFill>
                <a:srgbClr val="001A73"/>
              </a:solidFill>
            </a:endParaRPr>
          </a:p>
        </p:txBody>
      </p:sp>
      <p:pic>
        <p:nvPicPr>
          <p:cNvPr id="5" name="Image 4">
            <a:extLst>
              <a:ext uri="{FF2B5EF4-FFF2-40B4-BE49-F238E27FC236}">
                <a16:creationId xmlns:a16="http://schemas.microsoft.com/office/drawing/2014/main" id="{C33D4280-E876-E0D0-3DC0-E080F7600F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6" name="Espace réservé de la date 3">
            <a:extLst>
              <a:ext uri="{FF2B5EF4-FFF2-40B4-BE49-F238E27FC236}">
                <a16:creationId xmlns:a16="http://schemas.microsoft.com/office/drawing/2014/main" id="{2D6F8236-E7A8-E07A-259B-8F10B9AB390F}"/>
              </a:ext>
            </a:extLst>
          </p:cNvPr>
          <p:cNvSpPr>
            <a:spLocks noGrp="1"/>
          </p:cNvSpPr>
          <p:nvPr>
            <p:ph type="dt" sz="half" idx="10"/>
          </p:nvPr>
        </p:nvSpPr>
        <p:spPr>
          <a:xfrm>
            <a:off x="457200" y="6356351"/>
            <a:ext cx="2133600" cy="365125"/>
          </a:xfrm>
        </p:spPr>
        <p:txBody>
          <a:bodyPr/>
          <a:lstStyle/>
          <a:p>
            <a:r>
              <a:rPr lang="fr-FR" dirty="0"/>
              <a:t>04/05/2024</a:t>
            </a:r>
          </a:p>
        </p:txBody>
      </p:sp>
      <p:sp>
        <p:nvSpPr>
          <p:cNvPr id="7" name="Espace réservé du pied de page 4">
            <a:extLst>
              <a:ext uri="{FF2B5EF4-FFF2-40B4-BE49-F238E27FC236}">
                <a16:creationId xmlns:a16="http://schemas.microsoft.com/office/drawing/2014/main" id="{B77589B9-4857-0457-9054-6EDEF104BD4C}"/>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8" name="Espace réservé du numéro de diapositive 5">
            <a:extLst>
              <a:ext uri="{FF2B5EF4-FFF2-40B4-BE49-F238E27FC236}">
                <a16:creationId xmlns:a16="http://schemas.microsoft.com/office/drawing/2014/main" id="{FB4A755E-2627-F8F9-0217-CEE9544AC81A}"/>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16</a:t>
            </a:fld>
            <a:endParaRPr lang="fr-FR" dirty="0"/>
          </a:p>
        </p:txBody>
      </p:sp>
      <p:pic>
        <p:nvPicPr>
          <p:cNvPr id="9" name="Image 8" descr="Une image contenant texte, Police, logo, Graphique&#10;&#10;Description générée automatiquement">
            <a:extLst>
              <a:ext uri="{FF2B5EF4-FFF2-40B4-BE49-F238E27FC236}">
                <a16:creationId xmlns:a16="http://schemas.microsoft.com/office/drawing/2014/main" id="{D80F3B56-E69A-6084-6F8F-C232ECD413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3850742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1E5A3801-EEAB-0A43-16D3-E5ABE32850E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rot="747244">
            <a:off x="6973416" y="-318049"/>
            <a:ext cx="2170584" cy="2291705"/>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a:extLst>
              <a:ext uri="{FF2B5EF4-FFF2-40B4-BE49-F238E27FC236}">
                <a16:creationId xmlns:a16="http://schemas.microsoft.com/office/drawing/2014/main" id="{98FF9E1A-33A3-218C-9292-C01B87C85B59}"/>
              </a:ext>
            </a:extLst>
          </p:cNvPr>
          <p:cNvSpPr txBox="1">
            <a:spLocks/>
          </p:cNvSpPr>
          <p:nvPr/>
        </p:nvSpPr>
        <p:spPr>
          <a:xfrm>
            <a:off x="457200" y="1099767"/>
            <a:ext cx="8229600" cy="5256584"/>
          </a:xfrm>
          <a:prstGeom prst="rect">
            <a:avLst/>
          </a:prstGeom>
        </p:spPr>
        <p:txBody>
          <a:bodyPr numCol="1">
            <a:normAutofit fontScale="40000" lnSpcReduction="20000"/>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15000"/>
              </a:lnSpc>
              <a:spcAft>
                <a:spcPts val="800"/>
              </a:spcAft>
              <a:buNone/>
            </a:pPr>
            <a:r>
              <a:rPr lang="fr-FR" sz="4000" b="1" spc="-30" dirty="0">
                <a:solidFill>
                  <a:srgbClr val="FE4229"/>
                </a:solidFill>
                <a:highlight>
                  <a:srgbClr val="FFFFFF"/>
                </a:highlight>
                <a:latin typeface="Calibri" panose="020F0502020204030204" pitchFamily="34" charset="0"/>
                <a:ea typeface="Calibri" panose="020F0502020204030204" pitchFamily="34" charset="0"/>
                <a:cs typeface="Calibri" panose="020F0502020204030204" pitchFamily="34" charset="0"/>
              </a:rPr>
              <a:t>Le Conseil Départemental de l’Education Nationale (CDEN)</a:t>
            </a:r>
          </a:p>
          <a:p>
            <a:pPr marL="0" indent="0" algn="just">
              <a:lnSpc>
                <a:spcPct val="115000"/>
              </a:lnSpc>
              <a:spcAft>
                <a:spcPts val="800"/>
              </a:spcAft>
              <a:buNone/>
            </a:pPr>
            <a:r>
              <a:rPr lang="fr-FR" sz="3000" i="1" spc="-30" dirty="0">
                <a:solidFill>
                  <a:srgbClr val="001A73"/>
                </a:solidFill>
                <a:highlight>
                  <a:srgbClr val="FFFFFF"/>
                </a:highlight>
                <a:latin typeface="Calibri" panose="020F0502020204030204" pitchFamily="34" charset="0"/>
                <a:ea typeface="Calibri" panose="020F0502020204030204" pitchFamily="34" charset="0"/>
                <a:cs typeface="Calibri" panose="020F0502020204030204" pitchFamily="34" charset="0"/>
              </a:rPr>
              <a:t>Présidé par le Préfet, le CDEN se réunit sur des ordres du jour proposés par le Directeur Académique des Services de l’Education Nationale (DASEN) et le Conseil Départemental (CD) 64 pour les Ecoles et les Collèges.</a:t>
            </a:r>
          </a:p>
          <a:p>
            <a:pPr marL="0" indent="0" algn="just">
              <a:lnSpc>
                <a:spcPct val="115000"/>
              </a:lnSpc>
              <a:spcAft>
                <a:spcPts val="800"/>
              </a:spcAft>
              <a:buNone/>
            </a:pPr>
            <a:r>
              <a:rPr lang="fr-FR" sz="3000" i="1" spc="-30" dirty="0">
                <a:solidFill>
                  <a:srgbClr val="001A73"/>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Y sont représentés : </a:t>
            </a:r>
            <a:r>
              <a:rPr lang="fr-FR" sz="3000" i="1" spc="-30" dirty="0">
                <a:solidFill>
                  <a:srgbClr val="001A73"/>
                </a:solidFill>
                <a:highlight>
                  <a:srgbClr val="FFFFFF"/>
                </a:highlight>
                <a:latin typeface="Calibri" panose="020F0502020204030204" pitchFamily="34" charset="0"/>
                <a:ea typeface="Calibri" panose="020F0502020204030204" pitchFamily="34" charset="0"/>
                <a:cs typeface="Calibri" panose="020F0502020204030204" pitchFamily="34" charset="0"/>
              </a:rPr>
              <a:t>Les Syndicats Enseignants  - </a:t>
            </a:r>
            <a:r>
              <a:rPr lang="fr-FR" sz="3000" i="1" spc="-30" dirty="0">
                <a:solidFill>
                  <a:srgbClr val="001A73"/>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Les Parents d’Elèves - </a:t>
            </a:r>
            <a:r>
              <a:rPr lang="fr-FR" sz="3000" i="1" spc="-30" dirty="0">
                <a:solidFill>
                  <a:srgbClr val="001A73"/>
                </a:solidFill>
                <a:highlight>
                  <a:srgbClr val="FFFFFF"/>
                </a:highlight>
                <a:latin typeface="Calibri" panose="020F0502020204030204" pitchFamily="34" charset="0"/>
                <a:ea typeface="Calibri" panose="020F0502020204030204" pitchFamily="34" charset="0"/>
                <a:cs typeface="Calibri" panose="020F0502020204030204" pitchFamily="34" charset="0"/>
              </a:rPr>
              <a:t>Les Elus territoriaux - </a:t>
            </a:r>
            <a:r>
              <a:rPr lang="fr-FR" sz="3000" i="1" spc="-30" dirty="0">
                <a:solidFill>
                  <a:srgbClr val="001A73"/>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Les Délégués Départementaux de l’Education Nationale (DDEN)- </a:t>
            </a:r>
            <a:r>
              <a:rPr lang="fr-FR" sz="3000" dirty="0">
                <a:solidFill>
                  <a:srgbClr val="001A73"/>
                </a:solidFill>
                <a:effectLst/>
                <a:latin typeface="Calibri" panose="020F0502020204030204" pitchFamily="34" charset="0"/>
                <a:ea typeface="Calibri" panose="020F0502020204030204" pitchFamily="34" charset="0"/>
              </a:rPr>
              <a:t>Les Associations Complémentaires de l’Enseignement Public.</a:t>
            </a:r>
          </a:p>
          <a:p>
            <a:pPr marL="0" indent="0" algn="just">
              <a:lnSpc>
                <a:spcPct val="115000"/>
              </a:lnSpc>
              <a:spcAft>
                <a:spcPts val="800"/>
              </a:spcAft>
              <a:buNone/>
            </a:pPr>
            <a:r>
              <a:rPr lang="fr-FR" sz="3000" b="1" dirty="0">
                <a:solidFill>
                  <a:srgbClr val="001A73"/>
                </a:solidFill>
                <a:latin typeface="Calibri" panose="020F0502020204030204" pitchFamily="34" charset="0"/>
                <a:ea typeface="Calibri" panose="020F0502020204030204" pitchFamily="34" charset="0"/>
              </a:rPr>
              <a:t>L’Udaf64 qui représente l’ensemble  des Familles occupe deux postes de titulaires (Michel FILLION – Gérard ROBESSON) et deux postes de suppléantes (Stéphanie HUGONNIER – Danielle BOYER).</a:t>
            </a:r>
          </a:p>
          <a:p>
            <a:pPr marL="0" indent="0" algn="just">
              <a:lnSpc>
                <a:spcPct val="115000"/>
              </a:lnSpc>
              <a:spcAft>
                <a:spcPts val="800"/>
              </a:spcAft>
              <a:buNone/>
            </a:pPr>
            <a:r>
              <a:rPr lang="fr-FR" sz="3000" dirty="0">
                <a:solidFill>
                  <a:srgbClr val="001A73"/>
                </a:solidFill>
                <a:effectLst/>
                <a:latin typeface="Calibri" panose="020F0502020204030204" pitchFamily="34" charset="0"/>
                <a:ea typeface="Calibri" panose="020F0502020204030204" pitchFamily="34" charset="0"/>
              </a:rPr>
              <a:t>Le CDEN a été réuni cinq fois : 24 février – 10 mars – 21 mars – 07 septembre et 23 novembre 2023.</a:t>
            </a:r>
          </a:p>
          <a:p>
            <a:pPr marL="0" indent="0" algn="just">
              <a:lnSpc>
                <a:spcPct val="115000"/>
              </a:lnSpc>
              <a:spcAft>
                <a:spcPts val="800"/>
              </a:spcAft>
              <a:buNone/>
            </a:pPr>
            <a:r>
              <a:rPr lang="fr-FR" sz="3000" dirty="0">
                <a:solidFill>
                  <a:srgbClr val="001A73"/>
                </a:solidFill>
                <a:latin typeface="Calibri" panose="020F0502020204030204" pitchFamily="34" charset="0"/>
                <a:ea typeface="Calibri" panose="020F0502020204030204" pitchFamily="34" charset="0"/>
              </a:rPr>
              <a:t>Parmi les sujets abordés : le Règlement Intérieur du CDEN – l’organisation du temps scolaire.</a:t>
            </a:r>
          </a:p>
          <a:p>
            <a:pPr marL="0" indent="0" algn="just">
              <a:lnSpc>
                <a:spcPct val="115000"/>
              </a:lnSpc>
              <a:spcAft>
                <a:spcPts val="800"/>
              </a:spcAft>
              <a:buNone/>
            </a:pPr>
            <a:r>
              <a:rPr lang="fr-FR" sz="3000" b="1" u="sng" dirty="0">
                <a:solidFill>
                  <a:srgbClr val="001A73"/>
                </a:solidFill>
                <a:effectLst/>
                <a:latin typeface="Calibri" panose="020F0502020204030204" pitchFamily="34" charset="0"/>
                <a:ea typeface="Calibri" panose="020F0502020204030204" pitchFamily="34" charset="0"/>
              </a:rPr>
              <a:t>Compétence</a:t>
            </a:r>
            <a:r>
              <a:rPr lang="fr-FR" sz="3000" b="1" u="sng" dirty="0">
                <a:solidFill>
                  <a:srgbClr val="001A73"/>
                </a:solidFill>
                <a:latin typeface="Calibri" panose="020F0502020204030204" pitchFamily="34" charset="0"/>
                <a:ea typeface="Calibri" panose="020F0502020204030204" pitchFamily="34" charset="0"/>
              </a:rPr>
              <a:t> de l’E</a:t>
            </a:r>
            <a:r>
              <a:rPr lang="fr-FR" sz="3000" b="1" u="sng" dirty="0">
                <a:solidFill>
                  <a:srgbClr val="001A73"/>
                </a:solidFill>
                <a:effectLst/>
                <a:latin typeface="Calibri" panose="020F0502020204030204" pitchFamily="34" charset="0"/>
                <a:ea typeface="Calibri" panose="020F0502020204030204" pitchFamily="34" charset="0"/>
              </a:rPr>
              <a:t>tat  </a:t>
            </a:r>
            <a:r>
              <a:rPr lang="fr-FR" sz="3000" b="1" dirty="0">
                <a:solidFill>
                  <a:srgbClr val="001A73"/>
                </a:solidFill>
                <a:effectLst/>
                <a:latin typeface="Calibri" panose="020F0502020204030204" pitchFamily="34" charset="0"/>
                <a:ea typeface="Calibri" panose="020F0502020204030204" pitchFamily="34" charset="0"/>
              </a:rPr>
              <a:t>: </a:t>
            </a:r>
          </a:p>
          <a:p>
            <a:pPr marL="0" indent="0" algn="just">
              <a:lnSpc>
                <a:spcPct val="115000"/>
              </a:lnSpc>
              <a:spcAft>
                <a:spcPts val="800"/>
              </a:spcAft>
              <a:buNone/>
            </a:pPr>
            <a:r>
              <a:rPr lang="fr-FR" sz="3000" b="1" dirty="0">
                <a:solidFill>
                  <a:srgbClr val="001A73"/>
                </a:solidFill>
                <a:effectLst/>
                <a:latin typeface="Calibri" panose="020F0502020204030204" pitchFamily="34" charset="0"/>
                <a:ea typeface="Calibri" panose="020F0502020204030204" pitchFamily="34" charset="0"/>
              </a:rPr>
              <a:t>1</a:t>
            </a:r>
            <a:r>
              <a:rPr lang="fr-FR" sz="3000" b="1" baseline="30000" dirty="0">
                <a:solidFill>
                  <a:srgbClr val="001A73"/>
                </a:solidFill>
                <a:effectLst/>
                <a:latin typeface="Calibri" panose="020F0502020204030204" pitchFamily="34" charset="0"/>
                <a:ea typeface="Calibri" panose="020F0502020204030204" pitchFamily="34" charset="0"/>
              </a:rPr>
              <a:t>er</a:t>
            </a:r>
            <a:r>
              <a:rPr lang="fr-FR" sz="3000" b="1" dirty="0">
                <a:solidFill>
                  <a:srgbClr val="001A73"/>
                </a:solidFill>
                <a:effectLst/>
                <a:latin typeface="Calibri" panose="020F0502020204030204" pitchFamily="34" charset="0"/>
                <a:ea typeface="Calibri" panose="020F0502020204030204" pitchFamily="34" charset="0"/>
              </a:rPr>
              <a:t> degré </a:t>
            </a:r>
            <a:r>
              <a:rPr lang="fr-FR" sz="3000" dirty="0">
                <a:solidFill>
                  <a:srgbClr val="001A73"/>
                </a:solidFill>
                <a:effectLst/>
                <a:latin typeface="Calibri" panose="020F0502020204030204" pitchFamily="34" charset="0"/>
                <a:ea typeface="Calibri" panose="020F0502020204030204" pitchFamily="34" charset="0"/>
              </a:rPr>
              <a:t>: la carte scolaire – le renouvellement DDEN – l’indemnité représentative des logements des instituteurs – les bilans rentrée – les ajustements – les examens – l’orientation – l’affectation – l’accompagnement éducatif – les langues régionales – la scolarisation d’élèves en situation de handicap …</a:t>
            </a:r>
          </a:p>
          <a:p>
            <a:pPr marL="0" indent="0" algn="just">
              <a:lnSpc>
                <a:spcPct val="115000"/>
              </a:lnSpc>
              <a:spcAft>
                <a:spcPts val="800"/>
              </a:spcAft>
              <a:buNone/>
            </a:pPr>
            <a:r>
              <a:rPr lang="fr-FR" sz="3000" b="1" dirty="0">
                <a:solidFill>
                  <a:srgbClr val="001A73"/>
                </a:solidFill>
                <a:latin typeface="Calibri" panose="020F0502020204030204" pitchFamily="34" charset="0"/>
                <a:ea typeface="Calibri" panose="020F0502020204030204" pitchFamily="34" charset="0"/>
              </a:rPr>
              <a:t>2</a:t>
            </a:r>
            <a:r>
              <a:rPr lang="fr-FR" sz="3000" b="1" baseline="30000" dirty="0">
                <a:solidFill>
                  <a:srgbClr val="001A73"/>
                </a:solidFill>
                <a:latin typeface="Calibri" panose="020F0502020204030204" pitchFamily="34" charset="0"/>
                <a:ea typeface="Calibri" panose="020F0502020204030204" pitchFamily="34" charset="0"/>
              </a:rPr>
              <a:t>ème</a:t>
            </a:r>
            <a:r>
              <a:rPr lang="fr-FR" sz="3000" b="1" dirty="0">
                <a:solidFill>
                  <a:srgbClr val="001A73"/>
                </a:solidFill>
                <a:latin typeface="Calibri" panose="020F0502020204030204" pitchFamily="34" charset="0"/>
                <a:ea typeface="Calibri" panose="020F0502020204030204" pitchFamily="34" charset="0"/>
              </a:rPr>
              <a:t> degré </a:t>
            </a:r>
            <a:r>
              <a:rPr lang="fr-FR" sz="3000" dirty="0">
                <a:solidFill>
                  <a:srgbClr val="001A73"/>
                </a:solidFill>
                <a:latin typeface="Calibri" panose="020F0502020204030204" pitchFamily="34" charset="0"/>
                <a:ea typeface="Calibri" panose="020F0502020204030204" pitchFamily="34" charset="0"/>
              </a:rPr>
              <a:t>: la sectorisation des collèges – la carte scolaire – les effectifs – la dotation globale horaire…</a:t>
            </a:r>
          </a:p>
          <a:p>
            <a:pPr marL="0" indent="0" algn="just">
              <a:lnSpc>
                <a:spcPct val="115000"/>
              </a:lnSpc>
              <a:spcAft>
                <a:spcPts val="800"/>
              </a:spcAft>
              <a:buNone/>
            </a:pPr>
            <a:r>
              <a:rPr lang="fr-FR" sz="3000" b="1" u="sng" dirty="0">
                <a:solidFill>
                  <a:srgbClr val="001A73"/>
                </a:solidFill>
                <a:latin typeface="Calibri" panose="020F0502020204030204" pitchFamily="34" charset="0"/>
                <a:ea typeface="Calibri" panose="020F0502020204030204" pitchFamily="34" charset="0"/>
              </a:rPr>
              <a:t>Compétence du département </a:t>
            </a:r>
            <a:r>
              <a:rPr lang="fr-FR" sz="3000" b="1" dirty="0">
                <a:solidFill>
                  <a:srgbClr val="001A73"/>
                </a:solidFill>
                <a:latin typeface="Calibri" panose="020F0502020204030204" pitchFamily="34" charset="0"/>
                <a:ea typeface="Calibri" panose="020F0502020204030204" pitchFamily="34" charset="0"/>
              </a:rPr>
              <a:t>: </a:t>
            </a:r>
            <a:r>
              <a:rPr lang="fr-FR" sz="3000" dirty="0">
                <a:solidFill>
                  <a:srgbClr val="001A73"/>
                </a:solidFill>
                <a:latin typeface="Calibri" panose="020F0502020204030204" pitchFamily="34" charset="0"/>
                <a:ea typeface="Calibri" panose="020F0502020204030204" pitchFamily="34" charset="0"/>
              </a:rPr>
              <a:t>secteurs collèges – capacité d’accueil – créations ULIS – Investissements des établissements publics – subventions des établissements privés sous contrat d’association …</a:t>
            </a:r>
          </a:p>
          <a:p>
            <a:pPr marL="0" indent="0" algn="just">
              <a:lnSpc>
                <a:spcPct val="115000"/>
              </a:lnSpc>
              <a:spcAft>
                <a:spcPts val="800"/>
              </a:spcAft>
              <a:buNone/>
            </a:pPr>
            <a:r>
              <a:rPr lang="fr-FR" sz="3000" b="1" i="1" dirty="0">
                <a:solidFill>
                  <a:srgbClr val="001A73"/>
                </a:solidFill>
                <a:effectLst/>
                <a:latin typeface="Calibri" panose="020F0502020204030204" pitchFamily="34" charset="0"/>
                <a:ea typeface="Calibri" panose="020F0502020204030204" pitchFamily="34" charset="0"/>
                <a:cs typeface="Calibri" panose="020F0502020204030204" pitchFamily="34" charset="0"/>
              </a:rPr>
              <a:t>Nous intervenons, en tenant compte de la défense des intérêts matériels et moraux des familles et des enfants.</a:t>
            </a:r>
          </a:p>
          <a:p>
            <a:pPr marL="0" indent="0" algn="just">
              <a:lnSpc>
                <a:spcPct val="115000"/>
              </a:lnSpc>
              <a:spcAft>
                <a:spcPts val="800"/>
              </a:spcAft>
              <a:buNone/>
            </a:pPr>
            <a:r>
              <a:rPr lang="fr-FR" sz="3000" b="1" i="1" dirty="0">
                <a:solidFill>
                  <a:srgbClr val="001A73"/>
                </a:solidFill>
                <a:effectLst/>
                <a:latin typeface="Calibri" panose="020F0502020204030204" pitchFamily="34" charset="0"/>
                <a:ea typeface="Calibri" panose="020F0502020204030204" pitchFamily="34" charset="0"/>
                <a:cs typeface="Calibri" panose="020F0502020204030204" pitchFamily="34" charset="0"/>
              </a:rPr>
              <a:t>Souvent les considérations comptables gouvernementales priment. </a:t>
            </a:r>
          </a:p>
          <a:p>
            <a:pPr marL="0" indent="0" algn="just">
              <a:lnSpc>
                <a:spcPct val="115000"/>
              </a:lnSpc>
              <a:spcAft>
                <a:spcPts val="800"/>
              </a:spcAft>
              <a:buNone/>
            </a:pPr>
            <a:r>
              <a:rPr lang="fr-FR" sz="3000" b="1" i="1" dirty="0">
                <a:solidFill>
                  <a:srgbClr val="001A73"/>
                </a:solidFill>
                <a:effectLst/>
                <a:latin typeface="Calibri" panose="020F0502020204030204" pitchFamily="34" charset="0"/>
                <a:ea typeface="Calibri" panose="020F0502020204030204" pitchFamily="34" charset="0"/>
                <a:cs typeface="Calibri" panose="020F0502020204030204" pitchFamily="34" charset="0"/>
              </a:rPr>
              <a:t>Nous déplorons les fermetures de  Réseau d’Aides Spécialisées aux Elèves en </a:t>
            </a:r>
            <a:r>
              <a:rPr lang="fr-FR" sz="3000" b="1" i="1" dirty="0">
                <a:solidFill>
                  <a:srgbClr val="001A73"/>
                </a:solidFill>
                <a:latin typeface="Calibri" panose="020F0502020204030204" pitchFamily="34" charset="0"/>
                <a:ea typeface="Calibri" panose="020F0502020204030204" pitchFamily="34" charset="0"/>
                <a:cs typeface="Calibri" panose="020F0502020204030204" pitchFamily="34" charset="0"/>
              </a:rPr>
              <a:t>Difficulté (</a:t>
            </a:r>
            <a:r>
              <a:rPr lang="fr-FR" sz="3000" b="1" i="1" dirty="0">
                <a:solidFill>
                  <a:srgbClr val="001A73"/>
                </a:solidFill>
                <a:effectLst/>
                <a:latin typeface="Calibri" panose="020F0502020204030204" pitchFamily="34" charset="0"/>
                <a:ea typeface="Calibri" panose="020F0502020204030204" pitchFamily="34" charset="0"/>
                <a:cs typeface="Calibri" panose="020F0502020204030204" pitchFamily="34" charset="0"/>
              </a:rPr>
              <a:t>RASED</a:t>
            </a:r>
            <a:r>
              <a:rPr lang="fr-FR" sz="3000" b="1" i="1" spc="-30" dirty="0">
                <a:solidFill>
                  <a:srgbClr val="001A73"/>
                </a:solidFill>
                <a:highlight>
                  <a:srgbClr val="FFFFFF"/>
                </a:highlight>
                <a:latin typeface="Calibri" panose="020F0502020204030204" pitchFamily="34" charset="0"/>
                <a:ea typeface="Calibri" panose="020F0502020204030204" pitchFamily="34" charset="0"/>
                <a:cs typeface="Calibri" panose="020F0502020204030204" pitchFamily="34" charset="0"/>
              </a:rPr>
              <a:t>).</a:t>
            </a:r>
            <a:endParaRPr lang="fr-FR" sz="3000" b="1" dirty="0">
              <a:solidFill>
                <a:srgbClr val="001A73"/>
              </a:solidFill>
              <a:latin typeface="Calibri" panose="020F0502020204030204" pitchFamily="34" charset="0"/>
              <a:ea typeface="Calibri" panose="020F0502020204030204" pitchFamily="34" charset="0"/>
            </a:endParaRPr>
          </a:p>
          <a:p>
            <a:pPr lvl="1" algn="just">
              <a:lnSpc>
                <a:spcPct val="115000"/>
              </a:lnSpc>
              <a:spcAft>
                <a:spcPts val="800"/>
              </a:spcAft>
            </a:pPr>
            <a:endParaRPr lang="fr-FR" sz="1400" dirty="0">
              <a:solidFill>
                <a:srgbClr val="001A73"/>
              </a:solidFill>
              <a:effectLst/>
              <a:latin typeface="Calibri" panose="020F0502020204030204" pitchFamily="34" charset="0"/>
              <a:ea typeface="Calibri" panose="020F0502020204030204" pitchFamily="34" charset="0"/>
            </a:endParaRPr>
          </a:p>
        </p:txBody>
      </p:sp>
      <p:pic>
        <p:nvPicPr>
          <p:cNvPr id="6" name="Image 5">
            <a:extLst>
              <a:ext uri="{FF2B5EF4-FFF2-40B4-BE49-F238E27FC236}">
                <a16:creationId xmlns:a16="http://schemas.microsoft.com/office/drawing/2014/main" id="{E4937D53-309D-0A0A-6937-EA7D60DF03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7" name="Espace réservé de la date 3">
            <a:extLst>
              <a:ext uri="{FF2B5EF4-FFF2-40B4-BE49-F238E27FC236}">
                <a16:creationId xmlns:a16="http://schemas.microsoft.com/office/drawing/2014/main" id="{52544486-CC9F-08B1-1B7A-8075D3608038}"/>
              </a:ext>
            </a:extLst>
          </p:cNvPr>
          <p:cNvSpPr>
            <a:spLocks noGrp="1"/>
          </p:cNvSpPr>
          <p:nvPr>
            <p:ph type="dt" sz="half" idx="10"/>
          </p:nvPr>
        </p:nvSpPr>
        <p:spPr>
          <a:xfrm>
            <a:off x="457200" y="6356351"/>
            <a:ext cx="2133600" cy="365125"/>
          </a:xfrm>
        </p:spPr>
        <p:txBody>
          <a:bodyPr/>
          <a:lstStyle/>
          <a:p>
            <a:r>
              <a:rPr lang="fr-FR" dirty="0"/>
              <a:t>04/05/2024</a:t>
            </a:r>
          </a:p>
        </p:txBody>
      </p:sp>
      <p:sp>
        <p:nvSpPr>
          <p:cNvPr id="8" name="Espace réservé du pied de page 4">
            <a:extLst>
              <a:ext uri="{FF2B5EF4-FFF2-40B4-BE49-F238E27FC236}">
                <a16:creationId xmlns:a16="http://schemas.microsoft.com/office/drawing/2014/main" id="{A817C865-4599-9B1E-6E07-9A3C5B72478F}"/>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9" name="Espace réservé du numéro de diapositive 5">
            <a:extLst>
              <a:ext uri="{FF2B5EF4-FFF2-40B4-BE49-F238E27FC236}">
                <a16:creationId xmlns:a16="http://schemas.microsoft.com/office/drawing/2014/main" id="{8070B985-3681-5927-9C27-22B9B5042932}"/>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17</a:t>
            </a:fld>
            <a:endParaRPr lang="fr-FR" dirty="0"/>
          </a:p>
        </p:txBody>
      </p:sp>
      <p:sp>
        <p:nvSpPr>
          <p:cNvPr id="10" name="ZoneTexte 9">
            <a:extLst>
              <a:ext uri="{FF2B5EF4-FFF2-40B4-BE49-F238E27FC236}">
                <a16:creationId xmlns:a16="http://schemas.microsoft.com/office/drawing/2014/main" id="{64440256-4C95-80F2-EAA3-31DD73002F94}"/>
              </a:ext>
            </a:extLst>
          </p:cNvPr>
          <p:cNvSpPr txBox="1"/>
          <p:nvPr/>
        </p:nvSpPr>
        <p:spPr>
          <a:xfrm>
            <a:off x="7155561" y="658526"/>
            <a:ext cx="1806293" cy="338554"/>
          </a:xfrm>
          <a:prstGeom prst="rect">
            <a:avLst/>
          </a:prstGeom>
          <a:noFill/>
        </p:spPr>
        <p:txBody>
          <a:bodyPr wrap="square" rtlCol="0">
            <a:spAutoFit/>
          </a:bodyPr>
          <a:lstStyle/>
          <a:p>
            <a:r>
              <a:rPr lang="fr-FR" sz="1600" b="1" dirty="0">
                <a:solidFill>
                  <a:schemeClr val="bg1"/>
                </a:solidFill>
              </a:rPr>
              <a:t>Enfance - Jeunesse</a:t>
            </a:r>
          </a:p>
        </p:txBody>
      </p:sp>
      <p:pic>
        <p:nvPicPr>
          <p:cNvPr id="11" name="Image 10" descr="Une image contenant texte, Police, logo, Graphique&#10;&#10;Description générée automatiquement">
            <a:extLst>
              <a:ext uri="{FF2B5EF4-FFF2-40B4-BE49-F238E27FC236}">
                <a16:creationId xmlns:a16="http://schemas.microsoft.com/office/drawing/2014/main" id="{20A42BB0-D6BC-7922-9495-9A73C62EBC3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868371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8420904-DA8B-8F08-9E2F-C3C30BDDA3D7}"/>
              </a:ext>
            </a:extLst>
          </p:cNvPr>
          <p:cNvSpPr>
            <a:spLocks noGrp="1"/>
          </p:cNvSpPr>
          <p:nvPr>
            <p:ph idx="1"/>
          </p:nvPr>
        </p:nvSpPr>
        <p:spPr>
          <a:xfrm>
            <a:off x="457200" y="1060025"/>
            <a:ext cx="8229600" cy="4961263"/>
          </a:xfrm>
        </p:spPr>
        <p:txBody>
          <a:bodyPr>
            <a:normAutofit fontScale="70000" lnSpcReduction="20000"/>
          </a:bodyPr>
          <a:lstStyle/>
          <a:p>
            <a:pPr marL="0" indent="0">
              <a:lnSpc>
                <a:spcPct val="107000"/>
              </a:lnSpc>
              <a:spcAft>
                <a:spcPts val="800"/>
              </a:spcAft>
              <a:buNone/>
            </a:pPr>
            <a:r>
              <a:rPr lang="fr-FR" sz="2300" b="1" kern="1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La Commission d’agrément pour l’adoption </a:t>
            </a:r>
            <a:endParaRPr lang="fr-FR" sz="2300"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fr-FR" sz="1800" kern="100" spc="7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endParaRPr>
          </a:p>
          <a:p>
            <a:pPr marL="0" indent="0" algn="just">
              <a:lnSpc>
                <a:spcPct val="107000"/>
              </a:lnSpc>
              <a:spcAft>
                <a:spcPts val="800"/>
              </a:spcAft>
              <a:buNone/>
            </a:pPr>
            <a:r>
              <a:rPr lang="fr-FR" sz="1900" kern="100" spc="7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Un agrément est indispensable pour toute personne qui souhaite adopter un enfant pupille de l’État ou un enfant étranger.</a:t>
            </a:r>
            <a:endParaRPr lang="fr-FR"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1900" kern="100" spc="7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Après un délai maximum de neuf mois, le Président du Conseil départemental décide de l’accord ou non de l’agrément sur avis de la commission d’agrément.</a:t>
            </a:r>
            <a:endParaRPr lang="fr-FR"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1900" b="1" kern="100" spc="7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Pour donner son avis, la Commission s’appuie sur :</a:t>
            </a:r>
            <a:endParaRPr lang="fr-FR" sz="1900" b="1"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1500"/>
              </a:spcAft>
              <a:buSzPts val="1000"/>
              <a:buFont typeface="Symbol" panose="05050102010706020507" pitchFamily="18" charset="2"/>
              <a:buChar char=""/>
              <a:tabLst>
                <a:tab pos="457200" algn="l"/>
              </a:tabLst>
            </a:pPr>
            <a:r>
              <a:rPr lang="fr-FR" sz="1900" kern="0" spc="70" dirty="0">
                <a:solidFill>
                  <a:srgbClr val="00206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une évaluation de la situation familiale, des capacités éducatives ainsi que des possibilités d’accueil en vue d’adoption d’un enfant pupille de l’État ou d’un enfant étranger. Cette évaluation est confiée à des assistants de service sociaux.</a:t>
            </a:r>
            <a:endParaRPr lang="fr-FR" sz="1900" kern="100" dirty="0">
              <a:solidFill>
                <a:srgbClr val="00206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lnSpc>
                <a:spcPct val="107000"/>
              </a:lnSpc>
              <a:spcAft>
                <a:spcPts val="800"/>
              </a:spcAft>
              <a:buSzPts val="1000"/>
              <a:buFont typeface="Symbol" panose="05050102010706020507" pitchFamily="18" charset="2"/>
              <a:buChar char=""/>
              <a:tabLst>
                <a:tab pos="457200" algn="l"/>
              </a:tabLst>
            </a:pPr>
            <a:r>
              <a:rPr lang="fr-FR" sz="1900" kern="0" spc="70" dirty="0">
                <a:solidFill>
                  <a:srgbClr val="002060"/>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une évaluation, confiée à des psychologues  relevant d’organismes publics ou privés habilités pour des missions auprès du service de l’Aide Sociale à l’Enfance (ASE).</a:t>
            </a:r>
            <a:endParaRPr lang="fr-FR" sz="1900" kern="100" dirty="0">
              <a:solidFill>
                <a:srgbClr val="002060"/>
              </a:solidFill>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1900" b="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Cette commission comprend :</a:t>
            </a:r>
            <a:endParaRPr lang="fr-FR" sz="1900" b="1" kern="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fr-FR" sz="19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3 personnes appartenant au service de l’Aide Sociale à l’Enfance (ASE)</a:t>
            </a:r>
            <a:endParaRPr lang="fr-FR" sz="19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fr-FR" sz="19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2 membres du Conseil de Famille des Pupilles de l’Etat dont une désignée par l’UDAF et une par </a:t>
            </a:r>
            <a:r>
              <a:rPr lang="fr-FR" sz="1900" b="1" kern="100" dirty="0">
                <a:solidFill>
                  <a:srgbClr val="00B050"/>
                </a:solidFill>
                <a:effectLst/>
                <a:latin typeface="Calibri" panose="020F0502020204030204" pitchFamily="34" charset="0"/>
                <a:ea typeface="Calibri" panose="020F0502020204030204" pitchFamily="34" charset="0"/>
                <a:cs typeface="Calibri" panose="020F0502020204030204" pitchFamily="34" charset="0"/>
              </a:rPr>
              <a:t>l’ADEPAPE</a:t>
            </a:r>
            <a:endParaRPr lang="fr-FR" sz="1900" b="1" kern="1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800"/>
              </a:spcAft>
            </a:pPr>
            <a:r>
              <a:rPr lang="fr-FR" sz="19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1 personne qualifiée dans le domaine de la protection sanitaire et sociale de l’enfance</a:t>
            </a:r>
            <a:endParaRPr lang="fr-FR"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19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La Commission d’Agrément s’est réunie une fois par mois. Outre les demandes d’agrément, elle traite des modifications demandées dans les dossiers et des retraits de dossiers.</a:t>
            </a:r>
            <a:endParaRPr lang="fr-FR"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lvl="2" indent="0">
              <a:buNone/>
            </a:pPr>
            <a:endParaRPr lang="fr-FR" sz="1000" dirty="0">
              <a:solidFill>
                <a:srgbClr val="001A73"/>
              </a:solidFill>
            </a:endParaRPr>
          </a:p>
        </p:txBody>
      </p:sp>
      <p:pic>
        <p:nvPicPr>
          <p:cNvPr id="5" name="Image 4">
            <a:extLst>
              <a:ext uri="{FF2B5EF4-FFF2-40B4-BE49-F238E27FC236}">
                <a16:creationId xmlns:a16="http://schemas.microsoft.com/office/drawing/2014/main" id="{C33D4280-E876-E0D0-3DC0-E080F7600F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6" name="Espace réservé de la date 3">
            <a:extLst>
              <a:ext uri="{FF2B5EF4-FFF2-40B4-BE49-F238E27FC236}">
                <a16:creationId xmlns:a16="http://schemas.microsoft.com/office/drawing/2014/main" id="{2D6F8236-E7A8-E07A-259B-8F10B9AB390F}"/>
              </a:ext>
            </a:extLst>
          </p:cNvPr>
          <p:cNvSpPr>
            <a:spLocks noGrp="1"/>
          </p:cNvSpPr>
          <p:nvPr>
            <p:ph type="dt" sz="half" idx="10"/>
          </p:nvPr>
        </p:nvSpPr>
        <p:spPr>
          <a:xfrm>
            <a:off x="457200" y="6356351"/>
            <a:ext cx="2133600" cy="365125"/>
          </a:xfrm>
        </p:spPr>
        <p:txBody>
          <a:bodyPr/>
          <a:lstStyle/>
          <a:p>
            <a:r>
              <a:rPr lang="fr-FR" dirty="0"/>
              <a:t>04/05/2024</a:t>
            </a:r>
          </a:p>
        </p:txBody>
      </p:sp>
      <p:sp>
        <p:nvSpPr>
          <p:cNvPr id="7" name="Espace réservé du pied de page 4">
            <a:extLst>
              <a:ext uri="{FF2B5EF4-FFF2-40B4-BE49-F238E27FC236}">
                <a16:creationId xmlns:a16="http://schemas.microsoft.com/office/drawing/2014/main" id="{B77589B9-4857-0457-9054-6EDEF104BD4C}"/>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8" name="Espace réservé du numéro de diapositive 5">
            <a:extLst>
              <a:ext uri="{FF2B5EF4-FFF2-40B4-BE49-F238E27FC236}">
                <a16:creationId xmlns:a16="http://schemas.microsoft.com/office/drawing/2014/main" id="{FB4A755E-2627-F8F9-0217-CEE9544AC81A}"/>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18</a:t>
            </a:fld>
            <a:endParaRPr lang="fr-FR" dirty="0"/>
          </a:p>
        </p:txBody>
      </p:sp>
      <p:pic>
        <p:nvPicPr>
          <p:cNvPr id="13" name="Picture 8">
            <a:extLst>
              <a:ext uri="{FF2B5EF4-FFF2-40B4-BE49-F238E27FC236}">
                <a16:creationId xmlns:a16="http://schemas.microsoft.com/office/drawing/2014/main" id="{6BF1A818-B927-FA15-E15E-52EAE09B4D4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rot="779208">
            <a:off x="6973415" y="-318050"/>
            <a:ext cx="2170584" cy="2291705"/>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463962FC-A34C-92E7-66E4-A35EB47C508A}"/>
              </a:ext>
            </a:extLst>
          </p:cNvPr>
          <p:cNvSpPr txBox="1"/>
          <p:nvPr/>
        </p:nvSpPr>
        <p:spPr>
          <a:xfrm>
            <a:off x="7155561" y="658526"/>
            <a:ext cx="1806293" cy="338554"/>
          </a:xfrm>
          <a:prstGeom prst="rect">
            <a:avLst/>
          </a:prstGeom>
          <a:noFill/>
        </p:spPr>
        <p:txBody>
          <a:bodyPr wrap="square" rtlCol="0">
            <a:spAutoFit/>
          </a:bodyPr>
          <a:lstStyle/>
          <a:p>
            <a:r>
              <a:rPr lang="fr-FR" sz="1600" b="1" dirty="0">
                <a:solidFill>
                  <a:schemeClr val="bg1"/>
                </a:solidFill>
              </a:rPr>
              <a:t>Enfance - Jeunesse</a:t>
            </a:r>
          </a:p>
        </p:txBody>
      </p:sp>
      <p:pic>
        <p:nvPicPr>
          <p:cNvPr id="15" name="Image 14" descr="Une image contenant texte, Police, logo, Graphique&#10;&#10;Description générée automatiquement">
            <a:extLst>
              <a:ext uri="{FF2B5EF4-FFF2-40B4-BE49-F238E27FC236}">
                <a16:creationId xmlns:a16="http://schemas.microsoft.com/office/drawing/2014/main" id="{D1A8EB41-4B23-E5AF-D49F-EC2CD768C81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8532200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1E5A3801-EEAB-0A43-16D3-E5ABE32850E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rot="721758">
            <a:off x="7141580" y="-408463"/>
            <a:ext cx="2074933" cy="2190717"/>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a:extLst>
              <a:ext uri="{FF2B5EF4-FFF2-40B4-BE49-F238E27FC236}">
                <a16:creationId xmlns:a16="http://schemas.microsoft.com/office/drawing/2014/main" id="{98FF9E1A-33A3-218C-9292-C01B87C85B59}"/>
              </a:ext>
            </a:extLst>
          </p:cNvPr>
          <p:cNvSpPr txBox="1">
            <a:spLocks/>
          </p:cNvSpPr>
          <p:nvPr/>
        </p:nvSpPr>
        <p:spPr>
          <a:xfrm>
            <a:off x="457035" y="800708"/>
            <a:ext cx="8229600" cy="5256584"/>
          </a:xfrm>
          <a:prstGeom prst="rect">
            <a:avLst/>
          </a:prstGeom>
        </p:spPr>
        <p:txBody>
          <a:bodyPr numCol="1">
            <a:normAutofit fontScale="62500" lnSpcReduction="20000"/>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15000"/>
              </a:lnSpc>
              <a:spcAft>
                <a:spcPts val="800"/>
              </a:spcAft>
              <a:buNone/>
            </a:pPr>
            <a:r>
              <a:rPr lang="fr-FR" sz="2600" b="1" spc="-30" dirty="0">
                <a:solidFill>
                  <a:srgbClr val="FE4229"/>
                </a:solidFill>
                <a:highlight>
                  <a:srgbClr val="FFFFFF"/>
                </a:highlight>
                <a:latin typeface="Calibri" panose="020F0502020204030204" pitchFamily="34" charset="0"/>
                <a:ea typeface="Calibri" panose="020F0502020204030204" pitchFamily="34" charset="0"/>
                <a:cs typeface="Calibri" panose="020F0502020204030204" pitchFamily="34" charset="0"/>
              </a:rPr>
              <a:t>Le Conseil de Famille des Pupilles de l’Etat</a:t>
            </a:r>
            <a:endParaRPr lang="fr-FR" sz="2600" b="1" spc="-30" dirty="0">
              <a:solidFill>
                <a:srgbClr val="001A73"/>
              </a:solidFill>
              <a:highlight>
                <a:srgbClr val="FFFFFF"/>
              </a:highlight>
              <a:latin typeface="Calibri" panose="020F0502020204030204" pitchFamily="34" charset="0"/>
              <a:ea typeface="Calibri" panose="020F0502020204030204" pitchFamily="34" charset="0"/>
              <a:cs typeface="Calibri" panose="020F0502020204030204" pitchFamily="34" charset="0"/>
            </a:endParaRPr>
          </a:p>
          <a:p>
            <a:pPr marL="0" indent="0" algn="just">
              <a:lnSpc>
                <a:spcPct val="107000"/>
              </a:lnSpc>
              <a:spcAft>
                <a:spcPts val="800"/>
              </a:spcAft>
              <a:buNone/>
            </a:pPr>
            <a:r>
              <a:rPr lang="fr-FR" sz="1900" b="1"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Depuis la promulgation de la Loi Taquet de février 2022 le Conseil de famille est composé de la façon suivante :</a:t>
            </a:r>
            <a:endParaRPr lang="fr-FR"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19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Outre le tuteur (le Préfet ou son représentant)</a:t>
            </a:r>
            <a:endParaRPr lang="fr-FR" sz="19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fr-FR" sz="1900"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Un membre d'associations de pupilles ou d'anciens pupilles ou de personnes admises ou ayant été admises à l’Aide </a:t>
            </a:r>
            <a:r>
              <a:rPr lang="fr-FR" sz="1900" kern="100" dirty="0">
                <a:solidFill>
                  <a:srgbClr val="002060"/>
                </a:solidFill>
                <a:highlight>
                  <a:srgbClr val="FFFFFF"/>
                </a:highlight>
                <a:latin typeface="Calibri" panose="020F0502020204030204" pitchFamily="34" charset="0"/>
                <a:ea typeface="Calibri" panose="020F0502020204030204" pitchFamily="34" charset="0"/>
                <a:cs typeface="Calibri" panose="020F0502020204030204" pitchFamily="34" charset="0"/>
              </a:rPr>
              <a:t>S</a:t>
            </a:r>
            <a:r>
              <a:rPr lang="fr-FR" sz="1900"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ociale à l’Enfance dans le département ;</a:t>
            </a:r>
            <a:endParaRPr lang="fr-FR" sz="19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fr-FR" sz="1900"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Deux membres d'associations familiales concourant à la représentation de la diversité des familles, dont un membre titulaire et un membre suppléant d'associations de familles adoptives ;</a:t>
            </a:r>
            <a:endParaRPr lang="fr-FR" sz="19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fr-FR" sz="1900"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Un membre d'associations d'assistants familiaux ;</a:t>
            </a:r>
            <a:endParaRPr lang="fr-FR" sz="19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fr-FR" sz="1900"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Deux représentants du conseil départemental ;</a:t>
            </a:r>
            <a:endParaRPr lang="fr-FR" sz="19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pPr>
            <a:r>
              <a:rPr lang="fr-FR" sz="1900"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Une personnalité qualifiée que sa compétence et son expérience professionnelles en matière d'éthique et de lutte contre les discriminations qualifient particulièrement pour l'exercice de fonctions en son sein ;</a:t>
            </a:r>
            <a:endParaRPr lang="fr-FR" sz="1900" kern="100" dirty="0">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800"/>
              </a:spcAft>
            </a:pPr>
            <a:r>
              <a:rPr lang="fr-FR" sz="1900"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Une personnalité qualifiée, que son expérience et sa compétence professionnelles en matière médicale, psychologique ou sociale qualifient particulièrement pour l'exercice de fonctions en son sein.</a:t>
            </a:r>
            <a:endParaRPr lang="fr-FR"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1900"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Le conseil de famille et le tuteur exercent les attributions conférées à ces organes sur la base du code de l’action sociale et des familles (C.A.S.F article L224-1). Ils se partagent ainsi l’ensemble des responsabilités liées habituellement à l’autorité parentale et visant à assurer le développement harmonieux, physique, intellectuel, affectif et social de chaque enfant sous tutelle.</a:t>
            </a:r>
            <a:endParaRPr lang="fr-FR"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1900"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Chargé d’établir le projet de vie pour l’enfant pupille, il se prononce également sur le choix d’une famille adoptante et sur chaque évènement intervenant dans la vie des pupilles tant qu’ils sont sur tutelle de l’état, que ce soit dans le domaine du mode d’hébergement ou de la scolarité etc…</a:t>
            </a:r>
          </a:p>
          <a:p>
            <a:pPr marL="0" indent="0" algn="just">
              <a:lnSpc>
                <a:spcPct val="107000"/>
              </a:lnSpc>
              <a:spcAft>
                <a:spcPts val="800"/>
              </a:spcAft>
              <a:buNone/>
            </a:pPr>
            <a:r>
              <a:rPr lang="fr-FR" sz="1900"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 Le Conseil de famille des pupilles de l’Etat s’est réuni à 12 reprises en séances plénières et deux fois en composition restreinte pour recevoir des pupilles ou des assistants familiaux à l’occasion d’évènements particuliers.</a:t>
            </a:r>
            <a:endParaRPr lang="fr-FR" sz="1900" kern="100" dirty="0">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1900" kern="100" dirty="0">
                <a:solidFill>
                  <a:srgbClr val="00206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Il s’est également réuni de façon plus informelle en séances de travail sur la refonte de son règlement intérieur sur demande répétée et insistante des membres UDAF- ADEPAPPE- ADF- Enfance et Famille d’adoption afin qu’il soit mis en conformité avec la Loi.</a:t>
            </a:r>
            <a:endParaRPr lang="fr-FR"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800"/>
              </a:spcAft>
              <a:buNone/>
            </a:pPr>
            <a:endParaRPr lang="fr-FR" sz="1600" b="1" spc="-30" dirty="0">
              <a:solidFill>
                <a:srgbClr val="FE4229"/>
              </a:solidFill>
              <a:highlight>
                <a:srgbClr val="FFFFFF"/>
              </a:highlight>
              <a:latin typeface="Calibri" panose="020F0502020204030204" pitchFamily="34" charset="0"/>
              <a:ea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E4937D53-309D-0A0A-6937-EA7D60DF03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7" name="Espace réservé de la date 3">
            <a:extLst>
              <a:ext uri="{FF2B5EF4-FFF2-40B4-BE49-F238E27FC236}">
                <a16:creationId xmlns:a16="http://schemas.microsoft.com/office/drawing/2014/main" id="{52544486-CC9F-08B1-1B7A-8075D3608038}"/>
              </a:ext>
            </a:extLst>
          </p:cNvPr>
          <p:cNvSpPr>
            <a:spLocks noGrp="1"/>
          </p:cNvSpPr>
          <p:nvPr>
            <p:ph type="dt" sz="half" idx="10"/>
          </p:nvPr>
        </p:nvSpPr>
        <p:spPr>
          <a:xfrm>
            <a:off x="457200" y="6356351"/>
            <a:ext cx="2133600" cy="365125"/>
          </a:xfrm>
        </p:spPr>
        <p:txBody>
          <a:bodyPr/>
          <a:lstStyle/>
          <a:p>
            <a:r>
              <a:rPr lang="fr-FR" dirty="0"/>
              <a:t>04/05/2024</a:t>
            </a:r>
          </a:p>
        </p:txBody>
      </p:sp>
      <p:sp>
        <p:nvSpPr>
          <p:cNvPr id="8" name="Espace réservé du pied de page 4">
            <a:extLst>
              <a:ext uri="{FF2B5EF4-FFF2-40B4-BE49-F238E27FC236}">
                <a16:creationId xmlns:a16="http://schemas.microsoft.com/office/drawing/2014/main" id="{A817C865-4599-9B1E-6E07-9A3C5B72478F}"/>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9" name="Espace réservé du numéro de diapositive 5">
            <a:extLst>
              <a:ext uri="{FF2B5EF4-FFF2-40B4-BE49-F238E27FC236}">
                <a16:creationId xmlns:a16="http://schemas.microsoft.com/office/drawing/2014/main" id="{8070B985-3681-5927-9C27-22B9B5042932}"/>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19</a:t>
            </a:fld>
            <a:endParaRPr lang="fr-FR" dirty="0"/>
          </a:p>
        </p:txBody>
      </p:sp>
      <p:sp>
        <p:nvSpPr>
          <p:cNvPr id="10" name="ZoneTexte 9">
            <a:extLst>
              <a:ext uri="{FF2B5EF4-FFF2-40B4-BE49-F238E27FC236}">
                <a16:creationId xmlns:a16="http://schemas.microsoft.com/office/drawing/2014/main" id="{64440256-4C95-80F2-EAA3-31DD73002F94}"/>
              </a:ext>
            </a:extLst>
          </p:cNvPr>
          <p:cNvSpPr txBox="1"/>
          <p:nvPr/>
        </p:nvSpPr>
        <p:spPr>
          <a:xfrm>
            <a:off x="7296507" y="426551"/>
            <a:ext cx="1806293" cy="338554"/>
          </a:xfrm>
          <a:prstGeom prst="rect">
            <a:avLst/>
          </a:prstGeom>
          <a:noFill/>
        </p:spPr>
        <p:txBody>
          <a:bodyPr wrap="square" rtlCol="0">
            <a:spAutoFit/>
          </a:bodyPr>
          <a:lstStyle/>
          <a:p>
            <a:r>
              <a:rPr lang="fr-FR" sz="1600" b="1" dirty="0">
                <a:solidFill>
                  <a:schemeClr val="bg1"/>
                </a:solidFill>
              </a:rPr>
              <a:t>Enfance - Jeunesse</a:t>
            </a:r>
          </a:p>
        </p:txBody>
      </p:sp>
      <p:pic>
        <p:nvPicPr>
          <p:cNvPr id="12" name="Image 11" descr="Une image contenant texte, Police, logo, Graphique&#10;&#10;Description générée automatiquement">
            <a:extLst>
              <a:ext uri="{FF2B5EF4-FFF2-40B4-BE49-F238E27FC236}">
                <a16:creationId xmlns:a16="http://schemas.microsoft.com/office/drawing/2014/main" id="{239F48CA-0849-3B92-D868-656E3E71114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657916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r>
              <a:rPr lang="fr-FR" dirty="0"/>
              <a:t>04/05/2024</a:t>
            </a:r>
          </a:p>
        </p:txBody>
      </p:sp>
      <p:sp>
        <p:nvSpPr>
          <p:cNvPr id="5" name="Espace réservé du pied de page 4"/>
          <p:cNvSpPr>
            <a:spLocks noGrp="1"/>
          </p:cNvSpPr>
          <p:nvPr>
            <p:ph type="ftr" sz="quarter" idx="11"/>
          </p:nvPr>
        </p:nvSpPr>
        <p:spPr/>
        <p:txBody>
          <a:bodyPr/>
          <a:lstStyle/>
          <a:p>
            <a:r>
              <a:rPr lang="fr-FR" dirty="0"/>
              <a:t>Rapport d’Activité 2023</a:t>
            </a:r>
          </a:p>
        </p:txBody>
      </p:sp>
      <p:sp>
        <p:nvSpPr>
          <p:cNvPr id="6" name="Espace réservé du numéro de diapositive 5"/>
          <p:cNvSpPr>
            <a:spLocks noGrp="1"/>
          </p:cNvSpPr>
          <p:nvPr>
            <p:ph type="sldNum" sz="quarter" idx="12"/>
          </p:nvPr>
        </p:nvSpPr>
        <p:spPr/>
        <p:txBody>
          <a:bodyPr/>
          <a:lstStyle/>
          <a:p>
            <a:fld id="{2511D2C5-E144-4D27-97C8-AD396BB15896}" type="slidenum">
              <a:rPr lang="fr-FR" smtClean="0"/>
              <a:pPr/>
              <a:t>2</a:t>
            </a:fld>
            <a:endParaRPr lang="fr-FR" dirty="0"/>
          </a:p>
        </p:txBody>
      </p:sp>
      <p:sp>
        <p:nvSpPr>
          <p:cNvPr id="9" name="Titre 1"/>
          <p:cNvSpPr>
            <a:spLocks noGrp="1"/>
          </p:cNvSpPr>
          <p:nvPr>
            <p:ph type="title"/>
          </p:nvPr>
        </p:nvSpPr>
        <p:spPr>
          <a:xfrm>
            <a:off x="457200" y="284355"/>
            <a:ext cx="8229600" cy="1143000"/>
          </a:xfrm>
        </p:spPr>
        <p:txBody>
          <a:bodyPr>
            <a:normAutofit/>
          </a:bodyPr>
          <a:lstStyle/>
          <a:p>
            <a:pPr algn="ctr">
              <a:lnSpc>
                <a:spcPct val="107000"/>
              </a:lnSpc>
              <a:spcAft>
                <a:spcPts val="800"/>
              </a:spcAft>
              <a:buClr>
                <a:schemeClr val="accent6">
                  <a:lumMod val="75000"/>
                </a:schemeClr>
              </a:buClr>
            </a:pPr>
            <a:r>
              <a:rPr lang="fr-FR" sz="4000" dirty="0">
                <a:latin typeface="+mj-lt"/>
              </a:rPr>
              <a:t>Sommaire</a:t>
            </a:r>
            <a:endParaRPr lang="fr-FR" dirty="0"/>
          </a:p>
        </p:txBody>
      </p:sp>
      <p:sp>
        <p:nvSpPr>
          <p:cNvPr id="10" name="Espace réservé du contenu 2"/>
          <p:cNvSpPr>
            <a:spLocks noGrp="1"/>
          </p:cNvSpPr>
          <p:nvPr>
            <p:ph idx="1"/>
          </p:nvPr>
        </p:nvSpPr>
        <p:spPr>
          <a:xfrm>
            <a:off x="2699792" y="1427356"/>
            <a:ext cx="3816424" cy="4737948"/>
          </a:xfrm>
        </p:spPr>
        <p:txBody>
          <a:bodyPr>
            <a:normAutofit/>
          </a:bodyPr>
          <a:lstStyle/>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Le mot de la Présidente</a:t>
            </a:r>
          </a:p>
          <a:p>
            <a:pPr lvl="0">
              <a:lnSpc>
                <a:spcPct val="107000"/>
              </a:lnSpc>
            </a:pPr>
            <a:r>
              <a:rPr lang="fr-FR" sz="2000" b="1" dirty="0">
                <a:solidFill>
                  <a:srgbClr val="001A73"/>
                </a:solidFill>
                <a:effectLst/>
                <a:latin typeface="+mj-lt"/>
                <a:ea typeface="Calibri" panose="020F0502020204030204" pitchFamily="34" charset="0"/>
              </a:rPr>
              <a:t>Qui sommes-nous ?</a:t>
            </a:r>
          </a:p>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L’Udaf64 en bref</a:t>
            </a:r>
            <a:endParaRPr lang="fr-FR" sz="2000" dirty="0">
              <a:solidFill>
                <a:srgbClr val="001A73"/>
              </a:solidFill>
              <a:effectLst/>
              <a:latin typeface="+mj-lt"/>
              <a:ea typeface="Calibri" panose="020F0502020204030204" pitchFamily="34" charset="0"/>
            </a:endParaRPr>
          </a:p>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L’Udaf64 en quelques chiffres</a:t>
            </a:r>
            <a:endParaRPr lang="fr-FR" sz="2000" dirty="0">
              <a:solidFill>
                <a:srgbClr val="001A73"/>
              </a:solidFill>
              <a:effectLst/>
              <a:latin typeface="+mj-lt"/>
              <a:ea typeface="Calibri" panose="020F0502020204030204" pitchFamily="34" charset="0"/>
            </a:endParaRPr>
          </a:p>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L’organigramme</a:t>
            </a:r>
            <a:endParaRPr lang="fr-FR" sz="2000" dirty="0">
              <a:solidFill>
                <a:srgbClr val="001A73"/>
              </a:solidFill>
              <a:effectLst/>
              <a:latin typeface="+mj-lt"/>
              <a:ea typeface="Calibri" panose="020F0502020204030204" pitchFamily="34" charset="0"/>
            </a:endParaRPr>
          </a:p>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Nos missions</a:t>
            </a:r>
            <a:endParaRPr lang="fr-FR" sz="2000" dirty="0">
              <a:solidFill>
                <a:srgbClr val="001A73"/>
              </a:solidFill>
              <a:effectLst/>
              <a:latin typeface="+mj-lt"/>
              <a:ea typeface="Calibri" panose="020F0502020204030204" pitchFamily="34" charset="0"/>
            </a:endParaRPr>
          </a:p>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Nos associations adhérentes</a:t>
            </a:r>
            <a:endParaRPr lang="fr-FR" sz="2000" dirty="0">
              <a:solidFill>
                <a:srgbClr val="001A73"/>
              </a:solidFill>
              <a:effectLst/>
              <a:latin typeface="+mj-lt"/>
              <a:ea typeface="Calibri" panose="020F0502020204030204" pitchFamily="34" charset="0"/>
            </a:endParaRPr>
          </a:p>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Les représentations</a:t>
            </a:r>
            <a:endParaRPr lang="fr-FR" sz="2000" dirty="0">
              <a:solidFill>
                <a:srgbClr val="001A73"/>
              </a:solidFill>
              <a:effectLst/>
              <a:latin typeface="+mj-lt"/>
              <a:ea typeface="Calibri" panose="020F0502020204030204" pitchFamily="34" charset="0"/>
            </a:endParaRPr>
          </a:p>
          <a:p>
            <a:pPr lvl="0">
              <a:lnSpc>
                <a:spcPct val="107000"/>
              </a:lnSpc>
            </a:pPr>
            <a:r>
              <a:rPr lang="fr-FR" sz="2000" b="1" dirty="0">
                <a:solidFill>
                  <a:srgbClr val="001A73"/>
                </a:solidFill>
                <a:effectLst/>
                <a:latin typeface="+mj-lt"/>
                <a:ea typeface="Calibri" panose="020F0502020204030204" pitchFamily="34" charset="0"/>
                <a:cs typeface="Calibri" panose="020F0502020204030204" pitchFamily="34" charset="0"/>
              </a:rPr>
              <a:t>Les faits marquants de l’année</a:t>
            </a:r>
            <a:endParaRPr lang="fr-FR" sz="2000" dirty="0">
              <a:solidFill>
                <a:srgbClr val="001A73"/>
              </a:solidFill>
              <a:effectLst/>
              <a:latin typeface="+mj-lt"/>
              <a:ea typeface="Calibri" panose="020F0502020204030204" pitchFamily="34" charset="0"/>
            </a:endParaRPr>
          </a:p>
          <a:p>
            <a:pPr lvl="0">
              <a:lnSpc>
                <a:spcPct val="107000"/>
              </a:lnSpc>
              <a:spcAft>
                <a:spcPts val="800"/>
              </a:spcAft>
            </a:pPr>
            <a:r>
              <a:rPr lang="fr-FR" sz="2000" b="1" dirty="0">
                <a:solidFill>
                  <a:srgbClr val="001A73"/>
                </a:solidFill>
                <a:latin typeface="+mj-lt"/>
                <a:ea typeface="Calibri" panose="020F0502020204030204" pitchFamily="34" charset="0"/>
                <a:cs typeface="Calibri" panose="020F0502020204030204" pitchFamily="34" charset="0"/>
              </a:rPr>
              <a:t>V</a:t>
            </a:r>
            <a:r>
              <a:rPr lang="fr-FR" sz="2000" b="1" dirty="0">
                <a:solidFill>
                  <a:srgbClr val="001A73"/>
                </a:solidFill>
                <a:effectLst/>
                <a:latin typeface="+mj-lt"/>
                <a:ea typeface="Calibri" panose="020F0502020204030204" pitchFamily="34" charset="0"/>
                <a:cs typeface="Calibri" panose="020F0502020204030204" pitchFamily="34" charset="0"/>
              </a:rPr>
              <a:t>ie de notre projet associatif</a:t>
            </a:r>
          </a:p>
          <a:p>
            <a:pPr lvl="0">
              <a:lnSpc>
                <a:spcPct val="107000"/>
              </a:lnSpc>
              <a:spcAft>
                <a:spcPts val="800"/>
              </a:spcAft>
            </a:pPr>
            <a:r>
              <a:rPr lang="fr-FR" sz="2000" b="1" dirty="0">
                <a:solidFill>
                  <a:srgbClr val="001A73"/>
                </a:solidFill>
                <a:effectLst/>
                <a:latin typeface="+mj-lt"/>
                <a:ea typeface="Calibri" panose="020F0502020204030204" pitchFamily="34" charset="0"/>
              </a:rPr>
              <a:t>Infos pratiques pour 2024</a:t>
            </a:r>
          </a:p>
        </p:txBody>
      </p:sp>
      <p:pic>
        <p:nvPicPr>
          <p:cNvPr id="13"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7" name="Image 6" descr="Une image contenant texte, Police, logo, Graphique&#10;&#10;Description générée automatiquement">
            <a:extLst>
              <a:ext uri="{FF2B5EF4-FFF2-40B4-BE49-F238E27FC236}">
                <a16:creationId xmlns:a16="http://schemas.microsoft.com/office/drawing/2014/main" id="{B1384BE0-21FE-C551-C95A-F70D009C9A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4087936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8420904-DA8B-8F08-9E2F-C3C30BDDA3D7}"/>
              </a:ext>
            </a:extLst>
          </p:cNvPr>
          <p:cNvSpPr>
            <a:spLocks noGrp="1"/>
          </p:cNvSpPr>
          <p:nvPr>
            <p:ph idx="1"/>
          </p:nvPr>
        </p:nvSpPr>
        <p:spPr>
          <a:xfrm>
            <a:off x="457200" y="1864084"/>
            <a:ext cx="8229600" cy="3129831"/>
          </a:xfrm>
        </p:spPr>
        <p:txBody>
          <a:bodyPr>
            <a:noAutofit/>
          </a:bodyPr>
          <a:lstStyle/>
          <a:p>
            <a:pPr algn="just">
              <a:lnSpc>
                <a:spcPct val="107000"/>
              </a:lnSpc>
              <a:spcAft>
                <a:spcPts val="800"/>
              </a:spcAft>
            </a:pPr>
            <a:r>
              <a:rPr lang="fr-FR" sz="1600" b="1" dirty="0">
                <a:solidFill>
                  <a:srgbClr val="001A73"/>
                </a:solidFill>
                <a:effectLst/>
                <a:latin typeface="Calibri" panose="020F0502020204030204" pitchFamily="34" charset="0"/>
                <a:ea typeface="Arial" panose="020B0604020202020204" pitchFamily="34" charset="0"/>
                <a:cs typeface="Calibri" panose="020F0502020204030204" pitchFamily="34" charset="0"/>
              </a:rPr>
              <a:t>Logement</a:t>
            </a:r>
            <a:endParaRPr lang="fr-FR" sz="1600" dirty="0">
              <a:solidFill>
                <a:srgbClr val="001A73"/>
              </a:solidFill>
              <a:effectLst/>
              <a:latin typeface="Calibri" panose="020F0502020204030204" pitchFamily="34" charset="0"/>
              <a:ea typeface="Calibri" panose="020F0502020204030204" pitchFamily="34"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1600" dirty="0">
                <a:solidFill>
                  <a:srgbClr val="001A73"/>
                </a:solidFill>
                <a:effectLst/>
                <a:latin typeface="Calibri" panose="020F0502020204030204" pitchFamily="34" charset="0"/>
                <a:ea typeface="Arial" panose="020B0604020202020204" pitchFamily="34" charset="0"/>
                <a:cs typeface="Calibri" panose="020F0502020204030204" pitchFamily="34" charset="0"/>
              </a:rPr>
              <a:t>Offices Publics de l’Habitat (OPH)</a:t>
            </a:r>
            <a:endParaRPr lang="fr-FR" sz="1600" dirty="0">
              <a:solidFill>
                <a:srgbClr val="001A73"/>
              </a:solidFill>
              <a:effectLst/>
              <a:latin typeface="Calibri" panose="020F0502020204030204" pitchFamily="34" charset="0"/>
              <a:ea typeface="Calibri" panose="020F0502020204030204" pitchFamily="34"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1600" dirty="0">
                <a:solidFill>
                  <a:srgbClr val="001A73"/>
                </a:solidFill>
                <a:effectLst/>
                <a:latin typeface="Calibri" panose="020F0502020204030204" pitchFamily="34" charset="0"/>
                <a:ea typeface="Arial" panose="020B0604020202020204" pitchFamily="34" charset="0"/>
                <a:cs typeface="Calibri" panose="020F0502020204030204" pitchFamily="34" charset="0"/>
              </a:rPr>
              <a:t>Office 64</a:t>
            </a:r>
            <a:endParaRPr lang="fr-FR" sz="1600" dirty="0">
              <a:solidFill>
                <a:srgbClr val="001A73"/>
              </a:solidFill>
              <a:effectLst/>
              <a:latin typeface="Calibri" panose="020F0502020204030204" pitchFamily="34" charset="0"/>
              <a:ea typeface="Calibri" panose="020F0502020204030204" pitchFamily="34" charset="0"/>
            </a:endParaRPr>
          </a:p>
          <a:p>
            <a:pPr algn="just">
              <a:lnSpc>
                <a:spcPct val="107000"/>
              </a:lnSpc>
              <a:spcAft>
                <a:spcPts val="800"/>
              </a:spcAft>
            </a:pPr>
            <a:r>
              <a:rPr lang="fr-FR" sz="1600" b="1" dirty="0">
                <a:solidFill>
                  <a:srgbClr val="001A73"/>
                </a:solidFill>
                <a:effectLst/>
                <a:latin typeface="Calibri" panose="020F0502020204030204" pitchFamily="34" charset="0"/>
                <a:ea typeface="Arial" panose="020B0604020202020204" pitchFamily="34" charset="0"/>
                <a:cs typeface="Calibri" panose="020F0502020204030204" pitchFamily="34" charset="0"/>
              </a:rPr>
              <a:t>Santé</a:t>
            </a:r>
            <a:endParaRPr lang="fr-FR" sz="1600" dirty="0">
              <a:solidFill>
                <a:srgbClr val="001A73"/>
              </a:solidFill>
              <a:effectLst/>
              <a:latin typeface="Calibri" panose="020F0502020204030204" pitchFamily="34" charset="0"/>
              <a:ea typeface="Calibri" panose="020F0502020204030204" pitchFamily="34" charset="0"/>
            </a:endParaRPr>
          </a:p>
          <a:p>
            <a:pPr lvl="1" indent="-342900" algn="just">
              <a:lnSpc>
                <a:spcPct val="115000"/>
              </a:lnSpc>
              <a:spcAft>
                <a:spcPts val="800"/>
              </a:spcAft>
              <a:buSzPts val="1000"/>
              <a:buFont typeface="Symbol" panose="05050102010706020507" pitchFamily="18" charset="2"/>
              <a:buChar char=""/>
              <a:tabLst>
                <a:tab pos="457200" algn="l"/>
              </a:tabLst>
            </a:pPr>
            <a:r>
              <a:rPr lang="fr-FR" sz="1600" dirty="0">
                <a:solidFill>
                  <a:srgbClr val="001A73"/>
                </a:solidFill>
                <a:effectLst/>
                <a:latin typeface="Calibri" panose="020F0502020204030204" pitchFamily="34" charset="0"/>
                <a:ea typeface="Arial" panose="020B0604020202020204" pitchFamily="34" charset="0"/>
                <a:cs typeface="Calibri" panose="020F0502020204030204" pitchFamily="34" charset="0"/>
              </a:rPr>
              <a:t>Etablissements de santé (publics et privés)</a:t>
            </a:r>
            <a:endParaRPr lang="fr-FR" sz="1600" dirty="0">
              <a:solidFill>
                <a:srgbClr val="001A73"/>
              </a:solidFill>
              <a:effectLst/>
              <a:latin typeface="Calibri" panose="020F0502020204030204" pitchFamily="34" charset="0"/>
              <a:ea typeface="Calibri" panose="020F0502020204030204" pitchFamily="34" charset="0"/>
            </a:endParaRPr>
          </a:p>
          <a:p>
            <a:pPr lvl="1" indent="-342900" algn="just">
              <a:lnSpc>
                <a:spcPct val="115000"/>
              </a:lnSpc>
              <a:spcAft>
                <a:spcPts val="800"/>
              </a:spcAft>
              <a:buSzPts val="1000"/>
              <a:buFont typeface="Symbol" panose="05050102010706020507" pitchFamily="18" charset="2"/>
              <a:buChar char=""/>
              <a:tabLst>
                <a:tab pos="457200" algn="l"/>
              </a:tabLst>
            </a:pPr>
            <a:r>
              <a:rPr lang="fr-FR" sz="1600" dirty="0">
                <a:solidFill>
                  <a:srgbClr val="001A73"/>
                </a:solidFill>
                <a:effectLst/>
                <a:latin typeface="Calibri" panose="020F0502020204030204" pitchFamily="34" charset="0"/>
                <a:ea typeface="Arial" panose="020B0604020202020204" pitchFamily="34" charset="0"/>
                <a:cs typeface="Calibri" panose="020F0502020204030204" pitchFamily="34" charset="0"/>
              </a:rPr>
              <a:t>Conseil territorial de santé</a:t>
            </a:r>
            <a:endParaRPr lang="fr-FR" sz="1600" dirty="0">
              <a:solidFill>
                <a:srgbClr val="001A73"/>
              </a:solidFill>
              <a:effectLst/>
              <a:latin typeface="Calibri" panose="020F0502020204030204" pitchFamily="34" charset="0"/>
              <a:ea typeface="Calibri" panose="020F0502020204030204" pitchFamily="34"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1600" dirty="0">
                <a:solidFill>
                  <a:srgbClr val="001A73"/>
                </a:solidFill>
                <a:effectLst/>
                <a:latin typeface="Calibri" panose="020F0502020204030204" pitchFamily="34" charset="0"/>
                <a:ea typeface="Arial" panose="020B0604020202020204" pitchFamily="34" charset="0"/>
                <a:cs typeface="Calibri" panose="020F0502020204030204" pitchFamily="34" charset="0"/>
              </a:rPr>
              <a:t>Caisse Primaire d’Assurance Maladie (CPAM)</a:t>
            </a:r>
            <a:endParaRPr lang="fr-FR" sz="1600" dirty="0">
              <a:solidFill>
                <a:srgbClr val="001A73"/>
              </a:solidFill>
              <a:latin typeface="Calibri" panose="020F0502020204030204" pitchFamily="34" charset="0"/>
              <a:cs typeface="Calibri" panose="020F0502020204030204" pitchFamily="34" charset="0"/>
            </a:endParaRPr>
          </a:p>
        </p:txBody>
      </p:sp>
      <p:pic>
        <p:nvPicPr>
          <p:cNvPr id="5" name="Image 4">
            <a:extLst>
              <a:ext uri="{FF2B5EF4-FFF2-40B4-BE49-F238E27FC236}">
                <a16:creationId xmlns:a16="http://schemas.microsoft.com/office/drawing/2014/main" id="{E85B0280-8E78-B9FB-4E7B-15C9B14E49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6" name="Espace réservé de la date 3">
            <a:extLst>
              <a:ext uri="{FF2B5EF4-FFF2-40B4-BE49-F238E27FC236}">
                <a16:creationId xmlns:a16="http://schemas.microsoft.com/office/drawing/2014/main" id="{CF4CE377-FA2C-8DAA-34EB-ABF3B02EAF7B}"/>
              </a:ext>
            </a:extLst>
          </p:cNvPr>
          <p:cNvSpPr>
            <a:spLocks noGrp="1"/>
          </p:cNvSpPr>
          <p:nvPr>
            <p:ph type="dt" sz="half" idx="10"/>
          </p:nvPr>
        </p:nvSpPr>
        <p:spPr>
          <a:xfrm>
            <a:off x="457200" y="6356351"/>
            <a:ext cx="2133600" cy="365125"/>
          </a:xfrm>
        </p:spPr>
        <p:txBody>
          <a:bodyPr/>
          <a:lstStyle/>
          <a:p>
            <a:r>
              <a:rPr lang="fr-FR" dirty="0"/>
              <a:t>04/05/2024</a:t>
            </a:r>
          </a:p>
        </p:txBody>
      </p:sp>
      <p:sp>
        <p:nvSpPr>
          <p:cNvPr id="7" name="Espace réservé du pied de page 4">
            <a:extLst>
              <a:ext uri="{FF2B5EF4-FFF2-40B4-BE49-F238E27FC236}">
                <a16:creationId xmlns:a16="http://schemas.microsoft.com/office/drawing/2014/main" id="{F56AEE4D-29B3-F53E-9F51-88E6B083102F}"/>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2" name="Espace réservé du numéro de diapositive 5">
            <a:extLst>
              <a:ext uri="{FF2B5EF4-FFF2-40B4-BE49-F238E27FC236}">
                <a16:creationId xmlns:a16="http://schemas.microsoft.com/office/drawing/2014/main" id="{6BC8DE25-C949-6BEB-0C3C-454249E99ACF}"/>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20</a:t>
            </a:fld>
            <a:endParaRPr lang="fr-FR" dirty="0"/>
          </a:p>
        </p:txBody>
      </p:sp>
      <p:sp>
        <p:nvSpPr>
          <p:cNvPr id="8" name="Titre 1">
            <a:extLst>
              <a:ext uri="{FF2B5EF4-FFF2-40B4-BE49-F238E27FC236}">
                <a16:creationId xmlns:a16="http://schemas.microsoft.com/office/drawing/2014/main" id="{1CBD3D1C-FA46-F337-7C82-AAEE0C390A0B}"/>
              </a:ext>
            </a:extLst>
          </p:cNvPr>
          <p:cNvSpPr>
            <a:spLocks noGrp="1"/>
          </p:cNvSpPr>
          <p:nvPr>
            <p:ph type="title"/>
          </p:nvPr>
        </p:nvSpPr>
        <p:spPr>
          <a:xfrm>
            <a:off x="457200" y="274639"/>
            <a:ext cx="8229600" cy="1143000"/>
          </a:xfrm>
        </p:spPr>
        <p:txBody>
          <a:bodyPr/>
          <a:lstStyle/>
          <a:p>
            <a:r>
              <a:rPr lang="fr-FR" dirty="0"/>
              <a:t>Les représentations</a:t>
            </a:r>
          </a:p>
        </p:txBody>
      </p:sp>
      <p:pic>
        <p:nvPicPr>
          <p:cNvPr id="9" name="Image 8" descr="Une image contenant texte, Police, logo, Graphique&#10;&#10;Description générée automatiquement">
            <a:extLst>
              <a:ext uri="{FF2B5EF4-FFF2-40B4-BE49-F238E27FC236}">
                <a16:creationId xmlns:a16="http://schemas.microsoft.com/office/drawing/2014/main" id="{24AF4E33-C130-C283-F064-B69EDD7718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2308550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8420904-DA8B-8F08-9E2F-C3C30BDDA3D7}"/>
              </a:ext>
            </a:extLst>
          </p:cNvPr>
          <p:cNvSpPr>
            <a:spLocks noGrp="1"/>
          </p:cNvSpPr>
          <p:nvPr>
            <p:ph idx="1"/>
          </p:nvPr>
        </p:nvSpPr>
        <p:spPr>
          <a:xfrm>
            <a:off x="457200" y="1268760"/>
            <a:ext cx="8229600" cy="4320480"/>
          </a:xfrm>
        </p:spPr>
        <p:txBody>
          <a:bodyPr>
            <a:normAutofit/>
          </a:bodyPr>
          <a:lstStyle/>
          <a:p>
            <a:pPr marL="0" indent="0" algn="just">
              <a:buNone/>
            </a:pPr>
            <a:r>
              <a:rPr lang="fr-FR" sz="1600" b="1" dirty="0">
                <a:solidFill>
                  <a:srgbClr val="FE4229"/>
                </a:solidFill>
                <a:effectLst/>
                <a:latin typeface="Calibri" panose="020F0502020204030204" pitchFamily="34" charset="0"/>
                <a:ea typeface="Arial" panose="020B0604020202020204" pitchFamily="34" charset="0"/>
                <a:cs typeface="Calibri" panose="020F0502020204030204" pitchFamily="34" charset="0"/>
              </a:rPr>
              <a:t>Etablissements de Santé (Publics et Privés)</a:t>
            </a:r>
          </a:p>
          <a:p>
            <a:pPr marL="0" indent="0" algn="just">
              <a:buNone/>
            </a:pPr>
            <a:endParaRPr lang="fr-FR" sz="1600" b="1" dirty="0">
              <a:solidFill>
                <a:srgbClr val="FE4229"/>
              </a:solidFill>
              <a:effectLst/>
              <a:latin typeface="Calibri" panose="020F0502020204030204" pitchFamily="34" charset="0"/>
              <a:ea typeface="Arial" panose="020B0604020202020204" pitchFamily="34" charset="0"/>
              <a:cs typeface="Calibri" panose="020F0502020204030204" pitchFamily="34" charset="0"/>
            </a:endParaRPr>
          </a:p>
          <a:p>
            <a:pPr marL="0" indent="0" algn="just">
              <a:buNone/>
            </a:pPr>
            <a:r>
              <a:rPr lang="fr-FR" sz="1400" dirty="0">
                <a:solidFill>
                  <a:srgbClr val="001A73"/>
                </a:solidFill>
                <a:effectLst/>
                <a:latin typeface="+mj-lt"/>
                <a:ea typeface="Times New Roman" panose="02020603050405020304" pitchFamily="18" charset="0"/>
              </a:rPr>
              <a:t>Nous avons actuellement huit représentants des usagers dans neuf établissements de santé.</a:t>
            </a:r>
          </a:p>
          <a:p>
            <a:pPr marL="0" indent="0" algn="just">
              <a:buNone/>
            </a:pPr>
            <a:endParaRPr lang="fr-FR" sz="1400" dirty="0">
              <a:solidFill>
                <a:srgbClr val="001A73"/>
              </a:solidFill>
              <a:effectLst/>
              <a:latin typeface="+mj-lt"/>
              <a:ea typeface="Times New Roman" panose="02020603050405020304" pitchFamily="18" charset="0"/>
            </a:endParaRPr>
          </a:p>
          <a:p>
            <a:pPr marL="0" indent="0" algn="just">
              <a:buNone/>
            </a:pPr>
            <a:r>
              <a:rPr lang="fr-FR" sz="1400" dirty="0">
                <a:solidFill>
                  <a:srgbClr val="001A73"/>
                </a:solidFill>
                <a:effectLst/>
                <a:latin typeface="+mj-lt"/>
                <a:ea typeface="Times New Roman" panose="02020603050405020304" pitchFamily="18" charset="0"/>
              </a:rPr>
              <a:t>Ils interviennent au SSR Jeunes Chênes à Pau et au SSR Nid Béarnais (titulaire), au SSR Concha </a:t>
            </a:r>
            <a:r>
              <a:rPr lang="fr-FR" sz="1400" dirty="0" err="1">
                <a:solidFill>
                  <a:srgbClr val="001A73"/>
                </a:solidFill>
                <a:effectLst/>
                <a:latin typeface="+mj-lt"/>
                <a:ea typeface="Times New Roman" panose="02020603050405020304" pitchFamily="18" charset="0"/>
              </a:rPr>
              <a:t>Beerri</a:t>
            </a:r>
            <a:r>
              <a:rPr lang="fr-FR" sz="1400" dirty="0">
                <a:solidFill>
                  <a:srgbClr val="001A73"/>
                </a:solidFill>
                <a:effectLst/>
                <a:latin typeface="+mj-lt"/>
                <a:ea typeface="Times New Roman" panose="02020603050405020304" pitchFamily="18" charset="0"/>
              </a:rPr>
              <a:t> à Hendaye (titulaire) – cet établissement a été audité en 2023 par la Haute Autorité de Santé, à la clinique cardiologique d’Aressy en tant que titulaire et remplaçant, à l’ESP GARAZI à Ispoure en tant que titulaire et suppléant, à la clinique Mirambeau et la clinique Amade à Bayonne et à Anglet en tant que titulaire et au CRF en milieu thermal à Salies de Béarn.</a:t>
            </a:r>
          </a:p>
          <a:p>
            <a:pPr marL="0" indent="0" algn="just">
              <a:buNone/>
            </a:pPr>
            <a:endParaRPr lang="fr-FR" sz="1400" dirty="0">
              <a:solidFill>
                <a:srgbClr val="001A73"/>
              </a:solidFill>
              <a:effectLst/>
              <a:latin typeface="+mj-lt"/>
              <a:ea typeface="Times New Roman" panose="02020603050405020304" pitchFamily="18" charset="0"/>
            </a:endParaRPr>
          </a:p>
          <a:p>
            <a:pPr marL="0" indent="0" algn="just">
              <a:buNone/>
            </a:pPr>
            <a:r>
              <a:rPr lang="fr-FR" sz="1400" dirty="0">
                <a:solidFill>
                  <a:srgbClr val="001A73"/>
                </a:solidFill>
                <a:effectLst/>
                <a:latin typeface="+mj-lt"/>
                <a:ea typeface="Times New Roman" panose="02020603050405020304" pitchFamily="18" charset="0"/>
              </a:rPr>
              <a:t>De même nous avons un représentant titulaire au Conseil Territorial de Santé du Département (CTS) qui siège à la commission des usagers.</a:t>
            </a:r>
          </a:p>
          <a:p>
            <a:pPr marL="0" indent="0" algn="just">
              <a:buNone/>
            </a:pPr>
            <a:endParaRPr lang="fr-FR" sz="1400" dirty="0">
              <a:solidFill>
                <a:srgbClr val="001A73"/>
              </a:solidFill>
              <a:effectLst/>
              <a:latin typeface="+mj-lt"/>
              <a:ea typeface="Times New Roman" panose="02020603050405020304" pitchFamily="18" charset="0"/>
            </a:endParaRPr>
          </a:p>
          <a:p>
            <a:pPr marL="0" indent="0" algn="just">
              <a:buNone/>
            </a:pPr>
            <a:r>
              <a:rPr lang="fr-FR" sz="1400" dirty="0">
                <a:solidFill>
                  <a:srgbClr val="001A73"/>
                </a:solidFill>
                <a:effectLst/>
                <a:latin typeface="+mj-lt"/>
                <a:ea typeface="Times New Roman" panose="02020603050405020304" pitchFamily="18" charset="0"/>
              </a:rPr>
              <a:t>En 2023 nous avons perdu un siège du fait du regroupement des cliniques </a:t>
            </a:r>
            <a:r>
              <a:rPr lang="fr-FR" sz="1400" dirty="0" err="1">
                <a:solidFill>
                  <a:srgbClr val="001A73"/>
                </a:solidFill>
                <a:effectLst/>
                <a:latin typeface="+mj-lt"/>
                <a:ea typeface="Times New Roman" panose="02020603050405020304" pitchFamily="18" charset="0"/>
              </a:rPr>
              <a:t>Marzet</a:t>
            </a:r>
            <a:r>
              <a:rPr lang="fr-FR" sz="1400" dirty="0">
                <a:solidFill>
                  <a:srgbClr val="001A73"/>
                </a:solidFill>
                <a:effectLst/>
                <a:latin typeface="+mj-lt"/>
                <a:ea typeface="Times New Roman" panose="02020603050405020304" pitchFamily="18" charset="0"/>
              </a:rPr>
              <a:t> et Navarre. </a:t>
            </a:r>
          </a:p>
          <a:p>
            <a:pPr marL="0" indent="0" algn="just">
              <a:buNone/>
            </a:pPr>
            <a:endParaRPr lang="fr-FR" sz="1400" dirty="0">
              <a:solidFill>
                <a:srgbClr val="001A73"/>
              </a:solidFill>
              <a:effectLst/>
              <a:latin typeface="+mj-lt"/>
              <a:ea typeface="Times New Roman" panose="02020603050405020304" pitchFamily="18" charset="0"/>
            </a:endParaRPr>
          </a:p>
          <a:p>
            <a:pPr marL="0" indent="0" algn="just">
              <a:buNone/>
            </a:pPr>
            <a:r>
              <a:rPr lang="fr-FR" sz="1400" dirty="0">
                <a:solidFill>
                  <a:srgbClr val="001A73"/>
                </a:solidFill>
                <a:effectLst/>
                <a:latin typeface="+mj-lt"/>
                <a:ea typeface="Times New Roman" panose="02020603050405020304" pitchFamily="18" charset="0"/>
              </a:rPr>
              <a:t>Fin 2023 la clinique cardiologique d’Aressy passe sous la direction des hôpitaux de Bordeaux.</a:t>
            </a:r>
            <a:endParaRPr lang="fr-FR" sz="1400" dirty="0">
              <a:solidFill>
                <a:srgbClr val="001A73"/>
              </a:solidFill>
              <a:latin typeface="Calibri" panose="020F0502020204030204" pitchFamily="34" charset="0"/>
              <a:cs typeface="Calibri" panose="020F0502020204030204" pitchFamily="34" charset="0"/>
            </a:endParaRPr>
          </a:p>
        </p:txBody>
      </p:sp>
      <p:pic>
        <p:nvPicPr>
          <p:cNvPr id="5" name="Image 4">
            <a:extLst>
              <a:ext uri="{FF2B5EF4-FFF2-40B4-BE49-F238E27FC236}">
                <a16:creationId xmlns:a16="http://schemas.microsoft.com/office/drawing/2014/main" id="{E85B0280-8E78-B9FB-4E7B-15C9B14E49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6" name="Espace réservé de la date 3">
            <a:extLst>
              <a:ext uri="{FF2B5EF4-FFF2-40B4-BE49-F238E27FC236}">
                <a16:creationId xmlns:a16="http://schemas.microsoft.com/office/drawing/2014/main" id="{CF4CE377-FA2C-8DAA-34EB-ABF3B02EAF7B}"/>
              </a:ext>
            </a:extLst>
          </p:cNvPr>
          <p:cNvSpPr>
            <a:spLocks noGrp="1"/>
          </p:cNvSpPr>
          <p:nvPr>
            <p:ph type="dt" sz="half" idx="10"/>
          </p:nvPr>
        </p:nvSpPr>
        <p:spPr>
          <a:xfrm>
            <a:off x="457200" y="6356351"/>
            <a:ext cx="2133600" cy="365125"/>
          </a:xfrm>
        </p:spPr>
        <p:txBody>
          <a:bodyPr/>
          <a:lstStyle/>
          <a:p>
            <a:r>
              <a:rPr lang="fr-FR" dirty="0"/>
              <a:t>04/05/2024</a:t>
            </a:r>
          </a:p>
        </p:txBody>
      </p:sp>
      <p:sp>
        <p:nvSpPr>
          <p:cNvPr id="7" name="Espace réservé du pied de page 4">
            <a:extLst>
              <a:ext uri="{FF2B5EF4-FFF2-40B4-BE49-F238E27FC236}">
                <a16:creationId xmlns:a16="http://schemas.microsoft.com/office/drawing/2014/main" id="{F56AEE4D-29B3-F53E-9F51-88E6B083102F}"/>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2" name="Espace réservé du numéro de diapositive 5">
            <a:extLst>
              <a:ext uri="{FF2B5EF4-FFF2-40B4-BE49-F238E27FC236}">
                <a16:creationId xmlns:a16="http://schemas.microsoft.com/office/drawing/2014/main" id="{6BC8DE25-C949-6BEB-0C3C-454249E99ACF}"/>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21</a:t>
            </a:fld>
            <a:endParaRPr lang="fr-FR" dirty="0"/>
          </a:p>
        </p:txBody>
      </p:sp>
      <p:pic>
        <p:nvPicPr>
          <p:cNvPr id="8" name="Picture 8">
            <a:extLst>
              <a:ext uri="{FF2B5EF4-FFF2-40B4-BE49-F238E27FC236}">
                <a16:creationId xmlns:a16="http://schemas.microsoft.com/office/drawing/2014/main" id="{688C1CA3-B65B-7A4D-F7AB-6F2669C4615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708844" y="-37698"/>
            <a:ext cx="2138694" cy="2036851"/>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83C1288F-41B6-64F1-A479-19C0375623B2}"/>
              </a:ext>
            </a:extLst>
          </p:cNvPr>
          <p:cNvSpPr txBox="1"/>
          <p:nvPr/>
        </p:nvSpPr>
        <p:spPr>
          <a:xfrm>
            <a:off x="7343961" y="611395"/>
            <a:ext cx="868460" cy="369332"/>
          </a:xfrm>
          <a:prstGeom prst="rect">
            <a:avLst/>
          </a:prstGeom>
          <a:noFill/>
        </p:spPr>
        <p:txBody>
          <a:bodyPr wrap="square" rtlCol="0">
            <a:spAutoFit/>
          </a:bodyPr>
          <a:lstStyle/>
          <a:p>
            <a:r>
              <a:rPr lang="fr-FR" b="1" dirty="0">
                <a:solidFill>
                  <a:schemeClr val="bg1"/>
                </a:solidFill>
              </a:rPr>
              <a:t>Santé</a:t>
            </a:r>
          </a:p>
        </p:txBody>
      </p:sp>
      <p:pic>
        <p:nvPicPr>
          <p:cNvPr id="10" name="Image 9" descr="Une image contenant texte, Police, logo, Graphique&#10;&#10;Description générée automatiquement">
            <a:extLst>
              <a:ext uri="{FF2B5EF4-FFF2-40B4-BE49-F238E27FC236}">
                <a16:creationId xmlns:a16="http://schemas.microsoft.com/office/drawing/2014/main" id="{A858FE96-828C-94A2-A209-76C2049809D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35351034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a:extLst>
              <a:ext uri="{FF2B5EF4-FFF2-40B4-BE49-F238E27FC236}">
                <a16:creationId xmlns:a16="http://schemas.microsoft.com/office/drawing/2014/main" id="{D9996E9D-657B-3D49-968C-9D96F999DF5E}"/>
              </a:ext>
            </a:extLst>
          </p:cNvPr>
          <p:cNvSpPr txBox="1">
            <a:spLocks/>
          </p:cNvSpPr>
          <p:nvPr/>
        </p:nvSpPr>
        <p:spPr>
          <a:xfrm>
            <a:off x="457200" y="1311383"/>
            <a:ext cx="8229600" cy="4358109"/>
          </a:xfrm>
          <a:prstGeom prst="rect">
            <a:avLst/>
          </a:prstGeom>
        </p:spPr>
        <p:txBody>
          <a:bodyPr numCol="3">
            <a:normAutofit fontScale="25000" lnSpcReduction="20000"/>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lgn="ctr">
              <a:lnSpc>
                <a:spcPct val="107000"/>
              </a:lnSpc>
              <a:spcAft>
                <a:spcPts val="800"/>
              </a:spcAft>
              <a:buSzPts val="1000"/>
              <a:buNone/>
              <a:tabLst>
                <a:tab pos="457200" algn="l"/>
              </a:tabLst>
            </a:pPr>
            <a:r>
              <a:rPr lang="fr-FR" sz="4000" b="1"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Février</a:t>
            </a:r>
          </a:p>
          <a:p>
            <a:pPr lvl="1" indent="-342900">
              <a:lnSpc>
                <a:spcPct val="107000"/>
              </a:lnSpc>
              <a:spcAft>
                <a:spcPts val="800"/>
              </a:spcAft>
              <a:buSzPts val="1000"/>
              <a:buFont typeface="Symbol" panose="05050102010706020507" pitchFamily="18" charset="2"/>
              <a:buChar char=""/>
              <a:tabLst>
                <a:tab pos="457200" algn="l"/>
              </a:tabLst>
            </a:pPr>
            <a:r>
              <a:rPr lang="fr-FR" sz="32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SESSAD Projet de Vie ADAPEI </a:t>
            </a:r>
          </a:p>
          <a:p>
            <a:pPr marL="0" lvl="0" indent="0" algn="ctr">
              <a:lnSpc>
                <a:spcPct val="107000"/>
              </a:lnSpc>
              <a:spcAft>
                <a:spcPts val="800"/>
              </a:spcAft>
              <a:buSzPts val="1000"/>
              <a:buNone/>
              <a:tabLst>
                <a:tab pos="457200" algn="l"/>
              </a:tabLst>
            </a:pPr>
            <a:r>
              <a:rPr lang="fr-FR" sz="4000" b="1"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Mars</a:t>
            </a:r>
          </a:p>
          <a:p>
            <a:pPr lvl="1" indent="-342900"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Association Française des Aidants</a:t>
            </a:r>
            <a:endParaRPr lang="fr-FR" sz="3600"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Présentation TIAKI : Application pour aidants </a:t>
            </a:r>
          </a:p>
          <a:p>
            <a:pPr lvl="1" indent="-342900"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Association pour la Guidance Parentale et Infantile (AGPI) </a:t>
            </a:r>
          </a:p>
          <a:p>
            <a:pPr lvl="1" indent="-342900"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Jeunes Aidants Ensemble (JADE)</a:t>
            </a:r>
            <a:endParaRPr lang="fr-FR" sz="3600"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lvl="1"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Comité départementale d’Intervention et d’Animation pour les Personnes Agées (CIAPA)</a:t>
            </a:r>
          </a:p>
          <a:p>
            <a:pPr lvl="1" algn="just">
              <a:lnSpc>
                <a:spcPct val="107000"/>
              </a:lnSpc>
              <a:spcAft>
                <a:spcPts val="800"/>
              </a:spcAft>
              <a:buSzPts val="1000"/>
              <a:buFont typeface="Symbol" panose="05050102010706020507" pitchFamily="18" charset="2"/>
              <a:buChar char=""/>
              <a:tabLst>
                <a:tab pos="457200" algn="l"/>
              </a:tabLst>
            </a:pPr>
            <a:r>
              <a:rPr lang="fr-FR" sz="3600" spc="15" dirty="0">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Réseau Local Parentalité</a:t>
            </a:r>
            <a:endPar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endParaRPr>
          </a:p>
          <a:p>
            <a:pPr marL="0" lvl="0" indent="0" algn="ctr">
              <a:lnSpc>
                <a:spcPct val="107000"/>
              </a:lnSpc>
              <a:spcAft>
                <a:spcPts val="800"/>
              </a:spcAft>
              <a:buSzPts val="1000"/>
              <a:buNone/>
              <a:tabLst>
                <a:tab pos="457200" algn="l"/>
              </a:tabLst>
            </a:pPr>
            <a:r>
              <a:rPr lang="fr-FR" sz="4000" b="1"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rPr>
              <a:t>Avril</a:t>
            </a:r>
          </a:p>
          <a:p>
            <a:pPr lvl="1" indent="-342900"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Comité départemental d’Intervention et d’Animation pour les Personnes Agées</a:t>
            </a:r>
            <a:endParaRPr lang="fr-FR" sz="3600"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Association des Maires de France </a:t>
            </a:r>
          </a:p>
          <a:p>
            <a:pPr marL="0" lvl="0" indent="0" algn="ctr">
              <a:lnSpc>
                <a:spcPct val="107000"/>
              </a:lnSpc>
              <a:spcAft>
                <a:spcPts val="800"/>
              </a:spcAft>
              <a:buSzPts val="1000"/>
              <a:buNone/>
              <a:tabLst>
                <a:tab pos="457200" algn="l"/>
              </a:tabLst>
            </a:pPr>
            <a:r>
              <a:rPr lang="fr-FR" sz="4000" b="1" dirty="0">
                <a:solidFill>
                  <a:srgbClr val="001A73"/>
                </a:solidFill>
                <a:latin typeface="Calibri" panose="020F0502020204030204" pitchFamily="34" charset="0"/>
                <a:ea typeface="Calibri" panose="020F0502020204030204" pitchFamily="34" charset="0"/>
                <a:cs typeface="Calibri" panose="020F0502020204030204" pitchFamily="34" charset="0"/>
              </a:rPr>
              <a:t>Mai</a:t>
            </a:r>
            <a:endParaRPr lang="fr-FR" sz="4000" b="1"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Asso </a:t>
            </a:r>
            <a:r>
              <a:rPr lang="fr-FR" sz="3600" dirty="0" err="1">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Calourine</a:t>
            </a: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  </a:t>
            </a:r>
          </a:p>
          <a:p>
            <a:pPr lvl="1" indent="-342900"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Comité départementale d’Intervention et d’Animation pour les Personnes Agées</a:t>
            </a:r>
          </a:p>
          <a:p>
            <a:pPr lvl="1" indent="-342900"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Association Française des Aidants</a:t>
            </a:r>
          </a:p>
          <a:p>
            <a:pPr marL="0" lvl="0" indent="0" algn="ctr">
              <a:lnSpc>
                <a:spcPct val="107000"/>
              </a:lnSpc>
              <a:spcAft>
                <a:spcPts val="800"/>
              </a:spcAft>
              <a:buSzPts val="1000"/>
              <a:buNone/>
              <a:tabLst>
                <a:tab pos="457200" algn="l"/>
              </a:tabLst>
            </a:pPr>
            <a:r>
              <a:rPr lang="fr-FR" sz="4000" b="1" dirty="0">
                <a:solidFill>
                  <a:srgbClr val="001A73"/>
                </a:solidFill>
                <a:latin typeface="Calibri" panose="020F0502020204030204" pitchFamily="34" charset="0"/>
                <a:ea typeface="Calibri" panose="020F0502020204030204" pitchFamily="34" charset="0"/>
                <a:cs typeface="Calibri" panose="020F0502020204030204" pitchFamily="34" charset="0"/>
              </a:rPr>
              <a:t>Juin</a:t>
            </a:r>
          </a:p>
          <a:p>
            <a:pPr lvl="1" indent="-342900" algn="just">
              <a:lnSpc>
                <a:spcPct val="107000"/>
              </a:lnSpc>
              <a:spcAft>
                <a:spcPts val="800"/>
              </a:spcAft>
              <a:buSzPts val="1000"/>
              <a:buFont typeface="Symbol" panose="05050102010706020507" pitchFamily="18" charset="2"/>
              <a:buChar char=""/>
              <a:tabLst>
                <a:tab pos="457200" algn="l"/>
              </a:tabLst>
            </a:pPr>
            <a:r>
              <a:rPr lang="fr-FR" sz="3600" spc="15" dirty="0">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Réseau Local Parentalité </a:t>
            </a:r>
            <a:endParaRPr lang="fr-FR" sz="3600"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3600" spc="15" dirty="0">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Centre Ressources Béarn Adour </a:t>
            </a:r>
          </a:p>
          <a:p>
            <a:pPr lvl="1" indent="-342900" algn="just">
              <a:lnSpc>
                <a:spcPct val="107000"/>
              </a:lnSpc>
              <a:spcAft>
                <a:spcPts val="800"/>
              </a:spcAft>
              <a:buSzPts val="1000"/>
              <a:buFont typeface="Symbol" panose="05050102010706020507" pitchFamily="18" charset="2"/>
              <a:buChar char=""/>
              <a:tabLst>
                <a:tab pos="457200" algn="l"/>
              </a:tabLst>
            </a:pPr>
            <a:r>
              <a:rPr lang="fr-FR" sz="3600" spc="15" dirty="0">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Enfants Handicapés Espoir </a:t>
            </a:r>
          </a:p>
          <a:p>
            <a:pPr lvl="1" indent="-342900"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Comité départemental d’Intervention et d’Animation pour les Personnes Agées</a:t>
            </a:r>
            <a:endParaRPr lang="fr-FR" sz="3600" spc="15" dirty="0">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endParaRPr>
          </a:p>
          <a:p>
            <a:pPr marL="0" lvl="0" indent="0" algn="ctr">
              <a:lnSpc>
                <a:spcPct val="107000"/>
              </a:lnSpc>
              <a:spcAft>
                <a:spcPts val="800"/>
              </a:spcAft>
              <a:buSzPts val="1000"/>
              <a:buNone/>
              <a:tabLst>
                <a:tab pos="457200" algn="l"/>
              </a:tabLst>
            </a:pPr>
            <a:r>
              <a:rPr lang="fr-FR" sz="4000" b="1" spc="15" dirty="0">
                <a:solidFill>
                  <a:srgbClr val="001A73"/>
                </a:solidFill>
                <a:highlight>
                  <a:srgbClr val="FFFFFF"/>
                </a:highlight>
                <a:latin typeface="Calibri" panose="020F0502020204030204" pitchFamily="34" charset="0"/>
                <a:ea typeface="Calibri" panose="020F0502020204030204" pitchFamily="34" charset="0"/>
                <a:cs typeface="Calibri" panose="020F0502020204030204" pitchFamily="34" charset="0"/>
              </a:rPr>
              <a:t>Juillet</a:t>
            </a:r>
            <a:endParaRPr lang="fr-FR" sz="4000" b="1"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lvl="1" indent="-342900">
              <a:lnSpc>
                <a:spcPct val="107000"/>
              </a:lnSpc>
              <a:spcAft>
                <a:spcPts val="800"/>
              </a:spcAft>
              <a:buSzPts val="1000"/>
              <a:buFont typeface="Symbol" panose="05050102010706020507" pitchFamily="18" charset="2"/>
              <a:buChar char=""/>
              <a:tabLst>
                <a:tab pos="457200" algn="l"/>
              </a:tabLst>
            </a:pPr>
            <a:r>
              <a:rPr lang="fr-FR" sz="3600" spc="15" dirty="0" err="1">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Uni-Cités</a:t>
            </a:r>
            <a:r>
              <a:rPr lang="fr-FR" sz="3600" spc="15" dirty="0">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 </a:t>
            </a:r>
          </a:p>
          <a:p>
            <a:pPr marL="0" lvl="0" indent="0" algn="ctr">
              <a:lnSpc>
                <a:spcPct val="107000"/>
              </a:lnSpc>
              <a:spcAft>
                <a:spcPts val="800"/>
              </a:spcAft>
              <a:buSzPts val="1000"/>
              <a:buNone/>
              <a:tabLst>
                <a:tab pos="457200" algn="l"/>
              </a:tabLst>
            </a:pPr>
            <a:r>
              <a:rPr lang="fr-FR" sz="4000" b="1" spc="15" dirty="0">
                <a:solidFill>
                  <a:srgbClr val="001A73"/>
                </a:solidFill>
                <a:highlight>
                  <a:srgbClr val="FFFFFF"/>
                </a:highlight>
                <a:latin typeface="Calibri" panose="020F0502020204030204" pitchFamily="34" charset="0"/>
                <a:ea typeface="Calibri" panose="020F0502020204030204" pitchFamily="34" charset="0"/>
                <a:cs typeface="Calibri" panose="020F0502020204030204" pitchFamily="34" charset="0"/>
              </a:rPr>
              <a:t>Août</a:t>
            </a:r>
            <a:endParaRPr lang="fr-FR" sz="4000" b="1"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Patrice Baduel, Chargé de mission Parentalité, Ville de Pau </a:t>
            </a:r>
          </a:p>
          <a:p>
            <a:pPr marL="0" lvl="0" indent="0" algn="ctr">
              <a:lnSpc>
                <a:spcPct val="107000"/>
              </a:lnSpc>
              <a:spcAft>
                <a:spcPts val="800"/>
              </a:spcAft>
              <a:buSzPts val="1000"/>
              <a:buNone/>
              <a:tabLst>
                <a:tab pos="457200" algn="l"/>
              </a:tabLst>
            </a:pPr>
            <a:r>
              <a:rPr lang="fr-FR" sz="4000" b="1" dirty="0">
                <a:solidFill>
                  <a:srgbClr val="001A73"/>
                </a:solidFill>
                <a:latin typeface="Calibri" panose="020F0502020204030204" pitchFamily="34" charset="0"/>
                <a:ea typeface="Calibri" panose="020F0502020204030204" pitchFamily="34" charset="0"/>
                <a:cs typeface="Calibri" panose="020F0502020204030204" pitchFamily="34" charset="0"/>
              </a:rPr>
              <a:t>Septembre</a:t>
            </a:r>
          </a:p>
          <a:p>
            <a:pPr lvl="1" indent="-342900"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Comité départementale d’Intervention et d’Animation pour les Personnes Agées</a:t>
            </a:r>
            <a:endParaRPr lang="fr-FR" sz="3600"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3600" spc="15" dirty="0">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Crèche Familiale Association au Service de l'Enfance </a:t>
            </a:r>
          </a:p>
          <a:p>
            <a:pPr lvl="1" indent="-342900" algn="just">
              <a:lnSpc>
                <a:spcPct val="107000"/>
              </a:lnSpc>
              <a:spcAft>
                <a:spcPts val="800"/>
              </a:spcAft>
              <a:buSzPts val="1000"/>
              <a:buFont typeface="Symbol" panose="05050102010706020507" pitchFamily="18" charset="2"/>
              <a:buChar char=""/>
              <a:tabLst>
                <a:tab pos="457200" algn="l"/>
              </a:tabLst>
            </a:pPr>
            <a:r>
              <a:rPr lang="fr-FR" sz="3600" spc="15" dirty="0">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Crèche parentale, Directrice, NIN Christiane </a:t>
            </a:r>
          </a:p>
          <a:p>
            <a:pPr lvl="1" indent="-342900"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Jeunes Aidants Ensemble (JADE)</a:t>
            </a:r>
            <a:endParaRPr lang="fr-FR" sz="3600"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3600" spc="15" dirty="0">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Maison des 1000 premiers</a:t>
            </a:r>
            <a:endParaRPr lang="fr-FR" sz="3600"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3600" spc="15" dirty="0">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Crèche A petits Pas </a:t>
            </a:r>
          </a:p>
          <a:p>
            <a:pPr marL="0" lvl="0" indent="0" algn="ctr">
              <a:lnSpc>
                <a:spcPct val="107000"/>
              </a:lnSpc>
              <a:spcAft>
                <a:spcPts val="800"/>
              </a:spcAft>
              <a:buSzPts val="1000"/>
              <a:buNone/>
              <a:tabLst>
                <a:tab pos="457200" algn="l"/>
              </a:tabLst>
            </a:pPr>
            <a:r>
              <a:rPr lang="fr-FR" sz="4000" b="1" spc="15" dirty="0">
                <a:solidFill>
                  <a:srgbClr val="001A73"/>
                </a:solidFill>
                <a:highlight>
                  <a:srgbClr val="FFFFFF"/>
                </a:highlight>
                <a:latin typeface="Calibri" panose="020F0502020204030204" pitchFamily="34" charset="0"/>
                <a:ea typeface="Calibri" panose="020F0502020204030204" pitchFamily="34" charset="0"/>
                <a:cs typeface="Calibri" panose="020F0502020204030204" pitchFamily="34" charset="0"/>
              </a:rPr>
              <a:t>Octobre</a:t>
            </a:r>
          </a:p>
          <a:p>
            <a:pPr lvl="1" indent="-342900" algn="just">
              <a:lnSpc>
                <a:spcPct val="107000"/>
              </a:lnSpc>
              <a:spcAft>
                <a:spcPts val="800"/>
              </a:spcAft>
              <a:buSzPts val="1000"/>
              <a:buFont typeface="Symbol" panose="05050102010706020507" pitchFamily="18" charset="2"/>
              <a:buChar char=""/>
              <a:tabLst>
                <a:tab pos="457200" algn="l"/>
              </a:tabLst>
            </a:pPr>
            <a:r>
              <a:rPr lang="fr-FR" sz="3600" spc="15" dirty="0">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Réseau Local Parentalité </a:t>
            </a:r>
            <a:endParaRPr lang="fr-FR" sz="3600"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Protection Maternelle Infantile (PMI) </a:t>
            </a:r>
          </a:p>
          <a:p>
            <a:pPr marL="0" lvl="0" indent="0" algn="ctr">
              <a:lnSpc>
                <a:spcPct val="107000"/>
              </a:lnSpc>
              <a:spcAft>
                <a:spcPts val="800"/>
              </a:spcAft>
              <a:buSzPts val="1000"/>
              <a:buNone/>
              <a:tabLst>
                <a:tab pos="457200" algn="l"/>
              </a:tabLst>
            </a:pPr>
            <a:r>
              <a:rPr lang="fr-FR" sz="4000" b="1" dirty="0">
                <a:solidFill>
                  <a:srgbClr val="001A73"/>
                </a:solidFill>
                <a:latin typeface="Calibri" panose="020F0502020204030204" pitchFamily="34" charset="0"/>
                <a:ea typeface="Calibri" panose="020F0502020204030204" pitchFamily="34" charset="0"/>
                <a:cs typeface="Calibri" panose="020F0502020204030204" pitchFamily="34" charset="0"/>
              </a:rPr>
              <a:t>Novembre</a:t>
            </a:r>
            <a:endParaRPr lang="fr-FR" sz="4000" b="1"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Service Départemental de la Jeunesse, à l'Engagement et aux Sports </a:t>
            </a:r>
          </a:p>
          <a:p>
            <a:pPr lvl="1" indent="-342900" algn="just">
              <a:lnSpc>
                <a:spcPct val="107000"/>
              </a:lnSpc>
              <a:spcAft>
                <a:spcPts val="800"/>
              </a:spcAft>
              <a:buSzPts val="1000"/>
              <a:buFont typeface="Symbol" panose="05050102010706020507" pitchFamily="18" charset="2"/>
              <a:buChar char=""/>
              <a:tabLst>
                <a:tab pos="457200" algn="l"/>
              </a:tabLst>
            </a:pPr>
            <a:r>
              <a:rPr lang="fr-FR" sz="3600" spc="15" dirty="0">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Réseau Local Parentalité </a:t>
            </a:r>
          </a:p>
          <a:p>
            <a:pPr lvl="1" indent="-342900" algn="just">
              <a:lnSpc>
                <a:spcPct val="107000"/>
              </a:lnSpc>
              <a:spcAft>
                <a:spcPts val="800"/>
              </a:spcAft>
              <a:buSzPts val="1000"/>
              <a:buFont typeface="Symbol" panose="05050102010706020507" pitchFamily="18" charset="2"/>
              <a:buChar char=""/>
              <a:tabLst>
                <a:tab pos="457200" algn="l"/>
              </a:tabLst>
            </a:pPr>
            <a:r>
              <a:rPr lang="fr-FR" sz="3600" spc="15" dirty="0">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Maison des 1000 premiers jours</a:t>
            </a:r>
            <a:endParaRPr lang="fr-FR" sz="3600"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3600" spc="15" dirty="0">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France Alzheimer Pyrénées-Atlantiques (FAPA) </a:t>
            </a:r>
          </a:p>
          <a:p>
            <a:pPr marL="0" lvl="0" indent="0" algn="ctr">
              <a:lnSpc>
                <a:spcPct val="107000"/>
              </a:lnSpc>
              <a:spcAft>
                <a:spcPts val="800"/>
              </a:spcAft>
              <a:buSzPts val="1000"/>
              <a:buNone/>
              <a:tabLst>
                <a:tab pos="457200" algn="l"/>
              </a:tabLst>
            </a:pPr>
            <a:r>
              <a:rPr lang="fr-FR" sz="4000" b="1" spc="15" dirty="0">
                <a:solidFill>
                  <a:srgbClr val="001A73"/>
                </a:solidFill>
                <a:highlight>
                  <a:srgbClr val="FFFFFF"/>
                </a:highlight>
                <a:latin typeface="Calibri" panose="020F0502020204030204" pitchFamily="34" charset="0"/>
                <a:ea typeface="Calibri" panose="020F0502020204030204" pitchFamily="34" charset="0"/>
                <a:cs typeface="Calibri" panose="020F0502020204030204" pitchFamily="34" charset="0"/>
              </a:rPr>
              <a:t>Décembre</a:t>
            </a:r>
          </a:p>
          <a:p>
            <a:pPr lvl="1" indent="-342900" algn="just">
              <a:lnSpc>
                <a:spcPct val="107000"/>
              </a:lnSpc>
              <a:spcAft>
                <a:spcPts val="800"/>
              </a:spcAft>
              <a:buSzPts val="1000"/>
              <a:buFont typeface="Symbol" panose="05050102010706020507" pitchFamily="18" charset="2"/>
              <a:buChar char=""/>
              <a:tabLst>
                <a:tab pos="457200" algn="l"/>
              </a:tabLst>
            </a:pPr>
            <a:r>
              <a:rPr lang="fr-FR" sz="3600" b="1" spc="15" dirty="0">
                <a:solidFill>
                  <a:srgbClr val="FE4229"/>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Ouverture du Site Internet</a:t>
            </a:r>
          </a:p>
          <a:p>
            <a:pPr lvl="1" indent="-342900" algn="just">
              <a:lnSpc>
                <a:spcPct val="107000"/>
              </a:lnSpc>
              <a:spcAft>
                <a:spcPts val="800"/>
              </a:spcAft>
              <a:buSzPts val="1000"/>
              <a:buFont typeface="Symbol" panose="05050102010706020507" pitchFamily="18" charset="2"/>
              <a:buChar char=""/>
              <a:tabLst>
                <a:tab pos="457200" algn="l"/>
              </a:tabLst>
            </a:pPr>
            <a:r>
              <a:rPr lang="fr-FR" sz="3600" spc="15" dirty="0">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Réseau Local Parentalité </a:t>
            </a:r>
            <a:endParaRPr lang="fr-FR" sz="3600"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lvl="1" indent="-342900" algn="just">
              <a:lnSpc>
                <a:spcPct val="107000"/>
              </a:lnSpc>
              <a:spcAft>
                <a:spcPts val="800"/>
              </a:spcAft>
              <a:buSzPts val="1000"/>
              <a:buFont typeface="Symbol" panose="05050102010706020507" pitchFamily="18" charset="2"/>
              <a:buChar char=""/>
              <a:tabLst>
                <a:tab pos="457200" algn="l"/>
              </a:tabLst>
            </a:pPr>
            <a:r>
              <a:rPr lang="fr-FR" sz="3600" spc="15" dirty="0">
                <a:solidFill>
                  <a:srgbClr val="001A73"/>
                </a:solidFill>
                <a:effectLst/>
                <a:highlight>
                  <a:srgbClr val="FFFFFF"/>
                </a:highlight>
                <a:latin typeface="Calibri" panose="020F0502020204030204" pitchFamily="34" charset="0"/>
                <a:ea typeface="Times New Roman" panose="02020603050405020304" pitchFamily="18" charset="0"/>
                <a:cs typeface="Calibri" panose="020F0502020204030204" pitchFamily="34" charset="0"/>
              </a:rPr>
              <a:t>Caisse d’Allocation Familiale (CAF)</a:t>
            </a:r>
          </a:p>
          <a:p>
            <a:pPr lvl="1" indent="-342900" algn="just">
              <a:lnSpc>
                <a:spcPct val="107000"/>
              </a:lnSpc>
              <a:spcAft>
                <a:spcPts val="800"/>
              </a:spcAft>
              <a:buSzPts val="1000"/>
              <a:buFont typeface="Symbol" panose="05050102010706020507" pitchFamily="18" charset="2"/>
              <a:buChar char=""/>
              <a:tabLst>
                <a:tab pos="457200" algn="l"/>
              </a:tabLst>
            </a:pPr>
            <a:r>
              <a:rPr lang="fr-FR" sz="3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Comité départemental d’Intervention et d’Animation pour les Personnes Agées</a:t>
            </a:r>
            <a:endParaRPr lang="fr-FR" sz="3600" dirty="0">
              <a:solidFill>
                <a:srgbClr val="001A73"/>
              </a:solidFill>
              <a:effectLst/>
              <a:latin typeface="Calibri" panose="020F0502020204030204" pitchFamily="34" charset="0"/>
              <a:ea typeface="Calibri" panose="020F0502020204030204" pitchFamily="34" charset="0"/>
            </a:endParaRPr>
          </a:p>
        </p:txBody>
      </p:sp>
      <p:sp>
        <p:nvSpPr>
          <p:cNvPr id="5" name="Titre 1">
            <a:extLst>
              <a:ext uri="{FF2B5EF4-FFF2-40B4-BE49-F238E27FC236}">
                <a16:creationId xmlns:a16="http://schemas.microsoft.com/office/drawing/2014/main" id="{44AD2DB0-4A28-0DA0-5DA3-F5C83F460454}"/>
              </a:ext>
            </a:extLst>
          </p:cNvPr>
          <p:cNvSpPr txBox="1">
            <a:spLocks/>
          </p:cNvSpPr>
          <p:nvPr/>
        </p:nvSpPr>
        <p:spPr>
          <a:xfrm>
            <a:off x="457200" y="783700"/>
            <a:ext cx="8233552" cy="634081"/>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pPr marL="0" indent="0">
              <a:lnSpc>
                <a:spcPct val="115000"/>
              </a:lnSpc>
              <a:spcAft>
                <a:spcPts val="800"/>
              </a:spcAft>
              <a:buNone/>
            </a:pPr>
            <a:r>
              <a:rPr lang="fr-FR" sz="2800" b="1" dirty="0">
                <a:solidFill>
                  <a:srgbClr val="FE4229"/>
                </a:solidFill>
                <a:latin typeface="+mn-lt"/>
              </a:rPr>
              <a:t>Rencontres Associations et Organismes</a:t>
            </a:r>
          </a:p>
        </p:txBody>
      </p:sp>
      <p:pic>
        <p:nvPicPr>
          <p:cNvPr id="6" name="Image 5">
            <a:extLst>
              <a:ext uri="{FF2B5EF4-FFF2-40B4-BE49-F238E27FC236}">
                <a16:creationId xmlns:a16="http://schemas.microsoft.com/office/drawing/2014/main" id="{112EBB65-6228-7B0F-F217-33F8DE6DBA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8" name="Espace réservé de la date 3">
            <a:extLst>
              <a:ext uri="{FF2B5EF4-FFF2-40B4-BE49-F238E27FC236}">
                <a16:creationId xmlns:a16="http://schemas.microsoft.com/office/drawing/2014/main" id="{3F5A19F8-0215-BC02-8063-7ABC40BCC39F}"/>
              </a:ext>
            </a:extLst>
          </p:cNvPr>
          <p:cNvSpPr>
            <a:spLocks noGrp="1"/>
          </p:cNvSpPr>
          <p:nvPr>
            <p:ph type="dt" sz="half" idx="10"/>
          </p:nvPr>
        </p:nvSpPr>
        <p:spPr>
          <a:xfrm>
            <a:off x="457200" y="6356351"/>
            <a:ext cx="2133600" cy="365125"/>
          </a:xfrm>
        </p:spPr>
        <p:txBody>
          <a:bodyPr/>
          <a:lstStyle/>
          <a:p>
            <a:r>
              <a:rPr lang="fr-FR" dirty="0"/>
              <a:t>04/05/2024</a:t>
            </a:r>
          </a:p>
        </p:txBody>
      </p:sp>
      <p:sp>
        <p:nvSpPr>
          <p:cNvPr id="9" name="Espace réservé du pied de page 4">
            <a:extLst>
              <a:ext uri="{FF2B5EF4-FFF2-40B4-BE49-F238E27FC236}">
                <a16:creationId xmlns:a16="http://schemas.microsoft.com/office/drawing/2014/main" id="{BB60F49F-063D-0D66-0AD7-63E7229745AB}"/>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10" name="Espace réservé du numéro de diapositive 5">
            <a:extLst>
              <a:ext uri="{FF2B5EF4-FFF2-40B4-BE49-F238E27FC236}">
                <a16:creationId xmlns:a16="http://schemas.microsoft.com/office/drawing/2014/main" id="{3BAB50DC-EADC-56DB-5ECF-78E15722CB92}"/>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22</a:t>
            </a:fld>
            <a:endParaRPr lang="fr-FR" dirty="0"/>
          </a:p>
        </p:txBody>
      </p:sp>
      <p:sp>
        <p:nvSpPr>
          <p:cNvPr id="11" name="Titre 1">
            <a:extLst>
              <a:ext uri="{FF2B5EF4-FFF2-40B4-BE49-F238E27FC236}">
                <a16:creationId xmlns:a16="http://schemas.microsoft.com/office/drawing/2014/main" id="{B7514F11-E5F1-6D9E-7E02-B887FF0CA4D9}"/>
              </a:ext>
            </a:extLst>
          </p:cNvPr>
          <p:cNvSpPr txBox="1">
            <a:spLocks/>
          </p:cNvSpPr>
          <p:nvPr/>
        </p:nvSpPr>
        <p:spPr>
          <a:xfrm>
            <a:off x="457200" y="274639"/>
            <a:ext cx="8229600" cy="1143000"/>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b="1" dirty="0">
                <a:latin typeface="+mj-lt"/>
              </a:rPr>
              <a:t>Les faits marquants de l’année 2023</a:t>
            </a:r>
          </a:p>
        </p:txBody>
      </p:sp>
      <p:pic>
        <p:nvPicPr>
          <p:cNvPr id="2" name="Image 1" descr="Une image contenant texte, Police, logo, Graphique&#10;&#10;Description générée automatiquement">
            <a:extLst>
              <a:ext uri="{FF2B5EF4-FFF2-40B4-BE49-F238E27FC236}">
                <a16:creationId xmlns:a16="http://schemas.microsoft.com/office/drawing/2014/main" id="{CB200D02-C62C-E043-7C52-530062D08C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26133176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CDCF1321-4B59-AE95-2F6F-126F4712E6D1}"/>
              </a:ext>
            </a:extLst>
          </p:cNvPr>
          <p:cNvSpPr txBox="1">
            <a:spLocks/>
          </p:cNvSpPr>
          <p:nvPr/>
        </p:nvSpPr>
        <p:spPr>
          <a:xfrm>
            <a:off x="457200" y="274639"/>
            <a:ext cx="8229600" cy="1143000"/>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sz="2800" b="1" dirty="0">
                <a:solidFill>
                  <a:srgbClr val="FE4229"/>
                </a:solidFill>
                <a:latin typeface="+mn-lt"/>
              </a:rPr>
              <a:t>Participation aux instances</a:t>
            </a:r>
          </a:p>
          <a:p>
            <a:r>
              <a:rPr lang="fr-FR" sz="2800" b="1" dirty="0">
                <a:solidFill>
                  <a:srgbClr val="FE4229"/>
                </a:solidFill>
                <a:latin typeface="+mn-lt"/>
              </a:rPr>
              <a:t>et groupes de travail </a:t>
            </a:r>
            <a:r>
              <a:rPr lang="fr-FR" sz="2800" b="1" dirty="0" err="1">
                <a:solidFill>
                  <a:srgbClr val="FE4229"/>
                </a:solidFill>
                <a:latin typeface="+mn-lt"/>
              </a:rPr>
              <a:t>Unaf</a:t>
            </a:r>
            <a:r>
              <a:rPr lang="fr-FR" sz="2800" b="1" dirty="0">
                <a:solidFill>
                  <a:srgbClr val="FE4229"/>
                </a:solidFill>
                <a:latin typeface="+mn-lt"/>
              </a:rPr>
              <a:t> - Uraf</a:t>
            </a:r>
          </a:p>
        </p:txBody>
      </p:sp>
      <p:pic>
        <p:nvPicPr>
          <p:cNvPr id="4" name="Image 3">
            <a:extLst>
              <a:ext uri="{FF2B5EF4-FFF2-40B4-BE49-F238E27FC236}">
                <a16:creationId xmlns:a16="http://schemas.microsoft.com/office/drawing/2014/main" id="{7FA567DE-6BD6-AF20-9B9A-2FB879E42A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5" name="Espace réservé du contenu 2">
            <a:extLst>
              <a:ext uri="{FF2B5EF4-FFF2-40B4-BE49-F238E27FC236}">
                <a16:creationId xmlns:a16="http://schemas.microsoft.com/office/drawing/2014/main" id="{2E6405EA-58AA-AC70-9D34-11BC61FBFA34}"/>
              </a:ext>
            </a:extLst>
          </p:cNvPr>
          <p:cNvSpPr txBox="1">
            <a:spLocks/>
          </p:cNvSpPr>
          <p:nvPr/>
        </p:nvSpPr>
        <p:spPr>
          <a:xfrm>
            <a:off x="461061" y="1268520"/>
            <a:ext cx="8229600" cy="4896784"/>
          </a:xfrm>
          <a:prstGeom prst="rect">
            <a:avLst/>
          </a:prstGeom>
        </p:spPr>
        <p:txBody>
          <a:bodyPr>
            <a:normAutofit fontScale="92500" lnSpcReduction="10000"/>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Participation à l’Observatoire National – Régional et Départemental des Familles sur le thème : « Désir d’enfant »</a:t>
            </a:r>
          </a:p>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Groupe de Travail « Unis pour les </a:t>
            </a:r>
            <a:r>
              <a:rPr lang="fr-FR" sz="1600" dirty="0">
                <a:solidFill>
                  <a:srgbClr val="001A73"/>
                </a:solidFill>
                <a:latin typeface="Calibri" panose="020F0502020204030204" pitchFamily="34" charset="0"/>
                <a:ea typeface="Times New Roman" panose="02020603050405020304" pitchFamily="18" charset="0"/>
                <a:cs typeface="Calibri" panose="020F0502020204030204" pitchFamily="34" charset="0"/>
              </a:rPr>
              <a:t>Pupilles »</a:t>
            </a:r>
          </a:p>
          <a:p>
            <a:pPr lvl="2">
              <a:lnSpc>
                <a:spcPct val="107000"/>
              </a:lnSpc>
              <a:spcAft>
                <a:spcPts val="800"/>
              </a:spcAft>
              <a:buSzPts val="1000"/>
              <a:tabLst>
                <a:tab pos="914400" algn="l"/>
              </a:tabLst>
            </a:pPr>
            <a:r>
              <a:rPr lang="fr-FR" sz="1200" dirty="0">
                <a:solidFill>
                  <a:srgbClr val="001A73"/>
                </a:solidFill>
                <a:latin typeface="Calibri" panose="020F0502020204030204" pitchFamily="34" charset="0"/>
                <a:ea typeface="Times New Roman" panose="02020603050405020304" pitchFamily="18" charset="0"/>
                <a:cs typeface="Calibri" panose="020F0502020204030204" pitchFamily="34" charset="0"/>
              </a:rPr>
              <a:t>En visio </a:t>
            </a:r>
          </a:p>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Groupe de Travail « Accompagner et soutenir les aidants familiaux »  </a:t>
            </a:r>
          </a:p>
          <a:p>
            <a:pPr lvl="2">
              <a:lnSpc>
                <a:spcPct val="107000"/>
              </a:lnSpc>
              <a:spcAft>
                <a:spcPts val="800"/>
              </a:spcAft>
              <a:buSzPts val="1000"/>
              <a:tabLst>
                <a:tab pos="914400" algn="l"/>
              </a:tabLst>
            </a:pPr>
            <a:r>
              <a:rPr lang="fr-FR" sz="1000" dirty="0">
                <a:solidFill>
                  <a:srgbClr val="001A73"/>
                </a:solidFill>
                <a:latin typeface="Calibri" panose="020F0502020204030204" pitchFamily="34" charset="0"/>
                <a:ea typeface="Times New Roman" panose="02020603050405020304" pitchFamily="18" charset="0"/>
                <a:cs typeface="Calibri" panose="020F0502020204030204" pitchFamily="34" charset="0"/>
              </a:rPr>
              <a:t>En visio le 03 mars 2023</a:t>
            </a:r>
          </a:p>
          <a:p>
            <a:pPr lvl="2">
              <a:lnSpc>
                <a:spcPct val="107000"/>
              </a:lnSpc>
              <a:spcAft>
                <a:spcPts val="800"/>
              </a:spcAft>
              <a:buSzPts val="1000"/>
              <a:tabLst>
                <a:tab pos="914400" algn="l"/>
              </a:tabLst>
            </a:pPr>
            <a:r>
              <a:rPr lang="fr-FR" sz="10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En visio le 06 avril 2023</a:t>
            </a:r>
          </a:p>
          <a:p>
            <a:pPr lvl="2">
              <a:lnSpc>
                <a:spcPct val="107000"/>
              </a:lnSpc>
              <a:spcAft>
                <a:spcPts val="800"/>
              </a:spcAft>
              <a:buSzPts val="1000"/>
              <a:tabLst>
                <a:tab pos="914400" algn="l"/>
              </a:tabLst>
            </a:pPr>
            <a:r>
              <a:rPr lang="fr-FR" sz="1000" dirty="0">
                <a:solidFill>
                  <a:srgbClr val="001A73"/>
                </a:solidFill>
                <a:latin typeface="Calibri" panose="020F0502020204030204" pitchFamily="34" charset="0"/>
                <a:ea typeface="Times New Roman" panose="02020603050405020304" pitchFamily="18" charset="0"/>
                <a:cs typeface="Calibri" panose="020F0502020204030204" pitchFamily="34" charset="0"/>
              </a:rPr>
              <a:t>En visio le 19 octobre 2023</a:t>
            </a:r>
          </a:p>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Groupe de Travail « Garderies solidaires » </a:t>
            </a:r>
          </a:p>
          <a:p>
            <a:pPr lvl="2">
              <a:lnSpc>
                <a:spcPct val="107000"/>
              </a:lnSpc>
              <a:spcAft>
                <a:spcPts val="800"/>
              </a:spcAft>
              <a:buSzPts val="1000"/>
              <a:tabLst>
                <a:tab pos="914400" algn="l"/>
              </a:tabLst>
            </a:pPr>
            <a:r>
              <a:rPr lang="fr-FR" sz="10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En visio le 12 mai 2023</a:t>
            </a:r>
          </a:p>
          <a:p>
            <a:pPr lvl="2">
              <a:lnSpc>
                <a:spcPct val="107000"/>
              </a:lnSpc>
              <a:spcAft>
                <a:spcPts val="800"/>
              </a:spcAft>
              <a:buSzPts val="1000"/>
              <a:tabLst>
                <a:tab pos="914400" algn="l"/>
              </a:tabLst>
            </a:pPr>
            <a:r>
              <a:rPr lang="fr-FR" sz="1000" dirty="0">
                <a:solidFill>
                  <a:srgbClr val="001A73"/>
                </a:solidFill>
                <a:latin typeface="Calibri" panose="020F0502020204030204" pitchFamily="34" charset="0"/>
                <a:ea typeface="Times New Roman" panose="02020603050405020304" pitchFamily="18" charset="0"/>
                <a:cs typeface="Calibri" panose="020F0502020204030204" pitchFamily="34" charset="0"/>
              </a:rPr>
              <a:t>En visio le 09 novembre 2023</a:t>
            </a:r>
            <a:endParaRPr lang="fr-FR" sz="1000" dirty="0">
              <a:solidFill>
                <a:srgbClr val="001A73"/>
              </a:solidFill>
              <a:effectLst/>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Groupe de Travail « Lire ensemble » </a:t>
            </a:r>
          </a:p>
          <a:p>
            <a:pPr lvl="2">
              <a:lnSpc>
                <a:spcPct val="107000"/>
              </a:lnSpc>
              <a:spcAft>
                <a:spcPts val="800"/>
              </a:spcAft>
              <a:buSzPts val="1000"/>
              <a:tabLst>
                <a:tab pos="914400" algn="l"/>
              </a:tabLst>
            </a:pPr>
            <a:r>
              <a:rPr lang="fr-FR" sz="10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En présentiel le 03 octobre 2023</a:t>
            </a:r>
          </a:p>
          <a:p>
            <a:pPr lvl="2">
              <a:lnSpc>
                <a:spcPct val="107000"/>
              </a:lnSpc>
              <a:spcAft>
                <a:spcPts val="800"/>
              </a:spcAft>
              <a:buSzPts val="1000"/>
              <a:tabLst>
                <a:tab pos="914400" algn="l"/>
              </a:tabLst>
            </a:pPr>
            <a:r>
              <a:rPr lang="fr-FR" sz="10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 En visio le 08 novembre 2023</a:t>
            </a:r>
          </a:p>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Conseil d’Administration Uraf Nouvelle-Aquitaine (3 Administrateurs) </a:t>
            </a:r>
          </a:p>
          <a:p>
            <a:pPr lvl="2">
              <a:lnSpc>
                <a:spcPct val="107000"/>
              </a:lnSpc>
              <a:spcAft>
                <a:spcPts val="800"/>
              </a:spcAft>
              <a:buSzPts val="1000"/>
              <a:tabLst>
                <a:tab pos="914400" algn="l"/>
              </a:tabLst>
            </a:pPr>
            <a:r>
              <a:rPr lang="fr-FR" sz="10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En présentiel le 05 mai 2023</a:t>
            </a:r>
          </a:p>
          <a:p>
            <a:pPr marL="914400" lvl="2" indent="0">
              <a:lnSpc>
                <a:spcPct val="107000"/>
              </a:lnSpc>
              <a:spcAft>
                <a:spcPts val="800"/>
              </a:spcAft>
              <a:buSzPts val="1000"/>
              <a:buNone/>
              <a:tabLst>
                <a:tab pos="914400" algn="l"/>
              </a:tabLst>
            </a:pPr>
            <a:endParaRPr lang="fr-FR" sz="1000" dirty="0">
              <a:solidFill>
                <a:srgbClr val="001A73"/>
              </a:solidFill>
            </a:endParaRPr>
          </a:p>
        </p:txBody>
      </p:sp>
      <p:sp>
        <p:nvSpPr>
          <p:cNvPr id="9" name="Espace réservé de la date 3">
            <a:extLst>
              <a:ext uri="{FF2B5EF4-FFF2-40B4-BE49-F238E27FC236}">
                <a16:creationId xmlns:a16="http://schemas.microsoft.com/office/drawing/2014/main" id="{F6BA9BFC-9B57-A91F-C8A4-5217DB87E7BE}"/>
              </a:ext>
            </a:extLst>
          </p:cNvPr>
          <p:cNvSpPr>
            <a:spLocks noGrp="1"/>
          </p:cNvSpPr>
          <p:nvPr>
            <p:ph type="dt" sz="half" idx="10"/>
          </p:nvPr>
        </p:nvSpPr>
        <p:spPr>
          <a:xfrm>
            <a:off x="457200" y="6356351"/>
            <a:ext cx="2133600" cy="365125"/>
          </a:xfrm>
        </p:spPr>
        <p:txBody>
          <a:bodyPr/>
          <a:lstStyle/>
          <a:p>
            <a:r>
              <a:rPr lang="fr-FR" dirty="0"/>
              <a:t>04/05/2024</a:t>
            </a:r>
          </a:p>
        </p:txBody>
      </p:sp>
      <p:sp>
        <p:nvSpPr>
          <p:cNvPr id="10" name="Espace réservé du pied de page 4">
            <a:extLst>
              <a:ext uri="{FF2B5EF4-FFF2-40B4-BE49-F238E27FC236}">
                <a16:creationId xmlns:a16="http://schemas.microsoft.com/office/drawing/2014/main" id="{6AA31C09-B61D-618C-6D0B-C58B3FD7A287}"/>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2" name="Espace réservé du numéro de diapositive 5">
            <a:extLst>
              <a:ext uri="{FF2B5EF4-FFF2-40B4-BE49-F238E27FC236}">
                <a16:creationId xmlns:a16="http://schemas.microsoft.com/office/drawing/2014/main" id="{B3688817-EB66-2E23-9B14-BF5F4BF82E3F}"/>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23</a:t>
            </a:fld>
            <a:endParaRPr lang="fr-FR" dirty="0"/>
          </a:p>
        </p:txBody>
      </p:sp>
      <p:pic>
        <p:nvPicPr>
          <p:cNvPr id="6" name="Image 5" descr="Une image contenant texte, Police, logo, Graphique&#10;&#10;Description générée automatiquement">
            <a:extLst>
              <a:ext uri="{FF2B5EF4-FFF2-40B4-BE49-F238E27FC236}">
                <a16:creationId xmlns:a16="http://schemas.microsoft.com/office/drawing/2014/main" id="{676CBB4B-FA7B-D398-366C-90779EABFB0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1184135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CDCF1321-4B59-AE95-2F6F-126F4712E6D1}"/>
              </a:ext>
            </a:extLst>
          </p:cNvPr>
          <p:cNvSpPr txBox="1">
            <a:spLocks/>
          </p:cNvSpPr>
          <p:nvPr/>
        </p:nvSpPr>
        <p:spPr>
          <a:xfrm>
            <a:off x="457200" y="274639"/>
            <a:ext cx="8229600" cy="706089"/>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sz="2800" b="1" dirty="0">
                <a:solidFill>
                  <a:srgbClr val="FE4229"/>
                </a:solidFill>
                <a:latin typeface="+mn-lt"/>
              </a:rPr>
              <a:t>Evènements auxquels l’Udaf64 a participé</a:t>
            </a:r>
          </a:p>
        </p:txBody>
      </p:sp>
      <p:pic>
        <p:nvPicPr>
          <p:cNvPr id="4" name="Image 3">
            <a:extLst>
              <a:ext uri="{FF2B5EF4-FFF2-40B4-BE49-F238E27FC236}">
                <a16:creationId xmlns:a16="http://schemas.microsoft.com/office/drawing/2014/main" id="{7FA567DE-6BD6-AF20-9B9A-2FB879E42A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5" name="Espace réservé du contenu 2">
            <a:extLst>
              <a:ext uri="{FF2B5EF4-FFF2-40B4-BE49-F238E27FC236}">
                <a16:creationId xmlns:a16="http://schemas.microsoft.com/office/drawing/2014/main" id="{2E6405EA-58AA-AC70-9D34-11BC61FBFA34}"/>
              </a:ext>
            </a:extLst>
          </p:cNvPr>
          <p:cNvSpPr txBox="1">
            <a:spLocks/>
          </p:cNvSpPr>
          <p:nvPr/>
        </p:nvSpPr>
        <p:spPr>
          <a:xfrm>
            <a:off x="538044" y="980728"/>
            <a:ext cx="8229600" cy="1968219"/>
          </a:xfrm>
          <a:prstGeom prst="rect">
            <a:avLst/>
          </a:prstGeom>
        </p:spPr>
        <p:txBody>
          <a:bodyPr>
            <a:normAutofit fontScale="92500" lnSpcReduction="10000"/>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lvl="0" indent="-342900">
              <a:lnSpc>
                <a:spcPct val="107000"/>
              </a:lnSpc>
              <a:spcAft>
                <a:spcPts val="800"/>
              </a:spcAft>
              <a:buSzPts val="1000"/>
              <a:buFont typeface="Symbol" panose="05050102010706020507" pitchFamily="18" charset="2"/>
              <a:buChar char=""/>
              <a:tabLst>
                <a:tab pos="457200" algn="l"/>
              </a:tabLst>
            </a:pPr>
            <a:r>
              <a:rPr lang="fr-FR" sz="1800" dirty="0">
                <a:solidFill>
                  <a:srgbClr val="001A73"/>
                </a:solidFill>
                <a:effectLst/>
                <a:highlight>
                  <a:srgbClr val="FFFFFF"/>
                </a:highlight>
                <a:ea typeface="Times New Roman" panose="02020603050405020304" pitchFamily="18" charset="0"/>
                <a:cs typeface="Arial" panose="020B0604020202020204" pitchFamily="34" charset="0"/>
              </a:rPr>
              <a:t>Assemblée Générale de l’UNAF à Angers</a:t>
            </a:r>
          </a:p>
          <a:p>
            <a:pPr>
              <a:lnSpc>
                <a:spcPct val="107000"/>
              </a:lnSpc>
              <a:spcAft>
                <a:spcPts val="800"/>
              </a:spcAft>
              <a:buSzPts val="1000"/>
              <a:buFont typeface="Symbol" panose="05050102010706020507" pitchFamily="18" charset="2"/>
              <a:buChar char=""/>
              <a:tabLst>
                <a:tab pos="457200" algn="l"/>
              </a:tabLst>
            </a:pPr>
            <a:r>
              <a:rPr lang="fr-FR" sz="1800" dirty="0">
                <a:solidFill>
                  <a:srgbClr val="001A73"/>
                </a:solidFill>
                <a:effectLst/>
                <a:highlight>
                  <a:srgbClr val="FFFFFF"/>
                </a:highlight>
                <a:ea typeface="Times New Roman" panose="02020603050405020304" pitchFamily="18" charset="0"/>
                <a:cs typeface="Arial" panose="020B0604020202020204" pitchFamily="34" charset="0"/>
              </a:rPr>
              <a:t>Forum des Associations</a:t>
            </a:r>
          </a:p>
          <a:p>
            <a:pPr marL="342900" lvl="0" indent="-342900">
              <a:lnSpc>
                <a:spcPct val="107000"/>
              </a:lnSpc>
              <a:spcAft>
                <a:spcPts val="800"/>
              </a:spcAft>
              <a:buSzPts val="1000"/>
              <a:buFont typeface="Symbol" panose="05050102010706020507" pitchFamily="18" charset="2"/>
              <a:buChar char=""/>
              <a:tabLst>
                <a:tab pos="457200" algn="l"/>
              </a:tabLst>
            </a:pPr>
            <a:r>
              <a:rPr lang="fr-FR" sz="1800" dirty="0">
                <a:solidFill>
                  <a:srgbClr val="001A73"/>
                </a:solidFill>
                <a:effectLst/>
                <a:highlight>
                  <a:srgbClr val="FFFFFF"/>
                </a:highlight>
                <a:ea typeface="Times New Roman" panose="02020603050405020304" pitchFamily="18" charset="0"/>
                <a:cs typeface="Arial" panose="020B0604020202020204" pitchFamily="34" charset="0"/>
              </a:rPr>
              <a:t>Semaine des aidants</a:t>
            </a:r>
            <a:endParaRPr lang="fr-FR" sz="1800" dirty="0">
              <a:solidFill>
                <a:srgbClr val="001A73"/>
              </a:solidFill>
              <a:effectLst/>
              <a:highlight>
                <a:srgbClr val="FFFFFF"/>
              </a:highlight>
              <a:ea typeface="Calibri" panose="020F050202020403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800" spc="15" dirty="0">
                <a:solidFill>
                  <a:srgbClr val="001A73"/>
                </a:solidFill>
                <a:effectLst/>
                <a:highlight>
                  <a:srgbClr val="FFFFFF"/>
                </a:highlight>
                <a:ea typeface="Times New Roman" panose="02020603050405020304" pitchFamily="18" charset="0"/>
                <a:cs typeface="Arial" panose="020B0604020202020204" pitchFamily="34" charset="0"/>
              </a:rPr>
              <a:t>Ciné-débat Macif</a:t>
            </a:r>
            <a:endParaRPr lang="fr-FR" sz="1800" dirty="0">
              <a:solidFill>
                <a:srgbClr val="001A73"/>
              </a:solidFill>
              <a:effectLst/>
              <a:highlight>
                <a:srgbClr val="FFFFFF"/>
              </a:highlight>
              <a:ea typeface="Calibri" panose="020F0502020204030204" pitchFamily="34"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800" spc="15" dirty="0">
                <a:solidFill>
                  <a:srgbClr val="001A73"/>
                </a:solidFill>
                <a:effectLst/>
                <a:highlight>
                  <a:srgbClr val="FFFFFF"/>
                </a:highlight>
                <a:ea typeface="Times New Roman" panose="02020603050405020304" pitchFamily="18" charset="0"/>
                <a:cs typeface="Arial" panose="020B0604020202020204" pitchFamily="34" charset="0"/>
              </a:rPr>
              <a:t>Commission Environnement Uraf – Journée alimentation</a:t>
            </a:r>
            <a:endParaRPr lang="fr-FR" sz="1800" dirty="0">
              <a:solidFill>
                <a:srgbClr val="001A73"/>
              </a:solidFill>
              <a:effectLst/>
              <a:highlight>
                <a:srgbClr val="FFFFFF"/>
              </a:highlight>
              <a:ea typeface="Calibri" panose="020F0502020204030204" pitchFamily="34" charset="0"/>
            </a:endParaRPr>
          </a:p>
        </p:txBody>
      </p:sp>
      <p:sp>
        <p:nvSpPr>
          <p:cNvPr id="2" name="Titre 1">
            <a:extLst>
              <a:ext uri="{FF2B5EF4-FFF2-40B4-BE49-F238E27FC236}">
                <a16:creationId xmlns:a16="http://schemas.microsoft.com/office/drawing/2014/main" id="{F23B1D07-67EB-2F45-E915-A957BC093088}"/>
              </a:ext>
            </a:extLst>
          </p:cNvPr>
          <p:cNvSpPr txBox="1">
            <a:spLocks/>
          </p:cNvSpPr>
          <p:nvPr/>
        </p:nvSpPr>
        <p:spPr>
          <a:xfrm>
            <a:off x="538044" y="3133701"/>
            <a:ext cx="8229600" cy="820635"/>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sz="2800" b="1" dirty="0">
                <a:solidFill>
                  <a:srgbClr val="FE4229"/>
                </a:solidFill>
                <a:latin typeface="+mn-lt"/>
              </a:rPr>
              <a:t>Accompagnement des familles</a:t>
            </a:r>
          </a:p>
        </p:txBody>
      </p:sp>
      <p:sp>
        <p:nvSpPr>
          <p:cNvPr id="6" name="Espace réservé du contenu 2">
            <a:extLst>
              <a:ext uri="{FF2B5EF4-FFF2-40B4-BE49-F238E27FC236}">
                <a16:creationId xmlns:a16="http://schemas.microsoft.com/office/drawing/2014/main" id="{B8BE3B30-AEA4-4A25-9188-AE30A07AFA58}"/>
              </a:ext>
            </a:extLst>
          </p:cNvPr>
          <p:cNvSpPr txBox="1">
            <a:spLocks/>
          </p:cNvSpPr>
          <p:nvPr/>
        </p:nvSpPr>
        <p:spPr>
          <a:xfrm>
            <a:off x="457200" y="3909054"/>
            <a:ext cx="8229600" cy="2307120"/>
          </a:xfrm>
          <a:prstGeom prst="rect">
            <a:avLst/>
          </a:prstGeom>
        </p:spPr>
        <p:txBody>
          <a:bodyPr>
            <a:norm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lnSpc>
                <a:spcPct val="107000"/>
              </a:lnSpc>
              <a:spcAft>
                <a:spcPts val="800"/>
              </a:spcAft>
              <a:buNone/>
            </a:pPr>
            <a:r>
              <a:rPr lang="fr-FR" sz="1800" dirty="0">
                <a:solidFill>
                  <a:srgbClr val="001A73"/>
                </a:solidFill>
                <a:effectLst/>
                <a:ea typeface="Arial" panose="020B0604020202020204" pitchFamily="34" charset="0"/>
                <a:cs typeface="Arial" panose="020B0604020202020204" pitchFamily="34" charset="0"/>
              </a:rPr>
              <a:t>Des familles ont sollicité notre aide. </a:t>
            </a:r>
          </a:p>
          <a:p>
            <a:pPr marL="0" indent="0" algn="just">
              <a:lnSpc>
                <a:spcPct val="107000"/>
              </a:lnSpc>
              <a:spcAft>
                <a:spcPts val="800"/>
              </a:spcAft>
              <a:buNone/>
            </a:pPr>
            <a:r>
              <a:rPr lang="fr-FR" sz="1800" dirty="0">
                <a:solidFill>
                  <a:srgbClr val="001A73"/>
                </a:solidFill>
                <a:effectLst/>
                <a:ea typeface="Arial" panose="020B0604020202020204" pitchFamily="34" charset="0"/>
                <a:cs typeface="Arial" panose="020B0604020202020204" pitchFamily="34" charset="0"/>
              </a:rPr>
              <a:t>Nous les avons orientées vers les organismes concernés par leurs difficultés : </a:t>
            </a:r>
          </a:p>
          <a:p>
            <a:pPr algn="just">
              <a:lnSpc>
                <a:spcPct val="107000"/>
              </a:lnSpc>
              <a:spcAft>
                <a:spcPts val="800"/>
              </a:spcAft>
            </a:pPr>
            <a:r>
              <a:rPr lang="fr-FR" sz="1800" dirty="0">
                <a:solidFill>
                  <a:srgbClr val="001A73"/>
                </a:solidFill>
                <a:ea typeface="Arial" panose="020B0604020202020204" pitchFamily="34" charset="0"/>
                <a:cs typeface="Arial" panose="020B0604020202020204" pitchFamily="34" charset="0"/>
              </a:rPr>
              <a:t>d</a:t>
            </a:r>
            <a:r>
              <a:rPr lang="fr-FR" sz="1800" dirty="0">
                <a:solidFill>
                  <a:srgbClr val="001A73"/>
                </a:solidFill>
                <a:effectLst/>
                <a:ea typeface="Times New Roman" panose="02020603050405020304" pitchFamily="18" charset="0"/>
                <a:cs typeface="Arial" panose="020B0604020202020204" pitchFamily="34" charset="0"/>
              </a:rPr>
              <a:t>ifficultés financières, </a:t>
            </a:r>
          </a:p>
          <a:p>
            <a:pPr algn="just">
              <a:lnSpc>
                <a:spcPct val="107000"/>
              </a:lnSpc>
              <a:spcAft>
                <a:spcPts val="800"/>
              </a:spcAft>
            </a:pPr>
            <a:r>
              <a:rPr lang="fr-FR" sz="1800" dirty="0">
                <a:solidFill>
                  <a:srgbClr val="001A73"/>
                </a:solidFill>
                <a:effectLst/>
                <a:ea typeface="Times New Roman" panose="02020603050405020304" pitchFamily="18" charset="0"/>
                <a:cs typeface="Arial" panose="020B0604020202020204" pitchFamily="34" charset="0"/>
              </a:rPr>
              <a:t>accès aux droits, </a:t>
            </a:r>
          </a:p>
          <a:p>
            <a:pPr algn="just">
              <a:lnSpc>
                <a:spcPct val="107000"/>
              </a:lnSpc>
              <a:spcAft>
                <a:spcPts val="800"/>
              </a:spcAft>
            </a:pPr>
            <a:r>
              <a:rPr lang="fr-FR" sz="1800" dirty="0">
                <a:solidFill>
                  <a:srgbClr val="001A73"/>
                </a:solidFill>
                <a:effectLst/>
                <a:ea typeface="Times New Roman" panose="02020603050405020304" pitchFamily="18" charset="0"/>
                <a:cs typeface="Arial" panose="020B0604020202020204" pitchFamily="34" charset="0"/>
              </a:rPr>
              <a:t>logement…</a:t>
            </a:r>
            <a:endParaRPr lang="fr-FR" sz="1800" dirty="0">
              <a:solidFill>
                <a:srgbClr val="001A73"/>
              </a:solidFill>
              <a:effectLst/>
              <a:ea typeface="Calibri" panose="020F0502020204030204" pitchFamily="34" charset="0"/>
            </a:endParaRPr>
          </a:p>
        </p:txBody>
      </p:sp>
      <p:sp>
        <p:nvSpPr>
          <p:cNvPr id="8" name="Espace réservé de la date 3">
            <a:extLst>
              <a:ext uri="{FF2B5EF4-FFF2-40B4-BE49-F238E27FC236}">
                <a16:creationId xmlns:a16="http://schemas.microsoft.com/office/drawing/2014/main" id="{DCD1FFDB-6E92-B4BB-FA09-B61275725867}"/>
              </a:ext>
            </a:extLst>
          </p:cNvPr>
          <p:cNvSpPr>
            <a:spLocks noGrp="1"/>
          </p:cNvSpPr>
          <p:nvPr>
            <p:ph type="dt" sz="half" idx="10"/>
          </p:nvPr>
        </p:nvSpPr>
        <p:spPr>
          <a:xfrm>
            <a:off x="457200" y="6356351"/>
            <a:ext cx="2133600" cy="365125"/>
          </a:xfrm>
        </p:spPr>
        <p:txBody>
          <a:bodyPr/>
          <a:lstStyle/>
          <a:p>
            <a:r>
              <a:rPr lang="fr-FR" dirty="0"/>
              <a:t>04/05/2024</a:t>
            </a:r>
          </a:p>
        </p:txBody>
      </p:sp>
      <p:sp>
        <p:nvSpPr>
          <p:cNvPr id="9" name="Espace réservé du pied de page 4">
            <a:extLst>
              <a:ext uri="{FF2B5EF4-FFF2-40B4-BE49-F238E27FC236}">
                <a16:creationId xmlns:a16="http://schemas.microsoft.com/office/drawing/2014/main" id="{CDB5C3EF-A322-DD35-45FB-9AB99ED74B8D}"/>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10" name="Espace réservé du numéro de diapositive 5">
            <a:extLst>
              <a:ext uri="{FF2B5EF4-FFF2-40B4-BE49-F238E27FC236}">
                <a16:creationId xmlns:a16="http://schemas.microsoft.com/office/drawing/2014/main" id="{0A736D5B-9B3E-A73C-6647-B0BF54F9318B}"/>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24</a:t>
            </a:fld>
            <a:endParaRPr lang="fr-FR" dirty="0"/>
          </a:p>
        </p:txBody>
      </p:sp>
      <p:pic>
        <p:nvPicPr>
          <p:cNvPr id="11" name="Image 10">
            <a:extLst>
              <a:ext uri="{FF2B5EF4-FFF2-40B4-BE49-F238E27FC236}">
                <a16:creationId xmlns:a16="http://schemas.microsoft.com/office/drawing/2014/main" id="{532D5EA5-03B3-E007-BB60-C2F50AE642D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4963" y="2566604"/>
            <a:ext cx="1947776" cy="1576771"/>
          </a:xfrm>
          <a:prstGeom prst="rect">
            <a:avLst/>
          </a:prstGeom>
          <a:noFill/>
          <a:ln>
            <a:noFill/>
          </a:ln>
        </p:spPr>
      </p:pic>
      <p:pic>
        <p:nvPicPr>
          <p:cNvPr id="12" name="Image 11" descr="Une image contenant texte, Police, logo, Graphique&#10;&#10;Description générée automatiquement">
            <a:extLst>
              <a:ext uri="{FF2B5EF4-FFF2-40B4-BE49-F238E27FC236}">
                <a16:creationId xmlns:a16="http://schemas.microsoft.com/office/drawing/2014/main" id="{3F2F6662-FA15-F407-4B6C-D604BE2DA1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1842946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A02EBD2C-CF96-7AB1-00BC-B72A4C5DF0E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3" name="Picture 8">
            <a:extLst>
              <a:ext uri="{FF2B5EF4-FFF2-40B4-BE49-F238E27FC236}">
                <a16:creationId xmlns:a16="http://schemas.microsoft.com/office/drawing/2014/main" id="{1C928894-81D4-935E-E2A7-2579BFF2105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3851920" y="2889212"/>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58A28773-AEAF-F910-152F-2A6F44FFDD41}"/>
              </a:ext>
            </a:extLst>
          </p:cNvPr>
          <p:cNvSpPr txBox="1"/>
          <p:nvPr/>
        </p:nvSpPr>
        <p:spPr>
          <a:xfrm>
            <a:off x="4203880" y="3750791"/>
            <a:ext cx="1815920" cy="338554"/>
          </a:xfrm>
          <a:prstGeom prst="rect">
            <a:avLst/>
          </a:prstGeom>
          <a:noFill/>
        </p:spPr>
        <p:txBody>
          <a:bodyPr wrap="square" rtlCol="0">
            <a:spAutoFit/>
          </a:bodyPr>
          <a:lstStyle/>
          <a:p>
            <a:pPr algn="ctr"/>
            <a:r>
              <a:rPr lang="fr-FR" sz="1600" b="1" dirty="0">
                <a:solidFill>
                  <a:schemeClr val="bg1"/>
                </a:solidFill>
              </a:rPr>
              <a:t>Notre Projet</a:t>
            </a:r>
          </a:p>
        </p:txBody>
      </p:sp>
      <p:sp>
        <p:nvSpPr>
          <p:cNvPr id="5" name="Titre 1">
            <a:extLst>
              <a:ext uri="{FF2B5EF4-FFF2-40B4-BE49-F238E27FC236}">
                <a16:creationId xmlns:a16="http://schemas.microsoft.com/office/drawing/2014/main" id="{756F8B0E-5474-76A4-727B-0AB9182EBC78}"/>
              </a:ext>
            </a:extLst>
          </p:cNvPr>
          <p:cNvSpPr txBox="1">
            <a:spLocks/>
          </p:cNvSpPr>
          <p:nvPr/>
        </p:nvSpPr>
        <p:spPr>
          <a:xfrm>
            <a:off x="302951" y="429641"/>
            <a:ext cx="8364728" cy="1143000"/>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pPr algn="ctr"/>
            <a:r>
              <a:rPr lang="fr-FR" dirty="0"/>
              <a:t>Vie de notre Projet Associatif</a:t>
            </a:r>
          </a:p>
        </p:txBody>
      </p:sp>
      <p:sp>
        <p:nvSpPr>
          <p:cNvPr id="8" name="Espace réservé du contenu 2">
            <a:extLst>
              <a:ext uri="{FF2B5EF4-FFF2-40B4-BE49-F238E27FC236}">
                <a16:creationId xmlns:a16="http://schemas.microsoft.com/office/drawing/2014/main" id="{37754C56-BD88-59B1-9747-BEEEBA372456}"/>
              </a:ext>
            </a:extLst>
          </p:cNvPr>
          <p:cNvSpPr txBox="1">
            <a:spLocks/>
          </p:cNvSpPr>
          <p:nvPr/>
        </p:nvSpPr>
        <p:spPr>
          <a:xfrm>
            <a:off x="692458" y="2109200"/>
            <a:ext cx="8229600" cy="2400267"/>
          </a:xfrm>
          <a:prstGeom prst="rect">
            <a:avLst/>
          </a:prstGeom>
        </p:spPr>
        <p:txBody>
          <a:bodyPr>
            <a:norm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800" b="1" dirty="0">
                <a:solidFill>
                  <a:srgbClr val="001A73"/>
                </a:solidFill>
                <a:latin typeface="+mn-lt"/>
              </a:rPr>
              <a:t>Dans le cadre du développement de son projet associatif défini en 2022, l’Udaf64 s’est efforcée en cette année 2023 de construire les trois actions prioritaires de son projet : </a:t>
            </a:r>
          </a:p>
          <a:p>
            <a:pPr marL="0" indent="0" algn="just">
              <a:buNone/>
            </a:pPr>
            <a:endParaRPr lang="fr-FR" sz="1800" b="1" dirty="0">
              <a:solidFill>
                <a:srgbClr val="001A73"/>
              </a:solidFill>
              <a:latin typeface="+mn-lt"/>
            </a:endParaRPr>
          </a:p>
          <a:p>
            <a:pPr algn="just"/>
            <a:r>
              <a:rPr lang="fr-FR" sz="1800" b="1" dirty="0">
                <a:solidFill>
                  <a:srgbClr val="001A73"/>
                </a:solidFill>
                <a:latin typeface="+mn-lt"/>
              </a:rPr>
              <a:t>Les Jeunes Aidants</a:t>
            </a:r>
          </a:p>
          <a:p>
            <a:pPr algn="just"/>
            <a:r>
              <a:rPr lang="fr-FR" sz="1800" b="1" dirty="0">
                <a:solidFill>
                  <a:srgbClr val="001A73"/>
                </a:solidFill>
                <a:latin typeface="+mn-lt"/>
              </a:rPr>
              <a:t>Le Lire Ensemble</a:t>
            </a:r>
          </a:p>
          <a:p>
            <a:pPr algn="just"/>
            <a:r>
              <a:rPr lang="fr-FR" sz="1800" b="1" dirty="0">
                <a:solidFill>
                  <a:srgbClr val="001A73"/>
                </a:solidFill>
                <a:latin typeface="+mn-lt"/>
              </a:rPr>
              <a:t>Le Répit Parental</a:t>
            </a:r>
            <a:endParaRPr lang="fr-FR" sz="1800" dirty="0">
              <a:solidFill>
                <a:srgbClr val="001A73"/>
              </a:solidFill>
            </a:endParaRPr>
          </a:p>
        </p:txBody>
      </p:sp>
      <p:sp>
        <p:nvSpPr>
          <p:cNvPr id="10" name="Espace réservé de la date 3">
            <a:extLst>
              <a:ext uri="{FF2B5EF4-FFF2-40B4-BE49-F238E27FC236}">
                <a16:creationId xmlns:a16="http://schemas.microsoft.com/office/drawing/2014/main" id="{8F7673ED-DAFB-9EB9-FD98-0CC5C5233DFB}"/>
              </a:ext>
            </a:extLst>
          </p:cNvPr>
          <p:cNvSpPr>
            <a:spLocks noGrp="1"/>
          </p:cNvSpPr>
          <p:nvPr>
            <p:ph type="dt" sz="half" idx="10"/>
          </p:nvPr>
        </p:nvSpPr>
        <p:spPr>
          <a:xfrm>
            <a:off x="457200" y="6356351"/>
            <a:ext cx="2133600" cy="365125"/>
          </a:xfrm>
        </p:spPr>
        <p:txBody>
          <a:bodyPr/>
          <a:lstStyle/>
          <a:p>
            <a:r>
              <a:rPr lang="fr-FR" dirty="0"/>
              <a:t>04/05/2024</a:t>
            </a:r>
          </a:p>
        </p:txBody>
      </p:sp>
      <p:sp>
        <p:nvSpPr>
          <p:cNvPr id="11" name="Espace réservé du pied de page 4">
            <a:extLst>
              <a:ext uri="{FF2B5EF4-FFF2-40B4-BE49-F238E27FC236}">
                <a16:creationId xmlns:a16="http://schemas.microsoft.com/office/drawing/2014/main" id="{2FA2BD54-DD1B-C316-64F1-963C2549435A}"/>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6" name="Espace réservé du numéro de diapositive 5">
            <a:extLst>
              <a:ext uri="{FF2B5EF4-FFF2-40B4-BE49-F238E27FC236}">
                <a16:creationId xmlns:a16="http://schemas.microsoft.com/office/drawing/2014/main" id="{B247B4D7-CE20-6A85-A35B-4BE3A77FA051}"/>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25</a:t>
            </a:fld>
            <a:endParaRPr lang="fr-FR" dirty="0"/>
          </a:p>
        </p:txBody>
      </p:sp>
      <p:pic>
        <p:nvPicPr>
          <p:cNvPr id="7" name="Image 6" descr="Une image contenant texte, Police, logo, Graphique&#10;&#10;Description générée automatiquement">
            <a:extLst>
              <a:ext uri="{FF2B5EF4-FFF2-40B4-BE49-F238E27FC236}">
                <a16:creationId xmlns:a16="http://schemas.microsoft.com/office/drawing/2014/main" id="{749AF184-B531-FF61-4920-A1A6082DA28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2722380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CDCF1321-4B59-AE95-2F6F-126F4712E6D1}"/>
              </a:ext>
            </a:extLst>
          </p:cNvPr>
          <p:cNvSpPr txBox="1">
            <a:spLocks/>
          </p:cNvSpPr>
          <p:nvPr/>
        </p:nvSpPr>
        <p:spPr>
          <a:xfrm>
            <a:off x="457200" y="381776"/>
            <a:ext cx="8229600" cy="994121"/>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sz="2800" b="1" dirty="0">
                <a:solidFill>
                  <a:srgbClr val="FF0000"/>
                </a:solidFill>
                <a:latin typeface="+mn-lt"/>
              </a:rPr>
              <a:t>Service Jeunes Aidants</a:t>
            </a:r>
          </a:p>
        </p:txBody>
      </p:sp>
      <p:pic>
        <p:nvPicPr>
          <p:cNvPr id="4" name="Image 3">
            <a:extLst>
              <a:ext uri="{FF2B5EF4-FFF2-40B4-BE49-F238E27FC236}">
                <a16:creationId xmlns:a16="http://schemas.microsoft.com/office/drawing/2014/main" id="{7FA567DE-6BD6-AF20-9B9A-2FB879E42A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5" name="Espace réservé du contenu 2">
            <a:extLst>
              <a:ext uri="{FF2B5EF4-FFF2-40B4-BE49-F238E27FC236}">
                <a16:creationId xmlns:a16="http://schemas.microsoft.com/office/drawing/2014/main" id="{2E6405EA-58AA-AC70-9D34-11BC61FBFA34}"/>
              </a:ext>
            </a:extLst>
          </p:cNvPr>
          <p:cNvSpPr txBox="1">
            <a:spLocks/>
          </p:cNvSpPr>
          <p:nvPr/>
        </p:nvSpPr>
        <p:spPr>
          <a:xfrm>
            <a:off x="457200" y="2015359"/>
            <a:ext cx="8229600" cy="3415286"/>
          </a:xfrm>
          <a:prstGeom prst="rect">
            <a:avLst/>
          </a:prstGeom>
        </p:spPr>
        <p:txBody>
          <a:bodyPr>
            <a:norm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lnSpc>
                <a:spcPct val="107000"/>
              </a:lnSpc>
              <a:spcAft>
                <a:spcPts val="800"/>
              </a:spcAft>
              <a:buSzPts val="1000"/>
              <a:buNone/>
              <a:tabLst>
                <a:tab pos="914400" algn="l"/>
              </a:tabLst>
            </a:pPr>
            <a:r>
              <a:rPr lang="fr-FR" sz="1800" b="1"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La rédaction de la fiche action a permis de dégager les objectifs du projet :</a:t>
            </a:r>
          </a:p>
          <a:p>
            <a:pPr marL="457200" lvl="1" indent="0">
              <a:lnSpc>
                <a:spcPct val="107000"/>
              </a:lnSpc>
              <a:spcAft>
                <a:spcPts val="800"/>
              </a:spcAft>
              <a:buSzPts val="1000"/>
              <a:buNone/>
              <a:tabLst>
                <a:tab pos="914400" algn="l"/>
              </a:tabLst>
            </a:pPr>
            <a:endParaRPr lang="fr-FR" sz="1800" b="1" dirty="0">
              <a:solidFill>
                <a:srgbClr val="001A73"/>
              </a:solidFill>
              <a:latin typeface="Calibri" panose="020F0502020204030204" pitchFamily="34" charset="0"/>
              <a:ea typeface="Times New Roman" panose="02020603050405020304" pitchFamily="18" charset="0"/>
              <a:cs typeface="Calibri" panose="020F0502020204030204" pitchFamily="34" charset="0"/>
            </a:endParaRPr>
          </a:p>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latin typeface="Calibri" panose="020F0502020204030204" pitchFamily="34" charset="0"/>
                <a:ea typeface="Times New Roman" panose="02020603050405020304" pitchFamily="18" charset="0"/>
                <a:cs typeface="Calibri" panose="020F0502020204030204" pitchFamily="34" charset="0"/>
              </a:rPr>
              <a:t>Sensibiliser les professionnels en contact avec les jeunes aidants afin de les repérer, les aider et les orienter vers des solutions de répit.</a:t>
            </a:r>
          </a:p>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Proposer des solutions de répit adaptées aux jeunes aidants en collaboration avec l’association JADE.</a:t>
            </a:r>
          </a:p>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latin typeface="Calibri" panose="020F0502020204030204" pitchFamily="34" charset="0"/>
                <a:ea typeface="Times New Roman" panose="02020603050405020304" pitchFamily="18" charset="0"/>
                <a:cs typeface="Calibri" panose="020F0502020204030204" pitchFamily="34" charset="0"/>
              </a:rPr>
              <a:t>Coordonner l’action des acteurs territoriaux pour amener à une meilleure coopération des actions à destination de ces jeunes et favoriser l’innovation.</a:t>
            </a:r>
            <a:endParaRPr lang="fr-FR" sz="1600" dirty="0">
              <a:solidFill>
                <a:srgbClr val="001A73"/>
              </a:solidFill>
            </a:endParaRPr>
          </a:p>
        </p:txBody>
      </p:sp>
      <p:sp>
        <p:nvSpPr>
          <p:cNvPr id="7" name="Espace réservé de la date 3">
            <a:extLst>
              <a:ext uri="{FF2B5EF4-FFF2-40B4-BE49-F238E27FC236}">
                <a16:creationId xmlns:a16="http://schemas.microsoft.com/office/drawing/2014/main" id="{AC7F57E1-187C-9C34-8137-BB4A4B3B79E4}"/>
              </a:ext>
            </a:extLst>
          </p:cNvPr>
          <p:cNvSpPr>
            <a:spLocks noGrp="1"/>
          </p:cNvSpPr>
          <p:nvPr>
            <p:ph type="dt" sz="half" idx="10"/>
          </p:nvPr>
        </p:nvSpPr>
        <p:spPr>
          <a:xfrm>
            <a:off x="457200" y="6356351"/>
            <a:ext cx="2133600" cy="365125"/>
          </a:xfrm>
        </p:spPr>
        <p:txBody>
          <a:bodyPr/>
          <a:lstStyle/>
          <a:p>
            <a:r>
              <a:rPr lang="fr-FR" dirty="0"/>
              <a:t>04/05/2024</a:t>
            </a:r>
          </a:p>
        </p:txBody>
      </p:sp>
      <p:sp>
        <p:nvSpPr>
          <p:cNvPr id="9" name="Espace réservé du pied de page 4">
            <a:extLst>
              <a:ext uri="{FF2B5EF4-FFF2-40B4-BE49-F238E27FC236}">
                <a16:creationId xmlns:a16="http://schemas.microsoft.com/office/drawing/2014/main" id="{1F7B84D5-73C8-E8B7-AA81-F99A6320800C}"/>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2" name="Espace réservé du numéro de diapositive 5">
            <a:extLst>
              <a:ext uri="{FF2B5EF4-FFF2-40B4-BE49-F238E27FC236}">
                <a16:creationId xmlns:a16="http://schemas.microsoft.com/office/drawing/2014/main" id="{08CDA83F-ABE7-A538-0DAE-3629C851D820}"/>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26</a:t>
            </a:fld>
            <a:endParaRPr lang="fr-FR" dirty="0"/>
          </a:p>
        </p:txBody>
      </p:sp>
      <p:pic>
        <p:nvPicPr>
          <p:cNvPr id="6" name="Image 5" descr="Une image contenant texte, capture d’écran, personne, Site web&#10;&#10;Description générée automatiquement">
            <a:extLst>
              <a:ext uri="{FF2B5EF4-FFF2-40B4-BE49-F238E27FC236}">
                <a16:creationId xmlns:a16="http://schemas.microsoft.com/office/drawing/2014/main" id="{46F3C2F2-4050-67D7-2D40-123815932FB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713" t="44207" r="17539" b="15854"/>
          <a:stretch/>
        </p:blipFill>
        <p:spPr bwMode="auto">
          <a:xfrm>
            <a:off x="6791325" y="381776"/>
            <a:ext cx="1895475" cy="1247775"/>
          </a:xfrm>
          <a:prstGeom prst="rect">
            <a:avLst/>
          </a:prstGeom>
          <a:ln>
            <a:noFill/>
          </a:ln>
          <a:extLst>
            <a:ext uri="{53640926-AAD7-44D8-BBD7-CCE9431645EC}">
              <a14:shadowObscured xmlns:a14="http://schemas.microsoft.com/office/drawing/2010/main"/>
            </a:ext>
          </a:extLst>
        </p:spPr>
      </p:pic>
      <p:pic>
        <p:nvPicPr>
          <p:cNvPr id="10" name="Image 9" descr="Une image contenant texte, Police, logo, Graphique&#10;&#10;Description générée automatiquement">
            <a:extLst>
              <a:ext uri="{FF2B5EF4-FFF2-40B4-BE49-F238E27FC236}">
                <a16:creationId xmlns:a16="http://schemas.microsoft.com/office/drawing/2014/main" id="{A0DCC435-FB9A-B4A8-0A65-34E07CF2AD3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36523153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FA567DE-6BD6-AF20-9B9A-2FB879E42A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2" name="Titre 1">
            <a:extLst>
              <a:ext uri="{FF2B5EF4-FFF2-40B4-BE49-F238E27FC236}">
                <a16:creationId xmlns:a16="http://schemas.microsoft.com/office/drawing/2014/main" id="{E281B50B-CD9C-585C-C323-ED0F62065C3D}"/>
              </a:ext>
            </a:extLst>
          </p:cNvPr>
          <p:cNvSpPr txBox="1">
            <a:spLocks/>
          </p:cNvSpPr>
          <p:nvPr/>
        </p:nvSpPr>
        <p:spPr>
          <a:xfrm>
            <a:off x="457200" y="476672"/>
            <a:ext cx="8229600" cy="720080"/>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sz="2800" b="1" dirty="0">
                <a:solidFill>
                  <a:srgbClr val="FF0000"/>
                </a:solidFill>
                <a:latin typeface="+mn-lt"/>
              </a:rPr>
              <a:t>Service Lire Ensemble</a:t>
            </a:r>
          </a:p>
        </p:txBody>
      </p:sp>
      <p:sp>
        <p:nvSpPr>
          <p:cNvPr id="6" name="Espace réservé du contenu 2">
            <a:extLst>
              <a:ext uri="{FF2B5EF4-FFF2-40B4-BE49-F238E27FC236}">
                <a16:creationId xmlns:a16="http://schemas.microsoft.com/office/drawing/2014/main" id="{17437204-613A-32D6-E675-DA4B207CCFCB}"/>
              </a:ext>
            </a:extLst>
          </p:cNvPr>
          <p:cNvSpPr txBox="1">
            <a:spLocks/>
          </p:cNvSpPr>
          <p:nvPr/>
        </p:nvSpPr>
        <p:spPr>
          <a:xfrm>
            <a:off x="374848" y="1427355"/>
            <a:ext cx="8229600" cy="4521925"/>
          </a:xfrm>
          <a:prstGeom prst="rect">
            <a:avLst/>
          </a:prstGeom>
        </p:spPr>
        <p:txBody>
          <a:bodyPr>
            <a:normAutofit lnSpcReduction="10000"/>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lnSpc>
                <a:spcPct val="107000"/>
              </a:lnSpc>
              <a:spcAft>
                <a:spcPts val="800"/>
              </a:spcAft>
              <a:buSzPts val="1000"/>
              <a:buNone/>
              <a:tabLst>
                <a:tab pos="914400" algn="l"/>
              </a:tabLst>
            </a:pPr>
            <a:r>
              <a:rPr lang="fr-FR" sz="1800" b="1"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Objectifs</a:t>
            </a:r>
            <a:r>
              <a:rPr lang="fr-FR" sz="1600" b="1"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 :</a:t>
            </a:r>
          </a:p>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latin typeface="Calibri" panose="020F0502020204030204" pitchFamily="34" charset="0"/>
                <a:ea typeface="Times New Roman" panose="02020603050405020304" pitchFamily="18" charset="0"/>
                <a:cs typeface="Calibri" panose="020F0502020204030204" pitchFamily="34" charset="0"/>
              </a:rPr>
              <a:t>Lutter contre l’isolement des personnes en situation de vulnérabilité et soutenir leurs familles</a:t>
            </a:r>
          </a:p>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Leur permettre de créer du lien social</a:t>
            </a:r>
          </a:p>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latin typeface="Calibri" panose="020F0502020204030204" pitchFamily="34" charset="0"/>
                <a:ea typeface="Times New Roman" panose="02020603050405020304" pitchFamily="18" charset="0"/>
                <a:cs typeface="Calibri" panose="020F0502020204030204" pitchFamily="34" charset="0"/>
              </a:rPr>
              <a:t>Leur offrir un accès à la culture</a:t>
            </a:r>
          </a:p>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latin typeface="Calibri" panose="020F0502020204030204" pitchFamily="34" charset="0"/>
                <a:cs typeface="Calibri" panose="020F0502020204030204" pitchFamily="34" charset="0"/>
              </a:rPr>
              <a:t>Réduire la fracture sociale</a:t>
            </a:r>
          </a:p>
          <a:p>
            <a:pPr marL="457200" lvl="1" indent="0">
              <a:lnSpc>
                <a:spcPct val="107000"/>
              </a:lnSpc>
              <a:spcAft>
                <a:spcPts val="800"/>
              </a:spcAft>
              <a:buSzPts val="1000"/>
              <a:buNone/>
              <a:tabLst>
                <a:tab pos="914400" algn="l"/>
              </a:tabLst>
            </a:pPr>
            <a:r>
              <a:rPr lang="fr-FR" sz="1800" b="1" dirty="0">
                <a:solidFill>
                  <a:srgbClr val="001A73"/>
                </a:solidFill>
                <a:latin typeface="Calibri" panose="020F0502020204030204" pitchFamily="34" charset="0"/>
                <a:cs typeface="Calibri" panose="020F0502020204030204" pitchFamily="34" charset="0"/>
              </a:rPr>
              <a:t>Public concerné : </a:t>
            </a:r>
          </a:p>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latin typeface="Calibri" panose="020F0502020204030204" pitchFamily="34" charset="0"/>
                <a:cs typeface="Calibri" panose="020F0502020204030204" pitchFamily="34" charset="0"/>
              </a:rPr>
              <a:t>Personnes âgées</a:t>
            </a:r>
          </a:p>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latin typeface="Calibri" panose="020F0502020204030204" pitchFamily="34" charset="0"/>
                <a:cs typeface="Calibri" panose="020F0502020204030204" pitchFamily="34" charset="0"/>
              </a:rPr>
              <a:t>Personnes en situation de handicap</a:t>
            </a:r>
          </a:p>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latin typeface="Calibri" panose="020F0502020204030204" pitchFamily="34" charset="0"/>
                <a:cs typeface="Calibri" panose="020F0502020204030204" pitchFamily="34" charset="0"/>
              </a:rPr>
              <a:t>Personnes touchées par </a:t>
            </a:r>
            <a:r>
              <a:rPr lang="fr-FR" sz="1600" kern="1200" dirty="0">
                <a:solidFill>
                  <a:srgbClr val="001A73"/>
                </a:solidFill>
                <a:effectLst/>
                <a:latin typeface="Calibri" panose="020F0502020204030204" pitchFamily="34" charset="0"/>
                <a:ea typeface="Times New Roman" panose="02020603050405020304" pitchFamily="18" charset="0"/>
              </a:rPr>
              <a:t>l’illettrisme</a:t>
            </a:r>
            <a:endParaRPr lang="fr-FR" sz="1600" kern="12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endParaRPr>
          </a:p>
          <a:p>
            <a:pPr lvl="1">
              <a:lnSpc>
                <a:spcPct val="107000"/>
              </a:lnSpc>
              <a:spcAft>
                <a:spcPts val="800"/>
              </a:spcAft>
              <a:buSzPts val="1000"/>
              <a:buFont typeface="Arial" panose="020B0604020202020204" pitchFamily="34" charset="0"/>
              <a:buChar char="•"/>
              <a:tabLst>
                <a:tab pos="914400" algn="l"/>
              </a:tabLst>
            </a:pPr>
            <a:r>
              <a:rPr lang="fr-FR" sz="1600" dirty="0">
                <a:solidFill>
                  <a:srgbClr val="001A73"/>
                </a:solidFill>
                <a:latin typeface="Calibri" panose="020F0502020204030204" pitchFamily="34" charset="0"/>
                <a:cs typeface="Calibri" panose="020F0502020204030204" pitchFamily="34" charset="0"/>
              </a:rPr>
              <a:t>Le dispositif sera mis en place en lien avec les EHPAD, les établissements spécialisés, les centres sociaux.</a:t>
            </a:r>
          </a:p>
        </p:txBody>
      </p:sp>
      <p:sp>
        <p:nvSpPr>
          <p:cNvPr id="7" name="Espace réservé de la date 3">
            <a:extLst>
              <a:ext uri="{FF2B5EF4-FFF2-40B4-BE49-F238E27FC236}">
                <a16:creationId xmlns:a16="http://schemas.microsoft.com/office/drawing/2014/main" id="{F7B24483-F07A-0693-2B45-FA8150241506}"/>
              </a:ext>
            </a:extLst>
          </p:cNvPr>
          <p:cNvSpPr>
            <a:spLocks noGrp="1"/>
          </p:cNvSpPr>
          <p:nvPr>
            <p:ph type="dt" sz="half" idx="10"/>
          </p:nvPr>
        </p:nvSpPr>
        <p:spPr>
          <a:xfrm>
            <a:off x="457200" y="6356351"/>
            <a:ext cx="2133600" cy="365125"/>
          </a:xfrm>
        </p:spPr>
        <p:txBody>
          <a:bodyPr/>
          <a:lstStyle/>
          <a:p>
            <a:r>
              <a:rPr lang="fr-FR" dirty="0"/>
              <a:t>04/05/2024</a:t>
            </a:r>
          </a:p>
        </p:txBody>
      </p:sp>
      <p:sp>
        <p:nvSpPr>
          <p:cNvPr id="9" name="Espace réservé du pied de page 4">
            <a:extLst>
              <a:ext uri="{FF2B5EF4-FFF2-40B4-BE49-F238E27FC236}">
                <a16:creationId xmlns:a16="http://schemas.microsoft.com/office/drawing/2014/main" id="{45B0B7D6-46A8-7961-DB87-2637931AD69C}"/>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3" name="Espace réservé du numéro de diapositive 5">
            <a:extLst>
              <a:ext uri="{FF2B5EF4-FFF2-40B4-BE49-F238E27FC236}">
                <a16:creationId xmlns:a16="http://schemas.microsoft.com/office/drawing/2014/main" id="{5441DDBE-DB44-6B20-8BA3-5B4C8D1FCF0E}"/>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27</a:t>
            </a:fld>
            <a:endParaRPr lang="fr-FR" dirty="0"/>
          </a:p>
        </p:txBody>
      </p:sp>
      <p:pic>
        <p:nvPicPr>
          <p:cNvPr id="5" name="Image 4" descr="Une image contenant texte, capture d’écran, Site web, Page web&#10;&#10;Description générée automatiquement">
            <a:extLst>
              <a:ext uri="{FF2B5EF4-FFF2-40B4-BE49-F238E27FC236}">
                <a16:creationId xmlns:a16="http://schemas.microsoft.com/office/drawing/2014/main" id="{9D2FFE67-CD36-9B8B-D931-D1FE19F2A5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891" t="44207" r="17360" b="15244"/>
          <a:stretch/>
        </p:blipFill>
        <p:spPr bwMode="auto">
          <a:xfrm>
            <a:off x="6708973" y="203299"/>
            <a:ext cx="1895475" cy="1266825"/>
          </a:xfrm>
          <a:prstGeom prst="rect">
            <a:avLst/>
          </a:prstGeom>
          <a:ln>
            <a:noFill/>
          </a:ln>
          <a:extLst>
            <a:ext uri="{53640926-AAD7-44D8-BBD7-CCE9431645EC}">
              <a14:shadowObscured xmlns:a14="http://schemas.microsoft.com/office/drawing/2010/main"/>
            </a:ext>
          </a:extLst>
        </p:spPr>
      </p:pic>
      <p:pic>
        <p:nvPicPr>
          <p:cNvPr id="10" name="Image 9" descr="Une image contenant texte, Police, logo, Graphique&#10;&#10;Description générée automatiquement">
            <a:extLst>
              <a:ext uri="{FF2B5EF4-FFF2-40B4-BE49-F238E27FC236}">
                <a16:creationId xmlns:a16="http://schemas.microsoft.com/office/drawing/2014/main" id="{009F3D4D-A51A-8F11-F308-193B4DAFB63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6289977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3B7E80-310C-05BD-3988-F39A4C1FE7E1}"/>
              </a:ext>
            </a:extLst>
          </p:cNvPr>
          <p:cNvSpPr txBox="1">
            <a:spLocks/>
          </p:cNvSpPr>
          <p:nvPr/>
        </p:nvSpPr>
        <p:spPr>
          <a:xfrm>
            <a:off x="457200" y="274639"/>
            <a:ext cx="8229600" cy="922113"/>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sz="2800" b="1" dirty="0">
                <a:solidFill>
                  <a:srgbClr val="FF0000"/>
                </a:solidFill>
                <a:latin typeface="+mn-lt"/>
              </a:rPr>
              <a:t>Service Répit Parental</a:t>
            </a:r>
          </a:p>
        </p:txBody>
      </p:sp>
      <p:pic>
        <p:nvPicPr>
          <p:cNvPr id="3" name="Image 2">
            <a:extLst>
              <a:ext uri="{FF2B5EF4-FFF2-40B4-BE49-F238E27FC236}">
                <a16:creationId xmlns:a16="http://schemas.microsoft.com/office/drawing/2014/main" id="{8CD71AC7-E3A6-8C60-29E0-BC5B43C5A8C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5" name="Espace réservé du contenu 2">
            <a:extLst>
              <a:ext uri="{FF2B5EF4-FFF2-40B4-BE49-F238E27FC236}">
                <a16:creationId xmlns:a16="http://schemas.microsoft.com/office/drawing/2014/main" id="{DB3C6CA2-3E66-C21E-3561-DA7A6F945422}"/>
              </a:ext>
            </a:extLst>
          </p:cNvPr>
          <p:cNvSpPr txBox="1">
            <a:spLocks/>
          </p:cNvSpPr>
          <p:nvPr/>
        </p:nvSpPr>
        <p:spPr>
          <a:xfrm>
            <a:off x="457200" y="1412776"/>
            <a:ext cx="8229600" cy="4032448"/>
          </a:xfrm>
          <a:prstGeom prst="rect">
            <a:avLst/>
          </a:prstGeom>
        </p:spPr>
        <p:txBody>
          <a:bodyPr>
            <a:normAutofit/>
          </a:bodyPr>
          <a:lstStyle>
            <a:lvl1pPr marL="342900" indent="-342900" algn="l" defTabSz="914400" rtl="0" eaLnBrk="1" latinLnBrk="0" hangingPunct="1">
              <a:spcBef>
                <a:spcPct val="20000"/>
              </a:spcBef>
              <a:buClr>
                <a:srgbClr val="FE4229"/>
              </a:buClr>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E4229"/>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E4229"/>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FE4229"/>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lvl="1" indent="0">
              <a:lnSpc>
                <a:spcPct val="107000"/>
              </a:lnSpc>
              <a:spcAft>
                <a:spcPts val="800"/>
              </a:spcAft>
              <a:buSzPts val="1000"/>
              <a:buNone/>
              <a:tabLst>
                <a:tab pos="914400" algn="l"/>
              </a:tabLst>
            </a:pPr>
            <a:r>
              <a:rPr lang="fr-FR" sz="1800" b="1"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Objectifs</a:t>
            </a:r>
            <a:r>
              <a:rPr lang="fr-FR" sz="1600" b="1"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 :</a:t>
            </a:r>
          </a:p>
          <a:p>
            <a:pPr lvl="2" algn="just">
              <a:lnSpc>
                <a:spcPct val="107000"/>
              </a:lnSpc>
              <a:spcAft>
                <a:spcPts val="800"/>
              </a:spcAft>
              <a:buSzPts val="1000"/>
              <a:tabLst>
                <a:tab pos="914400" algn="l"/>
              </a:tabLst>
            </a:pPr>
            <a:r>
              <a:rPr lang="fr-FR" sz="1600" dirty="0">
                <a:solidFill>
                  <a:srgbClr val="001A73"/>
                </a:solidFill>
                <a:latin typeface="Calibri" panose="020F0502020204030204" pitchFamily="34" charset="0"/>
                <a:ea typeface="Times New Roman" panose="02020603050405020304" pitchFamily="18" charset="0"/>
                <a:cs typeface="Calibri" panose="020F0502020204030204" pitchFamily="34" charset="0"/>
              </a:rPr>
              <a:t>Favoriser le répit parental en permettant aux parents de s’accorder du temps</a:t>
            </a:r>
          </a:p>
          <a:p>
            <a:pPr lvl="2" algn="just">
              <a:lnSpc>
                <a:spcPct val="107000"/>
              </a:lnSpc>
              <a:spcAft>
                <a:spcPts val="800"/>
              </a:spcAft>
              <a:buSzPts val="1000"/>
              <a:tabLst>
                <a:tab pos="914400" algn="l"/>
              </a:tabLst>
            </a:pPr>
            <a:r>
              <a:rPr lang="fr-FR" sz="1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Favoriser l’échange, le lien social</a:t>
            </a:r>
          </a:p>
          <a:p>
            <a:pPr lvl="2" algn="just">
              <a:lnSpc>
                <a:spcPct val="107000"/>
              </a:lnSpc>
              <a:spcAft>
                <a:spcPts val="800"/>
              </a:spcAft>
              <a:buSzPts val="1000"/>
              <a:tabLst>
                <a:tab pos="914400" algn="l"/>
              </a:tabLst>
            </a:pPr>
            <a:r>
              <a:rPr lang="fr-FR" sz="1600" dirty="0">
                <a:solidFill>
                  <a:srgbClr val="001A73"/>
                </a:solidFill>
                <a:latin typeface="Calibri" panose="020F0502020204030204" pitchFamily="34" charset="0"/>
                <a:ea typeface="Times New Roman" panose="02020603050405020304" pitchFamily="18" charset="0"/>
                <a:cs typeface="Calibri" panose="020F0502020204030204" pitchFamily="34" charset="0"/>
              </a:rPr>
              <a:t>Prévenir le burnout parental</a:t>
            </a:r>
          </a:p>
          <a:p>
            <a:pPr lvl="2" algn="just">
              <a:lnSpc>
                <a:spcPct val="107000"/>
              </a:lnSpc>
              <a:spcAft>
                <a:spcPts val="800"/>
              </a:spcAft>
              <a:buSzPts val="1000"/>
              <a:tabLst>
                <a:tab pos="914400" algn="l"/>
              </a:tabLst>
            </a:pPr>
            <a:r>
              <a:rPr lang="fr-FR" sz="1600" dirty="0">
                <a:solidFill>
                  <a:srgbClr val="001A73"/>
                </a:solidFill>
                <a:latin typeface="Calibri" panose="020F0502020204030204" pitchFamily="34" charset="0"/>
                <a:cs typeface="Calibri" panose="020F0502020204030204" pitchFamily="34" charset="0"/>
              </a:rPr>
              <a:t>Aider les parents à trouver la meilleure solution</a:t>
            </a:r>
          </a:p>
          <a:p>
            <a:pPr marL="457200" lvl="1" indent="0">
              <a:lnSpc>
                <a:spcPct val="107000"/>
              </a:lnSpc>
              <a:spcAft>
                <a:spcPts val="800"/>
              </a:spcAft>
              <a:buSzPts val="1000"/>
              <a:buNone/>
              <a:tabLst>
                <a:tab pos="914400" algn="l"/>
              </a:tabLst>
            </a:pPr>
            <a:endParaRPr lang="fr-FR" sz="1600" dirty="0">
              <a:solidFill>
                <a:srgbClr val="001A73"/>
              </a:solidFill>
              <a:latin typeface="Calibri" panose="020F0502020204030204" pitchFamily="34" charset="0"/>
              <a:ea typeface="Times New Roman" panose="02020603050405020304" pitchFamily="18" charset="0"/>
              <a:cs typeface="Calibri" panose="020F0502020204030204" pitchFamily="34" charset="0"/>
            </a:endParaRPr>
          </a:p>
          <a:p>
            <a:pPr marL="457200" lvl="1" indent="0">
              <a:lnSpc>
                <a:spcPct val="107000"/>
              </a:lnSpc>
              <a:spcAft>
                <a:spcPts val="800"/>
              </a:spcAft>
              <a:buSzPts val="1000"/>
              <a:buNone/>
              <a:tabLst>
                <a:tab pos="914400" algn="l"/>
              </a:tabLst>
            </a:pPr>
            <a:r>
              <a:rPr lang="fr-FR" sz="1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Le projet initial</a:t>
            </a:r>
            <a:r>
              <a:rPr lang="fr-FR" sz="1600" dirty="0">
                <a:solidFill>
                  <a:srgbClr val="001A73"/>
                </a:solidFill>
                <a:latin typeface="Calibri" panose="020F0502020204030204" pitchFamily="34" charset="0"/>
                <a:ea typeface="Times New Roman" panose="02020603050405020304" pitchFamily="18" charset="0"/>
                <a:cs typeface="Calibri" panose="020F0502020204030204" pitchFamily="34" charset="0"/>
              </a:rPr>
              <a:t> prévoyait la création de la garderie solidaire, aux vues des contacts déjà pris et de l’avancée de nos réflexions, nous envisageons l’élargissement du projet à d’autres solutions.</a:t>
            </a:r>
          </a:p>
          <a:p>
            <a:pPr marL="457200" lvl="1" indent="0">
              <a:lnSpc>
                <a:spcPct val="107000"/>
              </a:lnSpc>
              <a:spcAft>
                <a:spcPts val="800"/>
              </a:spcAft>
              <a:buSzPts val="1000"/>
              <a:buNone/>
              <a:tabLst>
                <a:tab pos="914400" algn="l"/>
              </a:tabLst>
            </a:pPr>
            <a:r>
              <a:rPr lang="fr-FR" sz="1600" dirty="0">
                <a:solidFill>
                  <a:srgbClr val="001A73"/>
                </a:solidFill>
                <a:effectLst/>
                <a:latin typeface="Calibri" panose="020F0502020204030204" pitchFamily="34" charset="0"/>
                <a:ea typeface="Times New Roman" panose="02020603050405020304" pitchFamily="18" charset="0"/>
                <a:cs typeface="Calibri" panose="020F0502020204030204" pitchFamily="34" charset="0"/>
              </a:rPr>
              <a:t>Des contacts ont été pris avec des structures susceptibles de devenir des partenaires.</a:t>
            </a:r>
            <a:endParaRPr lang="fr-FR" sz="1600" dirty="0">
              <a:solidFill>
                <a:srgbClr val="001A73"/>
              </a:solidFill>
              <a:latin typeface="Calibri" panose="020F0502020204030204" pitchFamily="34" charset="0"/>
              <a:cs typeface="Calibri" panose="020F0502020204030204" pitchFamily="34" charset="0"/>
            </a:endParaRPr>
          </a:p>
          <a:p>
            <a:pPr marL="914400" lvl="2" indent="0" algn="just">
              <a:lnSpc>
                <a:spcPct val="107000"/>
              </a:lnSpc>
              <a:spcAft>
                <a:spcPts val="800"/>
              </a:spcAft>
              <a:buSzPts val="1000"/>
              <a:buNone/>
              <a:tabLst>
                <a:tab pos="914400" algn="l"/>
              </a:tabLst>
            </a:pPr>
            <a:endParaRPr lang="fr-FR" sz="1100" dirty="0">
              <a:solidFill>
                <a:srgbClr val="001A73"/>
              </a:solidFill>
              <a:latin typeface="Calibri" panose="020F0502020204030204" pitchFamily="34" charset="0"/>
              <a:cs typeface="Calibri" panose="020F0502020204030204" pitchFamily="34" charset="0"/>
            </a:endParaRPr>
          </a:p>
        </p:txBody>
      </p:sp>
      <p:sp>
        <p:nvSpPr>
          <p:cNvPr id="6" name="Espace réservé de la date 3">
            <a:extLst>
              <a:ext uri="{FF2B5EF4-FFF2-40B4-BE49-F238E27FC236}">
                <a16:creationId xmlns:a16="http://schemas.microsoft.com/office/drawing/2014/main" id="{9CAF7F20-E0EC-C856-3279-7FA9D4E3E4E5}"/>
              </a:ext>
            </a:extLst>
          </p:cNvPr>
          <p:cNvSpPr>
            <a:spLocks noGrp="1"/>
          </p:cNvSpPr>
          <p:nvPr>
            <p:ph type="dt" sz="half" idx="10"/>
          </p:nvPr>
        </p:nvSpPr>
        <p:spPr>
          <a:xfrm>
            <a:off x="457200" y="6356351"/>
            <a:ext cx="2133600" cy="365125"/>
          </a:xfrm>
        </p:spPr>
        <p:txBody>
          <a:bodyPr/>
          <a:lstStyle/>
          <a:p>
            <a:r>
              <a:rPr lang="fr-FR" dirty="0"/>
              <a:t>04/05/2024</a:t>
            </a:r>
          </a:p>
        </p:txBody>
      </p:sp>
      <p:sp>
        <p:nvSpPr>
          <p:cNvPr id="7" name="Espace réservé du pied de page 4">
            <a:extLst>
              <a:ext uri="{FF2B5EF4-FFF2-40B4-BE49-F238E27FC236}">
                <a16:creationId xmlns:a16="http://schemas.microsoft.com/office/drawing/2014/main" id="{B8662F9C-7D97-2D36-D2DD-E953FB5540F1}"/>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8" name="Espace réservé du numéro de diapositive 5">
            <a:extLst>
              <a:ext uri="{FF2B5EF4-FFF2-40B4-BE49-F238E27FC236}">
                <a16:creationId xmlns:a16="http://schemas.microsoft.com/office/drawing/2014/main" id="{B27FE4E6-F0AE-D1CC-11B7-97DAA42E0B78}"/>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28</a:t>
            </a:fld>
            <a:endParaRPr lang="fr-FR" dirty="0"/>
          </a:p>
        </p:txBody>
      </p:sp>
      <p:pic>
        <p:nvPicPr>
          <p:cNvPr id="9" name="Image 8" descr="Une image contenant texte, personne, capture d’écran, Site web&#10;&#10;Description générée automatiquement">
            <a:extLst>
              <a:ext uri="{FF2B5EF4-FFF2-40B4-BE49-F238E27FC236}">
                <a16:creationId xmlns:a16="http://schemas.microsoft.com/office/drawing/2014/main" id="{549FBD38-1AED-C157-8744-68DAE11F523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0414" t="19208" r="17519" b="48475"/>
          <a:stretch/>
        </p:blipFill>
        <p:spPr bwMode="auto">
          <a:xfrm>
            <a:off x="6993255" y="360793"/>
            <a:ext cx="1693545" cy="1009650"/>
          </a:xfrm>
          <a:prstGeom prst="rect">
            <a:avLst/>
          </a:prstGeom>
          <a:ln>
            <a:noFill/>
          </a:ln>
          <a:extLst>
            <a:ext uri="{53640926-AAD7-44D8-BBD7-CCE9431645EC}">
              <a14:shadowObscured xmlns:a14="http://schemas.microsoft.com/office/drawing/2010/main"/>
            </a:ext>
          </a:extLst>
        </p:spPr>
      </p:pic>
      <p:pic>
        <p:nvPicPr>
          <p:cNvPr id="10" name="Image 9" descr="Une image contenant texte, Police, logo, Graphique&#10;&#10;Description générée automatiquement">
            <a:extLst>
              <a:ext uri="{FF2B5EF4-FFF2-40B4-BE49-F238E27FC236}">
                <a16:creationId xmlns:a16="http://schemas.microsoft.com/office/drawing/2014/main" id="{795F40AF-E672-4162-ACCD-65060A92FE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195303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956E8E1F-9BCE-83FA-C68F-96C76F82F7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4" name="Picture 8">
            <a:extLst>
              <a:ext uri="{FF2B5EF4-FFF2-40B4-BE49-F238E27FC236}">
                <a16:creationId xmlns:a16="http://schemas.microsoft.com/office/drawing/2014/main" id="{01F294CE-A650-F337-346C-8917B1F1575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08373" y="2325300"/>
            <a:ext cx="4580608" cy="4213613"/>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833D9B95-A884-B738-8ECE-3EDB26B42233}"/>
              </a:ext>
            </a:extLst>
          </p:cNvPr>
          <p:cNvSpPr txBox="1"/>
          <p:nvPr/>
        </p:nvSpPr>
        <p:spPr>
          <a:xfrm>
            <a:off x="1114636" y="3615607"/>
            <a:ext cx="2952328" cy="1446550"/>
          </a:xfrm>
          <a:prstGeom prst="rect">
            <a:avLst/>
          </a:prstGeom>
          <a:noFill/>
        </p:spPr>
        <p:txBody>
          <a:bodyPr wrap="square" rtlCol="0">
            <a:spAutoFit/>
          </a:bodyPr>
          <a:lstStyle/>
          <a:p>
            <a:pPr algn="ctr"/>
            <a:r>
              <a:rPr lang="fr-FR" sz="2400" b="1" dirty="0">
                <a:solidFill>
                  <a:schemeClr val="accent6">
                    <a:lumMod val="75000"/>
                  </a:schemeClr>
                </a:solidFill>
              </a:rPr>
              <a:t>Notre Siège Social</a:t>
            </a:r>
          </a:p>
          <a:p>
            <a:pPr algn="ctr"/>
            <a:endParaRPr lang="fr-FR" sz="1600" b="1" dirty="0">
              <a:solidFill>
                <a:schemeClr val="accent6">
                  <a:lumMod val="75000"/>
                </a:schemeClr>
              </a:solidFill>
            </a:endParaRPr>
          </a:p>
          <a:p>
            <a:endParaRPr lang="fr-FR" sz="1600" b="1" dirty="0">
              <a:solidFill>
                <a:schemeClr val="bg1"/>
              </a:solidFill>
            </a:endParaRPr>
          </a:p>
          <a:p>
            <a:pPr algn="ctr"/>
            <a:r>
              <a:rPr lang="fr-FR" sz="1600" b="1" dirty="0">
                <a:solidFill>
                  <a:schemeClr val="bg1"/>
                </a:solidFill>
              </a:rPr>
              <a:t>15 avenue du Général de Gaulle</a:t>
            </a:r>
          </a:p>
          <a:p>
            <a:pPr algn="ctr"/>
            <a:r>
              <a:rPr lang="fr-FR" sz="1600" b="1" dirty="0">
                <a:solidFill>
                  <a:schemeClr val="bg1"/>
                </a:solidFill>
              </a:rPr>
              <a:t>64000 PAU</a:t>
            </a:r>
          </a:p>
        </p:txBody>
      </p:sp>
      <p:pic>
        <p:nvPicPr>
          <p:cNvPr id="6" name="Picture 8" descr="\\mars2\com\IDENTITE GRAPHIQUE\PATATES\patate6_orange.png">
            <a:extLst>
              <a:ext uri="{FF2B5EF4-FFF2-40B4-BE49-F238E27FC236}">
                <a16:creationId xmlns:a16="http://schemas.microsoft.com/office/drawing/2014/main" id="{9FC6E530-5E26-4B67-EB1B-374682B0658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79912" y="897822"/>
            <a:ext cx="4680520" cy="463594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5427EBCA-28E6-6CC1-309F-46A278D57DEC}"/>
              </a:ext>
            </a:extLst>
          </p:cNvPr>
          <p:cNvSpPr txBox="1"/>
          <p:nvPr/>
        </p:nvSpPr>
        <p:spPr>
          <a:xfrm>
            <a:off x="4918010" y="2010588"/>
            <a:ext cx="2376264" cy="2923877"/>
          </a:xfrm>
          <a:prstGeom prst="rect">
            <a:avLst/>
          </a:prstGeom>
          <a:noFill/>
        </p:spPr>
        <p:txBody>
          <a:bodyPr wrap="square" rtlCol="0">
            <a:spAutoFit/>
          </a:bodyPr>
          <a:lstStyle/>
          <a:p>
            <a:pPr algn="ctr"/>
            <a:r>
              <a:rPr lang="fr-FR" sz="2400" b="1" dirty="0">
                <a:solidFill>
                  <a:srgbClr val="001A73"/>
                </a:solidFill>
              </a:rPr>
              <a:t>Institution </a:t>
            </a:r>
          </a:p>
          <a:p>
            <a:pPr algn="ctr"/>
            <a:r>
              <a:rPr lang="fr-FR" sz="2400" b="1" dirty="0">
                <a:solidFill>
                  <a:srgbClr val="001A73"/>
                </a:solidFill>
              </a:rPr>
              <a:t>Vie Associative </a:t>
            </a:r>
          </a:p>
          <a:p>
            <a:pPr algn="ctr"/>
            <a:r>
              <a:rPr lang="fr-FR" sz="2400" b="1" dirty="0">
                <a:solidFill>
                  <a:srgbClr val="001A73"/>
                </a:solidFill>
              </a:rPr>
              <a:t>Communication</a:t>
            </a:r>
          </a:p>
          <a:p>
            <a:pPr algn="ctr"/>
            <a:r>
              <a:rPr lang="fr-FR" sz="1600" b="1" dirty="0">
                <a:solidFill>
                  <a:schemeClr val="bg1"/>
                </a:solidFill>
              </a:rPr>
              <a:t>23 rue Roger Salengro</a:t>
            </a:r>
          </a:p>
          <a:p>
            <a:pPr algn="ctr"/>
            <a:r>
              <a:rPr lang="fr-FR" sz="1600" b="1" dirty="0">
                <a:solidFill>
                  <a:schemeClr val="bg1"/>
                </a:solidFill>
              </a:rPr>
              <a:t>64000 PAU</a:t>
            </a:r>
          </a:p>
          <a:p>
            <a:pPr algn="ctr"/>
            <a:r>
              <a:rPr lang="fr-FR" sz="1600" b="1" dirty="0">
                <a:solidFill>
                  <a:schemeClr val="bg1"/>
                </a:solidFill>
              </a:rPr>
              <a:t>05.33.66.01.02</a:t>
            </a:r>
          </a:p>
          <a:p>
            <a:pPr algn="ctr"/>
            <a:r>
              <a:rPr lang="fr-FR" sz="1600" b="1" dirty="0">
                <a:solidFill>
                  <a:schemeClr val="bg1"/>
                </a:solidFill>
              </a:rPr>
              <a:t>06.81.46.56.85</a:t>
            </a:r>
          </a:p>
          <a:p>
            <a:pPr algn="ctr"/>
            <a:r>
              <a:rPr lang="fr-FR" sz="1600" b="1" dirty="0">
                <a:solidFill>
                  <a:schemeClr val="bg1"/>
                </a:solidFill>
                <a:hlinkClick r:id="rId4"/>
              </a:rPr>
              <a:t>accueil@udaf64.fr</a:t>
            </a:r>
            <a:endParaRPr lang="fr-FR" sz="1600" b="1" dirty="0">
              <a:solidFill>
                <a:schemeClr val="bg1"/>
              </a:solidFill>
            </a:endParaRPr>
          </a:p>
          <a:p>
            <a:endParaRPr lang="fr-FR" sz="1600" b="1" dirty="0">
              <a:solidFill>
                <a:schemeClr val="bg1"/>
              </a:solidFill>
            </a:endParaRPr>
          </a:p>
          <a:p>
            <a:endParaRPr lang="fr-FR" sz="1600" b="1" dirty="0">
              <a:solidFill>
                <a:schemeClr val="bg1"/>
              </a:solidFill>
            </a:endParaRPr>
          </a:p>
        </p:txBody>
      </p:sp>
      <p:sp>
        <p:nvSpPr>
          <p:cNvPr id="8" name="Titre 1">
            <a:extLst>
              <a:ext uri="{FF2B5EF4-FFF2-40B4-BE49-F238E27FC236}">
                <a16:creationId xmlns:a16="http://schemas.microsoft.com/office/drawing/2014/main" id="{6E38F55B-A793-7204-70DC-9539BA3A3A9F}"/>
              </a:ext>
            </a:extLst>
          </p:cNvPr>
          <p:cNvSpPr txBox="1">
            <a:spLocks/>
          </p:cNvSpPr>
          <p:nvPr/>
        </p:nvSpPr>
        <p:spPr>
          <a:xfrm>
            <a:off x="457200" y="269776"/>
            <a:ext cx="8229600" cy="1143000"/>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b="1" dirty="0"/>
              <a:t>Infos Pratiques pour 2024</a:t>
            </a:r>
          </a:p>
        </p:txBody>
      </p:sp>
      <p:pic>
        <p:nvPicPr>
          <p:cNvPr id="9" name="Picture 8">
            <a:extLst>
              <a:ext uri="{FF2B5EF4-FFF2-40B4-BE49-F238E27FC236}">
                <a16:creationId xmlns:a16="http://schemas.microsoft.com/office/drawing/2014/main" id="{DE6DAF47-44A5-2D69-7835-A62D8D070AB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828681" y="1073003"/>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2191D3C7-3681-9C97-3FDA-D81CFC647FCE}"/>
              </a:ext>
            </a:extLst>
          </p:cNvPr>
          <p:cNvSpPr txBox="1"/>
          <p:nvPr/>
        </p:nvSpPr>
        <p:spPr>
          <a:xfrm>
            <a:off x="2240631" y="1860730"/>
            <a:ext cx="1793825" cy="830997"/>
          </a:xfrm>
          <a:prstGeom prst="rect">
            <a:avLst/>
          </a:prstGeom>
          <a:noFill/>
        </p:spPr>
        <p:txBody>
          <a:bodyPr wrap="square" rtlCol="0">
            <a:spAutoFit/>
          </a:bodyPr>
          <a:lstStyle/>
          <a:p>
            <a:pPr algn="ctr"/>
            <a:r>
              <a:rPr lang="fr-FR" sz="1600" b="1" dirty="0">
                <a:solidFill>
                  <a:srgbClr val="001A73"/>
                </a:solidFill>
              </a:rPr>
              <a:t>Notre Site Internet</a:t>
            </a:r>
          </a:p>
          <a:p>
            <a:pPr algn="ctr"/>
            <a:endParaRPr lang="fr-FR" sz="1600" b="1" dirty="0">
              <a:solidFill>
                <a:schemeClr val="bg1"/>
              </a:solidFill>
            </a:endParaRPr>
          </a:p>
          <a:p>
            <a:pPr algn="ctr"/>
            <a:r>
              <a:rPr lang="fr-FR" sz="1600" b="1" dirty="0">
                <a:solidFill>
                  <a:schemeClr val="bg1"/>
                </a:solidFill>
              </a:rPr>
              <a:t>www.udaf64.fr</a:t>
            </a:r>
          </a:p>
        </p:txBody>
      </p:sp>
      <p:sp>
        <p:nvSpPr>
          <p:cNvPr id="12" name="Espace réservé de la date 3">
            <a:extLst>
              <a:ext uri="{FF2B5EF4-FFF2-40B4-BE49-F238E27FC236}">
                <a16:creationId xmlns:a16="http://schemas.microsoft.com/office/drawing/2014/main" id="{FE1010A9-78DA-F85D-6262-E19838F43389}"/>
              </a:ext>
            </a:extLst>
          </p:cNvPr>
          <p:cNvSpPr>
            <a:spLocks noGrp="1"/>
          </p:cNvSpPr>
          <p:nvPr>
            <p:ph type="dt" sz="half" idx="10"/>
          </p:nvPr>
        </p:nvSpPr>
        <p:spPr>
          <a:xfrm>
            <a:off x="457200" y="6356351"/>
            <a:ext cx="2133600" cy="365125"/>
          </a:xfrm>
        </p:spPr>
        <p:txBody>
          <a:bodyPr/>
          <a:lstStyle/>
          <a:p>
            <a:r>
              <a:rPr lang="fr-FR" dirty="0"/>
              <a:t>04/05/2024</a:t>
            </a:r>
          </a:p>
        </p:txBody>
      </p:sp>
      <p:sp>
        <p:nvSpPr>
          <p:cNvPr id="13" name="Espace réservé du pied de page 4">
            <a:extLst>
              <a:ext uri="{FF2B5EF4-FFF2-40B4-BE49-F238E27FC236}">
                <a16:creationId xmlns:a16="http://schemas.microsoft.com/office/drawing/2014/main" id="{E50A3106-01F7-37E9-3692-18672050788C}"/>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10" name="Espace réservé du numéro de diapositive 5">
            <a:extLst>
              <a:ext uri="{FF2B5EF4-FFF2-40B4-BE49-F238E27FC236}">
                <a16:creationId xmlns:a16="http://schemas.microsoft.com/office/drawing/2014/main" id="{0BFA8FEB-C0AB-9FC3-451B-A6ED9111E707}"/>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29</a:t>
            </a:fld>
            <a:endParaRPr lang="fr-FR" dirty="0"/>
          </a:p>
        </p:txBody>
      </p:sp>
      <p:pic>
        <p:nvPicPr>
          <p:cNvPr id="14" name="Image 13" descr="Une image contenant texte, Police, logo, Graphique&#10;&#10;Description générée automatiquement">
            <a:extLst>
              <a:ext uri="{FF2B5EF4-FFF2-40B4-BE49-F238E27FC236}">
                <a16:creationId xmlns:a16="http://schemas.microsoft.com/office/drawing/2014/main" id="{51D86AE5-5B03-D684-A29C-134C53F3422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
        <p:nvSpPr>
          <p:cNvPr id="16" name="ZoneTexte 15">
            <a:extLst>
              <a:ext uri="{FF2B5EF4-FFF2-40B4-BE49-F238E27FC236}">
                <a16:creationId xmlns:a16="http://schemas.microsoft.com/office/drawing/2014/main" id="{A743DBEF-19CB-6DDB-86D4-72683E2188E9}"/>
              </a:ext>
            </a:extLst>
          </p:cNvPr>
          <p:cNvSpPr txBox="1"/>
          <p:nvPr/>
        </p:nvSpPr>
        <p:spPr>
          <a:xfrm rot="10800000" flipH="1" flipV="1">
            <a:off x="6681164" y="4975293"/>
            <a:ext cx="2194054" cy="984885"/>
          </a:xfrm>
          <a:prstGeom prst="rect">
            <a:avLst/>
          </a:prstGeom>
          <a:noFill/>
        </p:spPr>
        <p:txBody>
          <a:bodyPr wrap="square" rtlCol="0">
            <a:spAutoFit/>
          </a:bodyPr>
          <a:lstStyle/>
          <a:p>
            <a:pPr algn="ctr"/>
            <a:r>
              <a:rPr lang="fr-FR" sz="800" dirty="0">
                <a:solidFill>
                  <a:srgbClr val="000066"/>
                </a:solidFill>
              </a:rPr>
              <a:t>Directrice de la Publication </a:t>
            </a:r>
          </a:p>
          <a:p>
            <a:pPr algn="ctr"/>
            <a:r>
              <a:rPr lang="fr-FR" sz="800" dirty="0">
                <a:solidFill>
                  <a:srgbClr val="000066"/>
                </a:solidFill>
              </a:rPr>
              <a:t>et Présidente de l’Udaf64 </a:t>
            </a:r>
          </a:p>
          <a:p>
            <a:pPr algn="ctr"/>
            <a:r>
              <a:rPr lang="fr-FR" sz="800" dirty="0">
                <a:solidFill>
                  <a:srgbClr val="000066"/>
                </a:solidFill>
              </a:rPr>
              <a:t>Danielle FILLION</a:t>
            </a:r>
          </a:p>
          <a:p>
            <a:pPr algn="ctr"/>
            <a:r>
              <a:rPr lang="fr-FR" sz="800" dirty="0">
                <a:solidFill>
                  <a:srgbClr val="000066"/>
                </a:solidFill>
              </a:rPr>
              <a:t>Responsable de la Communication</a:t>
            </a:r>
          </a:p>
          <a:p>
            <a:pPr algn="ctr"/>
            <a:r>
              <a:rPr lang="fr-FR" sz="800" dirty="0">
                <a:solidFill>
                  <a:srgbClr val="000066"/>
                </a:solidFill>
              </a:rPr>
              <a:t>Frédérique CAZABAT</a:t>
            </a:r>
          </a:p>
          <a:p>
            <a:endParaRPr lang="fr-FR" dirty="0"/>
          </a:p>
        </p:txBody>
      </p:sp>
    </p:spTree>
    <p:extLst>
      <p:ext uri="{BB962C8B-B14F-4D97-AF65-F5344CB8AC3E}">
        <p14:creationId xmlns:p14="http://schemas.microsoft.com/office/powerpoint/2010/main" val="1942009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latin typeface="+mj-lt"/>
              </a:rPr>
              <a:t>Le Mot de la Présidente</a:t>
            </a:r>
          </a:p>
        </p:txBody>
      </p:sp>
      <p:sp>
        <p:nvSpPr>
          <p:cNvPr id="3" name="Espace réservé du contenu 2"/>
          <p:cNvSpPr>
            <a:spLocks noGrp="1"/>
          </p:cNvSpPr>
          <p:nvPr>
            <p:ph idx="1"/>
          </p:nvPr>
        </p:nvSpPr>
        <p:spPr>
          <a:xfrm>
            <a:off x="539552" y="1700807"/>
            <a:ext cx="8229600" cy="4655543"/>
          </a:xfrm>
        </p:spPr>
        <p:txBody>
          <a:bodyPr>
            <a:normAutofit fontScale="25000" lnSpcReduction="20000"/>
          </a:bodyPr>
          <a:lstStyle/>
          <a:p>
            <a:pPr marL="0" indent="0" algn="just">
              <a:lnSpc>
                <a:spcPct val="107000"/>
              </a:lnSpc>
              <a:spcAft>
                <a:spcPts val="800"/>
              </a:spcAft>
              <a:buNone/>
            </a:pPr>
            <a:r>
              <a:rPr lang="fr-FR" sz="4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2023, une année encore difficile pour les familles avec une inflation qui touche le logement, l’énergie, le pouvoir d’achat en général.</a:t>
            </a:r>
            <a:endParaRPr lang="fr-F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4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Et bien sûr, une famille fragilisée est une famille vulnérable à tous les risques économiques, éducatifs, sociaux.</a:t>
            </a:r>
            <a:endParaRPr lang="fr-F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4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C’est pourquoi, dans nos représentations, notre attention a encore redoublé pour que cette fragilité pour le moins, ne soit pas aggravée.</a:t>
            </a:r>
            <a:endParaRPr lang="fr-F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4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Car, plus que jamais, dans ce contexte difficile, nous devons être force de proposition, volontaires et persuasifs auprès des élus et institutions sur l’ensemble des sujets qui touchent au quotidien des familles.</a:t>
            </a:r>
            <a:endParaRPr lang="fr-F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4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Notre équipe et tous nos bénévoles se sont mobilisés dans ce sens par une présence et une écoute de tous les instants et en se faisant l’interprète des plus fragiles dans les instances où nous avons des représentants.</a:t>
            </a:r>
            <a:endParaRPr lang="fr-F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4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2023, une année riche aussi de réflexion et de partage qui a débouché sur la naissance de notre projet et qui a vu le commencement de sa mise en œuvre. </a:t>
            </a:r>
            <a:endParaRPr lang="fr-F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4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2023 a vu naître et progresser notre projet associatif. 2024 doit être l’année qui verra  la mise en place des actions qui en découlent.</a:t>
            </a:r>
            <a:endParaRPr lang="fr-F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4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2023 a aussi été l’année où nous avons travaillé sur notre communication et nous avons ouvert notre site internet.</a:t>
            </a:r>
            <a:endParaRPr lang="fr-F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4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Un grand merci à l’ensemble des acteurs de notre UDAF pour leur activité 2023. Je pense à nos salariés bien sûr mais aussi et surtout à, nos bénévoles et à nos représentants.</a:t>
            </a:r>
            <a:endParaRPr lang="fr-F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4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Un merci très chaleureux également à tous les Présidents de nos associations adhérentes et à leurs membres pour les actions qu’ils ont menées en 2023 car une UDAF c’est avant tout une union d’associations au service de toutes les familles dans tous leurs domaines d’intervention.</a:t>
            </a:r>
            <a:endParaRPr lang="fr-F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4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Pour 2024, je souhaite que nous nous enrichissions de nouvelles associations adhérentes qui, par leur force de proposition, nous aideront à être ensemble toujours plus « Unis pour les Familles ».</a:t>
            </a:r>
            <a:endParaRPr lang="fr-F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fr-FR" sz="4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Amicalement.</a:t>
            </a:r>
            <a:r>
              <a:rPr lang="fr-FR" sz="4400" kern="1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fr-FR" sz="4400" kern="100" dirty="0">
                <a:solidFill>
                  <a:srgbClr val="002060"/>
                </a:solidFill>
                <a:effectLst/>
                <a:latin typeface="Calibri" panose="020F0502020204030204" pitchFamily="34" charset="0"/>
                <a:ea typeface="Calibri" panose="020F0502020204030204" pitchFamily="34" charset="0"/>
                <a:cs typeface="Calibri" panose="020F0502020204030204" pitchFamily="34" charset="0"/>
              </a:rPr>
              <a:t>	Danielle Fillion</a:t>
            </a:r>
            <a:endParaRPr lang="fr-FR" sz="4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fr-FR" dirty="0">
              <a:latin typeface="+mj-lt"/>
            </a:endParaRPr>
          </a:p>
        </p:txBody>
      </p:sp>
      <p:sp>
        <p:nvSpPr>
          <p:cNvPr id="4" name="Espace réservé de la date 3"/>
          <p:cNvSpPr>
            <a:spLocks noGrp="1"/>
          </p:cNvSpPr>
          <p:nvPr>
            <p:ph type="dt" sz="half" idx="10"/>
          </p:nvPr>
        </p:nvSpPr>
        <p:spPr/>
        <p:txBody>
          <a:bodyPr/>
          <a:lstStyle/>
          <a:p>
            <a:r>
              <a:rPr lang="fr-FR" dirty="0"/>
              <a:t>04/05/2024</a:t>
            </a:r>
          </a:p>
        </p:txBody>
      </p:sp>
      <p:sp>
        <p:nvSpPr>
          <p:cNvPr id="5" name="Espace réservé du pied de page 4"/>
          <p:cNvSpPr>
            <a:spLocks noGrp="1"/>
          </p:cNvSpPr>
          <p:nvPr>
            <p:ph type="ftr" sz="quarter" idx="11"/>
          </p:nvPr>
        </p:nvSpPr>
        <p:spPr/>
        <p:txBody>
          <a:bodyPr/>
          <a:lstStyle/>
          <a:p>
            <a:r>
              <a:rPr lang="fr-FR" dirty="0"/>
              <a:t>Rapport d’Activité 2023</a:t>
            </a:r>
          </a:p>
        </p:txBody>
      </p:sp>
      <p:sp>
        <p:nvSpPr>
          <p:cNvPr id="6" name="Espace réservé du numéro de diapositive 5"/>
          <p:cNvSpPr>
            <a:spLocks noGrp="1"/>
          </p:cNvSpPr>
          <p:nvPr>
            <p:ph type="sldNum" sz="quarter" idx="12"/>
          </p:nvPr>
        </p:nvSpPr>
        <p:spPr/>
        <p:txBody>
          <a:bodyPr/>
          <a:lstStyle/>
          <a:p>
            <a:fld id="{2511D2C5-E144-4D27-97C8-AD396BB15896}" type="slidenum">
              <a:rPr lang="fr-FR" smtClean="0"/>
              <a:pPr/>
              <a:t>3</a:t>
            </a:fld>
            <a:endParaRPr lang="fr-FR" dirty="0"/>
          </a:p>
        </p:txBody>
      </p:sp>
      <p:pic>
        <p:nvPicPr>
          <p:cNvPr id="8" name="Image 7">
            <a:extLst>
              <a:ext uri="{FF2B5EF4-FFF2-40B4-BE49-F238E27FC236}">
                <a16:creationId xmlns:a16="http://schemas.microsoft.com/office/drawing/2014/main" id="{34B6FCD2-77F9-6276-A0BC-E56BC792E0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pic>
        <p:nvPicPr>
          <p:cNvPr id="10" name="Picture 8" descr="\\mars2\com\IDENTITE GRAPHIQUE\PATATES\patate6_orange.png">
            <a:extLst>
              <a:ext uri="{FF2B5EF4-FFF2-40B4-BE49-F238E27FC236}">
                <a16:creationId xmlns:a16="http://schemas.microsoft.com/office/drawing/2014/main" id="{688EEF11-1ECA-B4B8-ABFA-534F5F99EC9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3720" y="-402000"/>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a:extLst>
              <a:ext uri="{FF2B5EF4-FFF2-40B4-BE49-F238E27FC236}">
                <a16:creationId xmlns:a16="http://schemas.microsoft.com/office/drawing/2014/main" id="{D4A73EC0-3AB1-A29A-08F5-F2DC3FE7FE6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60315" y="281305"/>
            <a:ext cx="847090" cy="1129665"/>
          </a:xfrm>
          <a:prstGeom prst="rect">
            <a:avLst/>
          </a:prstGeom>
          <a:noFill/>
          <a:ln>
            <a:noFill/>
          </a:ln>
        </p:spPr>
      </p:pic>
      <p:pic>
        <p:nvPicPr>
          <p:cNvPr id="12" name="Image 11" descr="Une image contenant texte, Police, logo, Graphique&#10;&#10;Description générée automatiquement">
            <a:extLst>
              <a:ext uri="{FF2B5EF4-FFF2-40B4-BE49-F238E27FC236}">
                <a16:creationId xmlns:a16="http://schemas.microsoft.com/office/drawing/2014/main" id="{81DA2168-EACF-D01E-B414-731D8C128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21836608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3"/>
          <p:cNvSpPr>
            <a:spLocks noGrp="1"/>
          </p:cNvSpPr>
          <p:nvPr>
            <p:ph type="subTitle" idx="1"/>
          </p:nvPr>
        </p:nvSpPr>
        <p:spPr>
          <a:xfrm>
            <a:off x="1475656" y="4509120"/>
            <a:ext cx="6400800" cy="1056117"/>
          </a:xfrm>
        </p:spPr>
        <p:txBody>
          <a:bodyPr>
            <a:normAutofit/>
          </a:bodyPr>
          <a:lstStyle/>
          <a:p>
            <a:r>
              <a:rPr lang="fr-FR" dirty="0"/>
              <a:t>Union nationale des associations familiales</a:t>
            </a:r>
          </a:p>
          <a:p>
            <a:r>
              <a:rPr lang="fr-FR" b="0" dirty="0"/>
              <a:t>15 avenue du Général de Gaulle – 64000 PAU</a:t>
            </a:r>
          </a:p>
          <a:p>
            <a:r>
              <a:rPr lang="fr-FR" b="0" dirty="0"/>
              <a:t>udaf64.fr</a:t>
            </a:r>
          </a:p>
        </p:txBody>
      </p:sp>
      <p:pic>
        <p:nvPicPr>
          <p:cNvPr id="2" name="Image 1" descr="Une image contenant texte, Police, logo, Graphique&#10;&#10;Description générée automatiquement">
            <a:extLst>
              <a:ext uri="{FF2B5EF4-FFF2-40B4-BE49-F238E27FC236}">
                <a16:creationId xmlns:a16="http://schemas.microsoft.com/office/drawing/2014/main" id="{F8BFE653-3361-F001-D58B-D6142C0D301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5955" y="2636912"/>
            <a:ext cx="1894225" cy="1368152"/>
          </a:xfrm>
          <a:prstGeom prst="rect">
            <a:avLst/>
          </a:prstGeom>
        </p:spPr>
      </p:pic>
      <p:pic>
        <p:nvPicPr>
          <p:cNvPr id="3" name="Image 2">
            <a:extLst>
              <a:ext uri="{FF2B5EF4-FFF2-40B4-BE49-F238E27FC236}">
                <a16:creationId xmlns:a16="http://schemas.microsoft.com/office/drawing/2014/main" id="{0741A194-585E-B0B3-A1A7-13CCE141726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7120624" y="5161730"/>
            <a:ext cx="2612506" cy="2458524"/>
          </a:xfrm>
          <a:prstGeom prst="rect">
            <a:avLst/>
          </a:prstGeom>
        </p:spPr>
      </p:pic>
      <p:sp>
        <p:nvSpPr>
          <p:cNvPr id="5" name="Espace réservé de la date 3">
            <a:extLst>
              <a:ext uri="{FF2B5EF4-FFF2-40B4-BE49-F238E27FC236}">
                <a16:creationId xmlns:a16="http://schemas.microsoft.com/office/drawing/2014/main" id="{28F18947-E95A-44E2-0A00-E5D7FFA7C7DD}"/>
              </a:ext>
            </a:extLst>
          </p:cNvPr>
          <p:cNvSpPr txBox="1">
            <a:spLocks/>
          </p:cNvSpPr>
          <p:nvPr/>
        </p:nvSpPr>
        <p:spPr>
          <a:xfrm>
            <a:off x="457200" y="6356351"/>
            <a:ext cx="21336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accent6">
                    <a:lumMod val="75000"/>
                  </a:schemeClr>
                </a:solidFill>
              </a:rPr>
              <a:t>04/05/2024</a:t>
            </a:r>
          </a:p>
        </p:txBody>
      </p:sp>
      <p:sp>
        <p:nvSpPr>
          <p:cNvPr id="6" name="Espace réservé du pied de page 4">
            <a:extLst>
              <a:ext uri="{FF2B5EF4-FFF2-40B4-BE49-F238E27FC236}">
                <a16:creationId xmlns:a16="http://schemas.microsoft.com/office/drawing/2014/main" id="{BA5F6B34-AF94-C2DE-ACF5-D52735B1BF4D}"/>
              </a:ext>
            </a:extLst>
          </p:cNvPr>
          <p:cNvSpPr txBox="1">
            <a:spLocks/>
          </p:cNvSpPr>
          <p:nvPr/>
        </p:nvSpPr>
        <p:spPr>
          <a:xfrm>
            <a:off x="3124200" y="6356351"/>
            <a:ext cx="2895600" cy="365125"/>
          </a:xfrm>
          <a:prstGeom prst="rect">
            <a:avLst/>
          </a:prstGeom>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dirty="0">
                <a:solidFill>
                  <a:schemeClr val="accent6">
                    <a:lumMod val="75000"/>
                  </a:schemeClr>
                </a:solidFill>
              </a:rPr>
              <a:t>Rapport d’Activité 2023</a:t>
            </a:r>
          </a:p>
        </p:txBody>
      </p:sp>
    </p:spTree>
    <p:extLst>
      <p:ext uri="{BB962C8B-B14F-4D97-AF65-F5344CB8AC3E}">
        <p14:creationId xmlns:p14="http://schemas.microsoft.com/office/powerpoint/2010/main" val="2385847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A35BAC-45F2-8864-47A7-DF27829CD4AA}"/>
              </a:ext>
            </a:extLst>
          </p:cNvPr>
          <p:cNvSpPr>
            <a:spLocks noGrp="1"/>
          </p:cNvSpPr>
          <p:nvPr>
            <p:ph type="title"/>
          </p:nvPr>
        </p:nvSpPr>
        <p:spPr/>
        <p:txBody>
          <a:bodyPr/>
          <a:lstStyle/>
          <a:p>
            <a:r>
              <a:rPr lang="fr-FR" b="1" dirty="0">
                <a:latin typeface="+mj-lt"/>
              </a:rPr>
              <a:t>Qui sommes-nous ?</a:t>
            </a:r>
          </a:p>
        </p:txBody>
      </p:sp>
      <p:sp>
        <p:nvSpPr>
          <p:cNvPr id="3" name="Espace réservé du contenu 2">
            <a:extLst>
              <a:ext uri="{FF2B5EF4-FFF2-40B4-BE49-F238E27FC236}">
                <a16:creationId xmlns:a16="http://schemas.microsoft.com/office/drawing/2014/main" id="{DE66431F-63D0-5007-C18E-36755EDE030E}"/>
              </a:ext>
            </a:extLst>
          </p:cNvPr>
          <p:cNvSpPr>
            <a:spLocks noGrp="1"/>
          </p:cNvSpPr>
          <p:nvPr>
            <p:ph sz="half" idx="1"/>
          </p:nvPr>
        </p:nvSpPr>
        <p:spPr>
          <a:xfrm>
            <a:off x="457200" y="1600201"/>
            <a:ext cx="4618856" cy="4756150"/>
          </a:xfrm>
        </p:spPr>
        <p:txBody>
          <a:bodyPr>
            <a:normAutofit fontScale="62500" lnSpcReduction="20000"/>
          </a:bodyPr>
          <a:lstStyle/>
          <a:p>
            <a:pPr marL="0" indent="0">
              <a:lnSpc>
                <a:spcPct val="107000"/>
              </a:lnSpc>
              <a:spcAft>
                <a:spcPts val="800"/>
              </a:spcAft>
              <a:buNone/>
            </a:pPr>
            <a:r>
              <a:rPr lang="fr-FR" sz="2600" b="1" dirty="0">
                <a:solidFill>
                  <a:srgbClr val="FE4229"/>
                </a:solidFill>
                <a:effectLst/>
                <a:uFill>
                  <a:solidFill>
                    <a:srgbClr val="FF0000"/>
                  </a:solidFill>
                </a:uFill>
                <a:latin typeface="+mj-lt"/>
                <a:ea typeface="Times New Roman" panose="02020603050405020304" pitchFamily="18" charset="0"/>
                <a:cs typeface="Calibri" panose="020F0502020204030204" pitchFamily="34" charset="0"/>
              </a:rPr>
              <a:t>Notre histoire</a:t>
            </a:r>
            <a:endParaRPr lang="fr-FR" sz="2600" b="1" dirty="0">
              <a:solidFill>
                <a:srgbClr val="FE4229"/>
              </a:solidFill>
              <a:effectLst/>
              <a:latin typeface="+mj-lt"/>
              <a:ea typeface="Calibri" panose="020F0502020204030204" pitchFamily="34" charset="0"/>
            </a:endParaRPr>
          </a:p>
          <a:p>
            <a:pPr marL="0" indent="0">
              <a:lnSpc>
                <a:spcPct val="107000"/>
              </a:lnSpc>
              <a:spcAft>
                <a:spcPts val="800"/>
              </a:spcAft>
              <a:buNone/>
            </a:pPr>
            <a:r>
              <a:rPr lang="fr-FR" sz="1900" dirty="0">
                <a:solidFill>
                  <a:srgbClr val="001A73"/>
                </a:solidFill>
                <a:effectLst/>
                <a:latin typeface="+mj-lt"/>
                <a:ea typeface="Times New Roman" panose="02020603050405020304" pitchFamily="18" charset="0"/>
                <a:cs typeface="Cambria Math" panose="02040503050406030204" pitchFamily="18" charset="0"/>
              </a:rPr>
              <a:t>⇒</a:t>
            </a:r>
            <a:r>
              <a:rPr lang="fr-FR" sz="1900" dirty="0">
                <a:solidFill>
                  <a:srgbClr val="001A73"/>
                </a:solidFill>
                <a:effectLst/>
                <a:latin typeface="+mj-lt"/>
                <a:ea typeface="Times New Roman" panose="02020603050405020304" pitchFamily="18" charset="0"/>
                <a:cs typeface="Calibri" panose="020F0502020204030204" pitchFamily="34" charset="0"/>
              </a:rPr>
              <a:t> </a:t>
            </a:r>
            <a:r>
              <a:rPr lang="fr-FR" sz="1900" b="1" i="1" dirty="0">
                <a:solidFill>
                  <a:srgbClr val="001A73"/>
                </a:solidFill>
                <a:effectLst/>
                <a:latin typeface="+mj-lt"/>
                <a:ea typeface="Times New Roman" panose="02020603050405020304" pitchFamily="18" charset="0"/>
                <a:cs typeface="Calibri" panose="020F0502020204030204" pitchFamily="34" charset="0"/>
              </a:rPr>
              <a:t>1945</a:t>
            </a:r>
            <a:endParaRPr lang="fr-FR" sz="1900" dirty="0">
              <a:effectLst/>
              <a:latin typeface="+mj-lt"/>
              <a:ea typeface="Calibri" panose="020F0502020204030204" pitchFamily="34" charset="0"/>
            </a:endParaRPr>
          </a:p>
          <a:p>
            <a:pPr marL="0" indent="0">
              <a:lnSpc>
                <a:spcPct val="107000"/>
              </a:lnSpc>
              <a:spcAft>
                <a:spcPts val="800"/>
              </a:spcAft>
              <a:buNone/>
            </a:pPr>
            <a:r>
              <a:rPr lang="fr-FR" sz="1900" b="1" dirty="0">
                <a:solidFill>
                  <a:srgbClr val="001A73"/>
                </a:solidFill>
                <a:effectLst/>
                <a:latin typeface="+mj-lt"/>
                <a:ea typeface="Times New Roman" panose="02020603050405020304" pitchFamily="18" charset="0"/>
                <a:cs typeface="Calibri" panose="020F0502020204030204" pitchFamily="34" charset="0"/>
              </a:rPr>
              <a:t>Une volonté gouvernementale de redressement démographique et reconstruction nationale amène la création de </a:t>
            </a:r>
            <a:r>
              <a:rPr lang="fr-FR" sz="1900" b="1" dirty="0" err="1">
                <a:solidFill>
                  <a:srgbClr val="001A73"/>
                </a:solidFill>
                <a:effectLst/>
                <a:latin typeface="+mj-lt"/>
                <a:ea typeface="Times New Roman" panose="02020603050405020304" pitchFamily="18" charset="0"/>
                <a:cs typeface="Calibri" panose="020F0502020204030204" pitchFamily="34" charset="0"/>
              </a:rPr>
              <a:t>L’Unaf</a:t>
            </a:r>
            <a:r>
              <a:rPr lang="fr-FR" sz="1900" b="1" dirty="0">
                <a:solidFill>
                  <a:srgbClr val="001A73"/>
                </a:solidFill>
                <a:effectLst/>
                <a:latin typeface="+mj-lt"/>
                <a:ea typeface="Times New Roman" panose="02020603050405020304" pitchFamily="18" charset="0"/>
                <a:cs typeface="Calibri" panose="020F0502020204030204" pitchFamily="34" charset="0"/>
              </a:rPr>
              <a:t> et des </a:t>
            </a:r>
            <a:r>
              <a:rPr lang="fr-FR" sz="1900" b="1" dirty="0" err="1">
                <a:solidFill>
                  <a:srgbClr val="001A73"/>
                </a:solidFill>
                <a:effectLst/>
                <a:latin typeface="+mj-lt"/>
                <a:ea typeface="Times New Roman" panose="02020603050405020304" pitchFamily="18" charset="0"/>
                <a:cs typeface="Calibri" panose="020F0502020204030204" pitchFamily="34" charset="0"/>
              </a:rPr>
              <a:t>Udaf</a:t>
            </a:r>
            <a:r>
              <a:rPr lang="fr-FR" sz="1900" dirty="0">
                <a:solidFill>
                  <a:srgbClr val="001A73"/>
                </a:solidFill>
                <a:effectLst/>
                <a:latin typeface="+mj-lt"/>
                <a:ea typeface="Times New Roman" panose="02020603050405020304" pitchFamily="18" charset="0"/>
                <a:cs typeface="Calibri" panose="020F0502020204030204" pitchFamily="34" charset="0"/>
              </a:rPr>
              <a:t>. L’Union Nationale des Associations Familiales et chaque Union Départementale des Associations Familiales sont organisées sous forme associative et financées par des fonds publics.</a:t>
            </a:r>
            <a:br>
              <a:rPr lang="fr-FR" sz="1900" dirty="0">
                <a:solidFill>
                  <a:srgbClr val="001A73"/>
                </a:solidFill>
                <a:effectLst/>
                <a:latin typeface="+mj-lt"/>
                <a:ea typeface="Times New Roman" panose="02020603050405020304" pitchFamily="18" charset="0"/>
                <a:cs typeface="Calibri" panose="020F0502020204030204" pitchFamily="34" charset="0"/>
              </a:rPr>
            </a:br>
            <a:r>
              <a:rPr lang="fr-FR" sz="1900" dirty="0">
                <a:solidFill>
                  <a:srgbClr val="001A73"/>
                </a:solidFill>
                <a:effectLst/>
                <a:latin typeface="+mj-lt"/>
                <a:ea typeface="Times New Roman" panose="02020603050405020304" pitchFamily="18" charset="0"/>
                <a:cs typeface="Calibri" panose="020F0502020204030204" pitchFamily="34" charset="0"/>
              </a:rPr>
              <a:t>L’idée principale est de donner à la famille, les moyens d’être représentée et défendue.</a:t>
            </a:r>
            <a:endParaRPr lang="fr-FR" sz="1900" dirty="0">
              <a:effectLst/>
              <a:latin typeface="+mj-lt"/>
              <a:ea typeface="Calibri" panose="020F0502020204030204" pitchFamily="34" charset="0"/>
            </a:endParaRPr>
          </a:p>
          <a:p>
            <a:pPr marL="0" indent="0">
              <a:lnSpc>
                <a:spcPct val="107000"/>
              </a:lnSpc>
              <a:spcAft>
                <a:spcPts val="800"/>
              </a:spcAft>
              <a:buNone/>
            </a:pPr>
            <a:r>
              <a:rPr lang="fr-FR" sz="1900" dirty="0">
                <a:solidFill>
                  <a:srgbClr val="001A73"/>
                </a:solidFill>
                <a:effectLst/>
                <a:latin typeface="+mj-lt"/>
                <a:ea typeface="Times New Roman" panose="02020603050405020304" pitchFamily="18" charset="0"/>
                <a:cs typeface="Cambria Math" panose="02040503050406030204" pitchFamily="18" charset="0"/>
              </a:rPr>
              <a:t>⇒</a:t>
            </a:r>
            <a:r>
              <a:rPr lang="fr-FR" sz="1900" dirty="0">
                <a:solidFill>
                  <a:srgbClr val="001A73"/>
                </a:solidFill>
                <a:effectLst/>
                <a:latin typeface="+mj-lt"/>
                <a:ea typeface="Times New Roman" panose="02020603050405020304" pitchFamily="18" charset="0"/>
                <a:cs typeface="Calibri" panose="020F0502020204030204" pitchFamily="34" charset="0"/>
              </a:rPr>
              <a:t> </a:t>
            </a:r>
            <a:r>
              <a:rPr lang="fr-FR" sz="1900" b="1" i="1" dirty="0">
                <a:solidFill>
                  <a:srgbClr val="001A73"/>
                </a:solidFill>
                <a:effectLst/>
                <a:latin typeface="+mj-lt"/>
                <a:ea typeface="Times New Roman" panose="02020603050405020304" pitchFamily="18" charset="0"/>
                <a:cs typeface="Calibri" panose="020F0502020204030204" pitchFamily="34" charset="0"/>
              </a:rPr>
              <a:t>La loi de 1975</a:t>
            </a:r>
            <a:endParaRPr lang="fr-FR" sz="1900" dirty="0">
              <a:effectLst/>
              <a:latin typeface="+mj-lt"/>
              <a:ea typeface="Calibri" panose="020F0502020204030204" pitchFamily="34" charset="0"/>
            </a:endParaRPr>
          </a:p>
          <a:p>
            <a:pPr marL="0" indent="0">
              <a:lnSpc>
                <a:spcPct val="107000"/>
              </a:lnSpc>
              <a:spcAft>
                <a:spcPts val="800"/>
              </a:spcAft>
              <a:buNone/>
            </a:pPr>
            <a:r>
              <a:rPr lang="fr-FR" sz="1900" dirty="0">
                <a:solidFill>
                  <a:srgbClr val="001A73"/>
                </a:solidFill>
                <a:effectLst/>
                <a:latin typeface="+mj-lt"/>
                <a:ea typeface="Times New Roman" panose="02020603050405020304" pitchFamily="18" charset="0"/>
                <a:cs typeface="Calibri" panose="020F0502020204030204" pitchFamily="34" charset="0"/>
              </a:rPr>
              <a:t>L’UNAF et les UDAF ne représentent plus seulement les familles françaises mais</a:t>
            </a:r>
            <a:r>
              <a:rPr lang="fr-FR" sz="1900" b="1" dirty="0">
                <a:solidFill>
                  <a:srgbClr val="001A73"/>
                </a:solidFill>
                <a:effectLst/>
                <a:latin typeface="+mj-lt"/>
                <a:ea typeface="Times New Roman" panose="02020603050405020304" pitchFamily="18" charset="0"/>
                <a:cs typeface="Calibri" panose="020F0502020204030204" pitchFamily="34" charset="0"/>
              </a:rPr>
              <a:t> toutes les familles vivant en France </a:t>
            </a:r>
            <a:r>
              <a:rPr lang="fr-FR" sz="1900" dirty="0">
                <a:solidFill>
                  <a:srgbClr val="001A73"/>
                </a:solidFill>
                <a:effectLst/>
                <a:latin typeface="+mj-lt"/>
                <a:ea typeface="Times New Roman" panose="02020603050405020304" pitchFamily="18" charset="0"/>
                <a:cs typeface="Calibri" panose="020F0502020204030204" pitchFamily="34" charset="0"/>
              </a:rPr>
              <a:t>qu’elles soient françaises ou étrangères.</a:t>
            </a:r>
            <a:endParaRPr lang="fr-FR" sz="1900" dirty="0">
              <a:effectLst/>
              <a:latin typeface="+mj-lt"/>
              <a:ea typeface="Calibri" panose="020F0502020204030204" pitchFamily="34" charset="0"/>
            </a:endParaRPr>
          </a:p>
          <a:p>
            <a:pPr marL="0" indent="0">
              <a:lnSpc>
                <a:spcPct val="107000"/>
              </a:lnSpc>
              <a:spcAft>
                <a:spcPts val="800"/>
              </a:spcAft>
              <a:buNone/>
            </a:pPr>
            <a:r>
              <a:rPr lang="fr-FR" sz="1900" dirty="0">
                <a:solidFill>
                  <a:srgbClr val="001A73"/>
                </a:solidFill>
                <a:effectLst/>
                <a:latin typeface="+mj-lt"/>
                <a:ea typeface="Times New Roman" panose="02020603050405020304" pitchFamily="18" charset="0"/>
                <a:cs typeface="Cambria Math" panose="02040503050406030204" pitchFamily="18" charset="0"/>
              </a:rPr>
              <a:t>⇒</a:t>
            </a:r>
            <a:r>
              <a:rPr lang="fr-FR" sz="1900" dirty="0">
                <a:solidFill>
                  <a:srgbClr val="001A73"/>
                </a:solidFill>
                <a:effectLst/>
                <a:latin typeface="+mj-lt"/>
                <a:ea typeface="Times New Roman" panose="02020603050405020304" pitchFamily="18" charset="0"/>
                <a:cs typeface="Calibri" panose="020F0502020204030204" pitchFamily="34" charset="0"/>
              </a:rPr>
              <a:t> </a:t>
            </a:r>
            <a:r>
              <a:rPr lang="fr-FR" sz="1900" b="1" i="1" dirty="0">
                <a:solidFill>
                  <a:srgbClr val="001A73"/>
                </a:solidFill>
                <a:effectLst/>
                <a:latin typeface="+mj-lt"/>
                <a:ea typeface="Times New Roman" panose="02020603050405020304" pitchFamily="18" charset="0"/>
                <a:cs typeface="Calibri" panose="020F0502020204030204" pitchFamily="34" charset="0"/>
              </a:rPr>
              <a:t>27 novembre 2021</a:t>
            </a:r>
            <a:endParaRPr lang="fr-FR" sz="1900" dirty="0">
              <a:effectLst/>
              <a:latin typeface="+mj-lt"/>
              <a:ea typeface="Calibri" panose="020F0502020204030204" pitchFamily="34" charset="0"/>
            </a:endParaRPr>
          </a:p>
          <a:p>
            <a:pPr marL="0" indent="0">
              <a:lnSpc>
                <a:spcPct val="107000"/>
              </a:lnSpc>
              <a:spcAft>
                <a:spcPts val="800"/>
              </a:spcAft>
              <a:buNone/>
            </a:pPr>
            <a:r>
              <a:rPr lang="fr-FR" sz="1900" dirty="0">
                <a:solidFill>
                  <a:srgbClr val="001A73"/>
                </a:solidFill>
                <a:effectLst/>
                <a:latin typeface="+mj-lt"/>
                <a:ea typeface="Times New Roman" panose="02020603050405020304" pitchFamily="18" charset="0"/>
                <a:cs typeface="Calibri" panose="020F0502020204030204" pitchFamily="34" charset="0"/>
              </a:rPr>
              <a:t>Disparue en 2008, </a:t>
            </a:r>
            <a:r>
              <a:rPr lang="fr-FR" sz="1900" dirty="0" err="1">
                <a:solidFill>
                  <a:srgbClr val="001A73"/>
                </a:solidFill>
                <a:effectLst/>
                <a:latin typeface="+mj-lt"/>
                <a:ea typeface="Times New Roman" panose="02020603050405020304" pitchFamily="18" charset="0"/>
                <a:cs typeface="Calibri" panose="020F0502020204030204" pitchFamily="34" charset="0"/>
              </a:rPr>
              <a:t>l’Udaf</a:t>
            </a:r>
            <a:r>
              <a:rPr lang="fr-FR" sz="1900" dirty="0">
                <a:solidFill>
                  <a:srgbClr val="001A73"/>
                </a:solidFill>
                <a:effectLst/>
                <a:latin typeface="+mj-lt"/>
                <a:ea typeface="Times New Roman" panose="02020603050405020304" pitchFamily="18" charset="0"/>
                <a:cs typeface="Calibri" panose="020F0502020204030204" pitchFamily="34" charset="0"/>
              </a:rPr>
              <a:t> des Pyrénées-Atlantiques est reconstituée à l’initiative de 6 mouvements familiaux.</a:t>
            </a:r>
            <a:br>
              <a:rPr lang="fr-FR" sz="1900" dirty="0">
                <a:solidFill>
                  <a:srgbClr val="001A73"/>
                </a:solidFill>
                <a:effectLst/>
                <a:latin typeface="+mj-lt"/>
                <a:ea typeface="Times New Roman" panose="02020603050405020304" pitchFamily="18" charset="0"/>
                <a:cs typeface="Calibri" panose="020F0502020204030204" pitchFamily="34" charset="0"/>
              </a:rPr>
            </a:br>
            <a:r>
              <a:rPr lang="fr-FR" sz="1900" dirty="0">
                <a:solidFill>
                  <a:srgbClr val="001A73"/>
                </a:solidFill>
                <a:effectLst/>
                <a:latin typeface="+mj-lt"/>
                <a:ea typeface="Times New Roman" panose="02020603050405020304" pitchFamily="18" charset="0"/>
                <a:cs typeface="Calibri" panose="020F0502020204030204" pitchFamily="34" charset="0"/>
              </a:rPr>
              <a:t>Son but déclaré, tel qu’il apparait au journal officiel, est « d’</a:t>
            </a:r>
            <a:r>
              <a:rPr lang="fr-FR" sz="1900" b="1" dirty="0">
                <a:solidFill>
                  <a:srgbClr val="001A73"/>
                </a:solidFill>
                <a:effectLst/>
                <a:latin typeface="+mj-lt"/>
                <a:ea typeface="Times New Roman" panose="02020603050405020304" pitchFamily="18" charset="0"/>
                <a:cs typeface="Calibri" panose="020F0502020204030204" pitchFamily="34" charset="0"/>
              </a:rPr>
              <a:t>assurer, au point de vue matériel et moral, la défense des intérêts moral et matériel des familles</a:t>
            </a:r>
            <a:r>
              <a:rPr lang="fr-FR" sz="1900" dirty="0">
                <a:solidFill>
                  <a:srgbClr val="001A73"/>
                </a:solidFill>
                <a:effectLst/>
                <a:latin typeface="+mj-lt"/>
                <a:ea typeface="Times New Roman" panose="02020603050405020304" pitchFamily="18" charset="0"/>
                <a:cs typeface="Calibri" panose="020F0502020204030204" pitchFamily="34" charset="0"/>
              </a:rPr>
              <a:t> ». L’Udaf64 est </a:t>
            </a:r>
            <a:r>
              <a:rPr lang="fr-FR" sz="1900" b="1" dirty="0">
                <a:solidFill>
                  <a:srgbClr val="001A73"/>
                </a:solidFill>
                <a:effectLst/>
                <a:latin typeface="+mj-lt"/>
                <a:ea typeface="Times New Roman" panose="02020603050405020304" pitchFamily="18" charset="0"/>
                <a:cs typeface="Calibri" panose="020F0502020204030204" pitchFamily="34" charset="0"/>
              </a:rPr>
              <a:t>apolitique et non confessionnelle</a:t>
            </a:r>
            <a:r>
              <a:rPr lang="fr-FR" sz="1900" dirty="0">
                <a:solidFill>
                  <a:srgbClr val="001A73"/>
                </a:solidFill>
                <a:effectLst/>
                <a:latin typeface="+mj-lt"/>
                <a:ea typeface="Times New Roman" panose="02020603050405020304" pitchFamily="18" charset="0"/>
                <a:cs typeface="Calibri" panose="020F0502020204030204" pitchFamily="34" charset="0"/>
              </a:rPr>
              <a:t>. Les associations familiales, les fédérations et sections départementales qui la composent représentent toute la diversité du mouvement familial, ce qui renforce sa légitimité.</a:t>
            </a:r>
            <a:endParaRPr lang="fr-FR" sz="1900" dirty="0">
              <a:effectLst/>
              <a:latin typeface="+mj-lt"/>
              <a:ea typeface="Calibri" panose="020F0502020204030204" pitchFamily="34" charset="0"/>
            </a:endParaRPr>
          </a:p>
          <a:p>
            <a:endParaRPr lang="fr-FR" dirty="0"/>
          </a:p>
        </p:txBody>
      </p:sp>
      <p:pic>
        <p:nvPicPr>
          <p:cNvPr id="6" name="Espace réservé du contenu 5" descr="70 ans d’engagement pour les familles">
            <a:extLst>
              <a:ext uri="{FF2B5EF4-FFF2-40B4-BE49-F238E27FC236}">
                <a16:creationId xmlns:a16="http://schemas.microsoft.com/office/drawing/2014/main" id="{F7950195-816B-3C2B-DE4D-62CA9FCE6FA5}"/>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292081" y="1600201"/>
            <a:ext cx="3190644" cy="3977671"/>
          </a:xfrm>
          <a:prstGeom prst="rect">
            <a:avLst/>
          </a:prstGeom>
          <a:noFill/>
          <a:ln>
            <a:noFill/>
          </a:ln>
        </p:spPr>
      </p:pic>
      <p:pic>
        <p:nvPicPr>
          <p:cNvPr id="7" name="Image 6">
            <a:extLst>
              <a:ext uri="{FF2B5EF4-FFF2-40B4-BE49-F238E27FC236}">
                <a16:creationId xmlns:a16="http://schemas.microsoft.com/office/drawing/2014/main" id="{A441DAE0-FBA5-BEDC-D595-E070041B42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4" name="Espace réservé de la date 3">
            <a:extLst>
              <a:ext uri="{FF2B5EF4-FFF2-40B4-BE49-F238E27FC236}">
                <a16:creationId xmlns:a16="http://schemas.microsoft.com/office/drawing/2014/main" id="{E57A00E0-45F9-CA46-2281-61C1F703458D}"/>
              </a:ext>
            </a:extLst>
          </p:cNvPr>
          <p:cNvSpPr>
            <a:spLocks noGrp="1"/>
          </p:cNvSpPr>
          <p:nvPr>
            <p:ph type="dt" sz="half" idx="10"/>
          </p:nvPr>
        </p:nvSpPr>
        <p:spPr>
          <a:xfrm>
            <a:off x="457200" y="6356351"/>
            <a:ext cx="2133600" cy="365125"/>
          </a:xfrm>
        </p:spPr>
        <p:txBody>
          <a:bodyPr/>
          <a:lstStyle/>
          <a:p>
            <a:r>
              <a:rPr lang="fr-FR" dirty="0"/>
              <a:t>04/05/2024</a:t>
            </a:r>
          </a:p>
        </p:txBody>
      </p:sp>
      <p:sp>
        <p:nvSpPr>
          <p:cNvPr id="8" name="Espace réservé du pied de page 4">
            <a:extLst>
              <a:ext uri="{FF2B5EF4-FFF2-40B4-BE49-F238E27FC236}">
                <a16:creationId xmlns:a16="http://schemas.microsoft.com/office/drawing/2014/main" id="{BEAA0072-4718-D742-4242-3A3A00A762CF}"/>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9" name="Espace réservé du numéro de diapositive 5">
            <a:extLst>
              <a:ext uri="{FF2B5EF4-FFF2-40B4-BE49-F238E27FC236}">
                <a16:creationId xmlns:a16="http://schemas.microsoft.com/office/drawing/2014/main" id="{96EE13A2-8578-23F8-F94F-F1802BD41041}"/>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4</a:t>
            </a:fld>
            <a:endParaRPr lang="fr-FR" dirty="0"/>
          </a:p>
        </p:txBody>
      </p:sp>
      <p:pic>
        <p:nvPicPr>
          <p:cNvPr id="12" name="Image 11" descr="Une image contenant texte, Police, logo, Graphique&#10;&#10;Description générée automatiquement">
            <a:extLst>
              <a:ext uri="{FF2B5EF4-FFF2-40B4-BE49-F238E27FC236}">
                <a16:creationId xmlns:a16="http://schemas.microsoft.com/office/drawing/2014/main" id="{7F64518C-EBAF-97D2-D94C-E74823973B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4171965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89D6F-E0F5-EBF4-54F4-E7B5EDE8D915}"/>
              </a:ext>
            </a:extLst>
          </p:cNvPr>
          <p:cNvSpPr>
            <a:spLocks noGrp="1"/>
          </p:cNvSpPr>
          <p:nvPr>
            <p:ph type="title"/>
          </p:nvPr>
        </p:nvSpPr>
        <p:spPr/>
        <p:txBody>
          <a:bodyPr/>
          <a:lstStyle/>
          <a:p>
            <a:r>
              <a:rPr lang="fr-FR" b="1" dirty="0">
                <a:latin typeface="+mj-lt"/>
              </a:rPr>
              <a:t>L’Udaf64 en bref</a:t>
            </a:r>
          </a:p>
        </p:txBody>
      </p:sp>
      <p:sp>
        <p:nvSpPr>
          <p:cNvPr id="7" name="ZoneTexte 6">
            <a:extLst>
              <a:ext uri="{FF2B5EF4-FFF2-40B4-BE49-F238E27FC236}">
                <a16:creationId xmlns:a16="http://schemas.microsoft.com/office/drawing/2014/main" id="{01A25B60-2618-0A2E-F7FB-32BC0C1770FA}"/>
              </a:ext>
            </a:extLst>
          </p:cNvPr>
          <p:cNvSpPr txBox="1"/>
          <p:nvPr/>
        </p:nvSpPr>
        <p:spPr>
          <a:xfrm>
            <a:off x="6258068" y="2130391"/>
            <a:ext cx="1545449" cy="338554"/>
          </a:xfrm>
          <a:prstGeom prst="rect">
            <a:avLst/>
          </a:prstGeom>
          <a:noFill/>
        </p:spPr>
        <p:txBody>
          <a:bodyPr wrap="square" rtlCol="0">
            <a:spAutoFit/>
          </a:bodyPr>
          <a:lstStyle/>
          <a:p>
            <a:r>
              <a:rPr lang="fr-FR" sz="1600" b="1" dirty="0">
                <a:solidFill>
                  <a:schemeClr val="bg1"/>
                </a:solidFill>
              </a:rPr>
              <a:t>Une Présidente</a:t>
            </a:r>
          </a:p>
        </p:txBody>
      </p:sp>
      <p:pic>
        <p:nvPicPr>
          <p:cNvPr id="8" name="Picture 8">
            <a:extLst>
              <a:ext uri="{FF2B5EF4-FFF2-40B4-BE49-F238E27FC236}">
                <a16:creationId xmlns:a16="http://schemas.microsoft.com/office/drawing/2014/main" id="{C3C16AD1-3A4C-BD9F-8D29-711A7A3784D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143894" y="1503633"/>
            <a:ext cx="2520280" cy="2660915"/>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567279DD-A299-5A4B-9F0B-34EAE33FDE96}"/>
              </a:ext>
            </a:extLst>
          </p:cNvPr>
          <p:cNvSpPr txBox="1"/>
          <p:nvPr/>
        </p:nvSpPr>
        <p:spPr>
          <a:xfrm>
            <a:off x="5461747" y="2554939"/>
            <a:ext cx="1977497" cy="338554"/>
          </a:xfrm>
          <a:prstGeom prst="rect">
            <a:avLst/>
          </a:prstGeom>
          <a:noFill/>
        </p:spPr>
        <p:txBody>
          <a:bodyPr wrap="square" rtlCol="0">
            <a:spAutoFit/>
          </a:bodyPr>
          <a:lstStyle/>
          <a:p>
            <a:r>
              <a:rPr lang="fr-FR" sz="1600" b="1" dirty="0">
                <a:solidFill>
                  <a:schemeClr val="bg1"/>
                </a:solidFill>
              </a:rPr>
              <a:t>Une Vice- Présidente</a:t>
            </a:r>
          </a:p>
        </p:txBody>
      </p:sp>
      <p:pic>
        <p:nvPicPr>
          <p:cNvPr id="16" name="Picture 8" descr="\\mars2\com\IDENTITE GRAPHIQUE\PATATES\patate6_orange.png">
            <a:extLst>
              <a:ext uri="{FF2B5EF4-FFF2-40B4-BE49-F238E27FC236}">
                <a16:creationId xmlns:a16="http://schemas.microsoft.com/office/drawing/2014/main" id="{31061FAA-625D-5214-193C-826360B3EAB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44073" y="683393"/>
            <a:ext cx="2520280" cy="2496277"/>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865EFBD5-C746-79FC-688D-84310FDA0001}"/>
              </a:ext>
            </a:extLst>
          </p:cNvPr>
          <p:cNvSpPr txBox="1"/>
          <p:nvPr/>
        </p:nvSpPr>
        <p:spPr>
          <a:xfrm>
            <a:off x="3369003" y="1727957"/>
            <a:ext cx="1977497" cy="338554"/>
          </a:xfrm>
          <a:prstGeom prst="rect">
            <a:avLst/>
          </a:prstGeom>
          <a:noFill/>
        </p:spPr>
        <p:txBody>
          <a:bodyPr wrap="square" rtlCol="0">
            <a:spAutoFit/>
          </a:bodyPr>
          <a:lstStyle/>
          <a:p>
            <a:pPr algn="ctr"/>
            <a:r>
              <a:rPr lang="fr-FR" sz="1600" b="1" dirty="0">
                <a:solidFill>
                  <a:schemeClr val="bg1"/>
                </a:solidFill>
              </a:rPr>
              <a:t>Une Présidente</a:t>
            </a:r>
          </a:p>
        </p:txBody>
      </p:sp>
      <p:pic>
        <p:nvPicPr>
          <p:cNvPr id="18" name="Picture 8">
            <a:extLst>
              <a:ext uri="{FF2B5EF4-FFF2-40B4-BE49-F238E27FC236}">
                <a16:creationId xmlns:a16="http://schemas.microsoft.com/office/drawing/2014/main" id="{84864DB9-6005-7801-73E2-201360D594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109433" y="1711744"/>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19" name="ZoneTexte 18">
            <a:extLst>
              <a:ext uri="{FF2B5EF4-FFF2-40B4-BE49-F238E27FC236}">
                <a16:creationId xmlns:a16="http://schemas.microsoft.com/office/drawing/2014/main" id="{CC460999-808A-8D26-A5F6-94ED0ABE475B}"/>
              </a:ext>
            </a:extLst>
          </p:cNvPr>
          <p:cNvSpPr txBox="1"/>
          <p:nvPr/>
        </p:nvSpPr>
        <p:spPr>
          <a:xfrm>
            <a:off x="1379569" y="2316844"/>
            <a:ext cx="1977497" cy="1077218"/>
          </a:xfrm>
          <a:prstGeom prst="rect">
            <a:avLst/>
          </a:prstGeom>
          <a:noFill/>
        </p:spPr>
        <p:txBody>
          <a:bodyPr wrap="square" rtlCol="0">
            <a:spAutoFit/>
          </a:bodyPr>
          <a:lstStyle/>
          <a:p>
            <a:pPr algn="ctr"/>
            <a:r>
              <a:rPr lang="fr-FR" sz="1600" b="1" dirty="0">
                <a:solidFill>
                  <a:schemeClr val="bg1"/>
                </a:solidFill>
              </a:rPr>
              <a:t>Un Conseil d’Administration composé de 17 membres</a:t>
            </a:r>
          </a:p>
        </p:txBody>
      </p:sp>
      <p:pic>
        <p:nvPicPr>
          <p:cNvPr id="20" name="Picture 8">
            <a:extLst>
              <a:ext uri="{FF2B5EF4-FFF2-40B4-BE49-F238E27FC236}">
                <a16:creationId xmlns:a16="http://schemas.microsoft.com/office/drawing/2014/main" id="{986E80E4-E737-CAF3-28A2-B388527CDF6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3011226" y="2476301"/>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076174B7-84E1-97DB-969A-CB1802D48829}"/>
              </a:ext>
            </a:extLst>
          </p:cNvPr>
          <p:cNvSpPr txBox="1"/>
          <p:nvPr/>
        </p:nvSpPr>
        <p:spPr>
          <a:xfrm>
            <a:off x="3585026" y="3178047"/>
            <a:ext cx="1545449" cy="1077218"/>
          </a:xfrm>
          <a:prstGeom prst="rect">
            <a:avLst/>
          </a:prstGeom>
          <a:noFill/>
        </p:spPr>
        <p:txBody>
          <a:bodyPr wrap="square" rtlCol="0">
            <a:spAutoFit/>
          </a:bodyPr>
          <a:lstStyle/>
          <a:p>
            <a:pPr algn="ctr"/>
            <a:r>
              <a:rPr lang="fr-FR" sz="1600" b="1" dirty="0">
                <a:solidFill>
                  <a:schemeClr val="bg1"/>
                </a:solidFill>
              </a:rPr>
              <a:t>Un Bureau  constitué de</a:t>
            </a:r>
          </a:p>
          <a:p>
            <a:pPr algn="ctr"/>
            <a:r>
              <a:rPr lang="fr-FR" sz="1600" b="1" dirty="0">
                <a:solidFill>
                  <a:schemeClr val="bg1"/>
                </a:solidFill>
              </a:rPr>
              <a:t>de 7 membres</a:t>
            </a:r>
          </a:p>
          <a:p>
            <a:endParaRPr lang="fr-FR" sz="1600" b="1" dirty="0">
              <a:solidFill>
                <a:schemeClr val="bg1"/>
              </a:solidFill>
            </a:endParaRPr>
          </a:p>
        </p:txBody>
      </p:sp>
      <p:pic>
        <p:nvPicPr>
          <p:cNvPr id="22" name="Picture 8">
            <a:extLst>
              <a:ext uri="{FF2B5EF4-FFF2-40B4-BE49-F238E27FC236}">
                <a16:creationId xmlns:a16="http://schemas.microsoft.com/office/drawing/2014/main" id="{78183AB9-2C4E-0A36-FDA5-ED95C477876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3311860" y="4025037"/>
            <a:ext cx="2520280" cy="2318357"/>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22">
            <a:extLst>
              <a:ext uri="{FF2B5EF4-FFF2-40B4-BE49-F238E27FC236}">
                <a16:creationId xmlns:a16="http://schemas.microsoft.com/office/drawing/2014/main" id="{F6834DF7-442C-0016-AD0A-4B574D2058E7}"/>
              </a:ext>
            </a:extLst>
          </p:cNvPr>
          <p:cNvSpPr txBox="1"/>
          <p:nvPr/>
        </p:nvSpPr>
        <p:spPr>
          <a:xfrm>
            <a:off x="3799275" y="4876568"/>
            <a:ext cx="1545449" cy="338554"/>
          </a:xfrm>
          <a:prstGeom prst="rect">
            <a:avLst/>
          </a:prstGeom>
          <a:noFill/>
        </p:spPr>
        <p:txBody>
          <a:bodyPr wrap="square" rtlCol="0">
            <a:spAutoFit/>
          </a:bodyPr>
          <a:lstStyle/>
          <a:p>
            <a:pPr algn="ctr"/>
            <a:r>
              <a:rPr lang="fr-FR" sz="1600" b="1" dirty="0">
                <a:solidFill>
                  <a:schemeClr val="bg1"/>
                </a:solidFill>
              </a:rPr>
              <a:t>3 Salariées</a:t>
            </a:r>
          </a:p>
        </p:txBody>
      </p:sp>
      <p:pic>
        <p:nvPicPr>
          <p:cNvPr id="25" name="Image 24">
            <a:extLst>
              <a:ext uri="{FF2B5EF4-FFF2-40B4-BE49-F238E27FC236}">
                <a16:creationId xmlns:a16="http://schemas.microsoft.com/office/drawing/2014/main" id="{A4E617C6-9B72-A5C4-F3D3-5F2E8328BC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3" name="Espace réservé de la date 3">
            <a:extLst>
              <a:ext uri="{FF2B5EF4-FFF2-40B4-BE49-F238E27FC236}">
                <a16:creationId xmlns:a16="http://schemas.microsoft.com/office/drawing/2014/main" id="{64D1936F-D870-8AB2-F686-0E7D98268AD7}"/>
              </a:ext>
            </a:extLst>
          </p:cNvPr>
          <p:cNvSpPr>
            <a:spLocks noGrp="1"/>
          </p:cNvSpPr>
          <p:nvPr>
            <p:ph type="dt" sz="half" idx="10"/>
          </p:nvPr>
        </p:nvSpPr>
        <p:spPr>
          <a:xfrm>
            <a:off x="457200" y="6356351"/>
            <a:ext cx="2133600" cy="365125"/>
          </a:xfrm>
        </p:spPr>
        <p:txBody>
          <a:bodyPr/>
          <a:lstStyle/>
          <a:p>
            <a:r>
              <a:rPr lang="fr-FR" dirty="0"/>
              <a:t>04/05/2024</a:t>
            </a:r>
          </a:p>
        </p:txBody>
      </p:sp>
      <p:sp>
        <p:nvSpPr>
          <p:cNvPr id="4" name="Espace réservé du pied de page 4">
            <a:extLst>
              <a:ext uri="{FF2B5EF4-FFF2-40B4-BE49-F238E27FC236}">
                <a16:creationId xmlns:a16="http://schemas.microsoft.com/office/drawing/2014/main" id="{9053DE63-F026-607A-EF60-F6BF9F4E2E66}"/>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6" name="Espace réservé du numéro de diapositive 5">
            <a:extLst>
              <a:ext uri="{FF2B5EF4-FFF2-40B4-BE49-F238E27FC236}">
                <a16:creationId xmlns:a16="http://schemas.microsoft.com/office/drawing/2014/main" id="{928EEF92-2DCA-0063-291A-DAF4CF01B969}"/>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5</a:t>
            </a:fld>
            <a:endParaRPr lang="fr-FR" dirty="0"/>
          </a:p>
        </p:txBody>
      </p:sp>
      <p:pic>
        <p:nvPicPr>
          <p:cNvPr id="11" name="Image 10" descr="Une image contenant texte, Police, logo, Graphique&#10;&#10;Description générée automatiquement">
            <a:extLst>
              <a:ext uri="{FF2B5EF4-FFF2-40B4-BE49-F238E27FC236}">
                <a16:creationId xmlns:a16="http://schemas.microsoft.com/office/drawing/2014/main" id="{F08B13B5-0597-35CD-562F-6913E5FFEFF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2590188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EAFA1F6-2802-473F-E1F5-9E3B09F9FB17}"/>
              </a:ext>
            </a:extLst>
          </p:cNvPr>
          <p:cNvSpPr txBox="1"/>
          <p:nvPr/>
        </p:nvSpPr>
        <p:spPr>
          <a:xfrm>
            <a:off x="539552" y="1417639"/>
            <a:ext cx="8147248" cy="1857368"/>
          </a:xfrm>
          <a:prstGeom prst="rect">
            <a:avLst/>
          </a:prstGeom>
          <a:noFill/>
        </p:spPr>
        <p:txBody>
          <a:bodyPr wrap="square">
            <a:spAutoFit/>
          </a:bodyPr>
          <a:lstStyle/>
          <a:p>
            <a:pPr algn="just">
              <a:lnSpc>
                <a:spcPct val="107000"/>
              </a:lnSpc>
              <a:spcAft>
                <a:spcPts val="800"/>
              </a:spcAft>
            </a:pPr>
            <a:r>
              <a:rPr lang="fr-FR" sz="1800" b="1" dirty="0">
                <a:solidFill>
                  <a:srgbClr val="001A73"/>
                </a:solidFill>
                <a:effectLst/>
                <a:latin typeface="Calibri" panose="020F0502020204030204" pitchFamily="34" charset="0"/>
                <a:ea typeface="Arial" panose="020B0604020202020204" pitchFamily="34" charset="0"/>
                <a:cs typeface="Calibri" panose="020F0502020204030204" pitchFamily="34" charset="0"/>
              </a:rPr>
              <a:t>L'Udaf64 est une association loi 1901, reconnue d’utilité publique. Ses missions sont définies par le Code de l’action sociale et des familles. Principal organe décisionnel de notre association, le Conseil d’Administration a un rôle essentiel : il prend les décisions en matière de gestion de l’association, et de mise en œuvre du Projet associatif. Il est également en charge du développement associatif et de la vie institutionnelle et politique de </a:t>
            </a:r>
            <a:r>
              <a:rPr lang="fr-FR" sz="1800" b="1" dirty="0" err="1">
                <a:solidFill>
                  <a:srgbClr val="001A73"/>
                </a:solidFill>
                <a:effectLst/>
                <a:latin typeface="Calibri" panose="020F0502020204030204" pitchFamily="34" charset="0"/>
                <a:ea typeface="Arial" panose="020B0604020202020204" pitchFamily="34" charset="0"/>
                <a:cs typeface="Calibri" panose="020F0502020204030204" pitchFamily="34" charset="0"/>
              </a:rPr>
              <a:t>l’Udaf</a:t>
            </a:r>
            <a:r>
              <a:rPr lang="fr-FR" sz="1800" b="1" dirty="0">
                <a:solidFill>
                  <a:srgbClr val="001A73"/>
                </a:solidFill>
                <a:effectLst/>
                <a:latin typeface="Calibri" panose="020F0502020204030204" pitchFamily="34" charset="0"/>
                <a:ea typeface="Arial" panose="020B0604020202020204" pitchFamily="34" charset="0"/>
                <a:cs typeface="Calibri" panose="020F0502020204030204" pitchFamily="34" charset="0"/>
              </a:rPr>
              <a:t>.</a:t>
            </a:r>
            <a:endParaRPr lang="fr-FR" sz="1800" dirty="0">
              <a:solidFill>
                <a:srgbClr val="001A73"/>
              </a:solidFill>
              <a:effectLst/>
              <a:latin typeface="Calibri" panose="020F0502020204030204" pitchFamily="34" charset="0"/>
              <a:ea typeface="Calibri" panose="020F0502020204030204" pitchFamily="34" charset="0"/>
            </a:endParaRPr>
          </a:p>
        </p:txBody>
      </p:sp>
      <p:sp>
        <p:nvSpPr>
          <p:cNvPr id="5" name="ZoneTexte 4">
            <a:extLst>
              <a:ext uri="{FF2B5EF4-FFF2-40B4-BE49-F238E27FC236}">
                <a16:creationId xmlns:a16="http://schemas.microsoft.com/office/drawing/2014/main" id="{4E014FF7-69EE-4117-2C5C-F40D79BE4B23}"/>
              </a:ext>
            </a:extLst>
          </p:cNvPr>
          <p:cNvSpPr txBox="1"/>
          <p:nvPr/>
        </p:nvSpPr>
        <p:spPr>
          <a:xfrm>
            <a:off x="1912876" y="3686035"/>
            <a:ext cx="5400600" cy="1754326"/>
          </a:xfrm>
          <a:prstGeom prst="rect">
            <a:avLst/>
          </a:prstGeom>
          <a:noFill/>
        </p:spPr>
        <p:txBody>
          <a:bodyPr wrap="square">
            <a:spAutoFit/>
          </a:bodyPr>
          <a:lstStyle/>
          <a:p>
            <a:pPr algn="just"/>
            <a:r>
              <a:rPr lang="fr-FR" sz="1800" b="1" dirty="0">
                <a:solidFill>
                  <a:srgbClr val="FE4229"/>
                </a:solidFill>
                <a:effectLst/>
                <a:latin typeface="+mj-lt"/>
                <a:ea typeface="Times New Roman" panose="02020603050405020304" pitchFamily="18" charset="0"/>
              </a:rPr>
              <a:t>Depuis 2021, Danielle FILLION est élue Présidente de l’Udaf64 par le Conseil d’Administration.</a:t>
            </a:r>
          </a:p>
          <a:p>
            <a:pPr algn="just"/>
            <a:endParaRPr lang="fr-FR" sz="1800" dirty="0">
              <a:solidFill>
                <a:srgbClr val="FE4229"/>
              </a:solidFill>
              <a:effectLst/>
              <a:latin typeface="+mj-lt"/>
              <a:ea typeface="Times New Roman" panose="02020603050405020304" pitchFamily="18" charset="0"/>
            </a:endParaRPr>
          </a:p>
          <a:p>
            <a:pPr algn="just"/>
            <a:r>
              <a:rPr lang="fr-FR" sz="1800" b="1" dirty="0">
                <a:solidFill>
                  <a:srgbClr val="FE4229"/>
                </a:solidFill>
                <a:effectLst/>
                <a:latin typeface="+mj-lt"/>
                <a:ea typeface="Times New Roman" panose="02020603050405020304" pitchFamily="18" charset="0"/>
              </a:rPr>
              <a:t>Avec le Bureau, elle s’attache à mettre en œuvre les projets décidés par le Conseil d’Administration. Elle assure également le bon fonctionnement de </a:t>
            </a:r>
            <a:r>
              <a:rPr lang="fr-FR" sz="1800" b="1" dirty="0" err="1">
                <a:solidFill>
                  <a:srgbClr val="FE4229"/>
                </a:solidFill>
                <a:effectLst/>
                <a:latin typeface="+mj-lt"/>
                <a:ea typeface="Times New Roman" panose="02020603050405020304" pitchFamily="18" charset="0"/>
              </a:rPr>
              <a:t>l’Udaf</a:t>
            </a:r>
            <a:r>
              <a:rPr lang="fr-FR" sz="1800" b="1" dirty="0">
                <a:solidFill>
                  <a:srgbClr val="FE4229"/>
                </a:solidFill>
                <a:effectLst/>
                <a:latin typeface="+mj-lt"/>
                <a:ea typeface="Times New Roman" panose="02020603050405020304" pitchFamily="18" charset="0"/>
              </a:rPr>
              <a:t> 64.</a:t>
            </a:r>
            <a:endParaRPr lang="fr-FR" sz="2800" dirty="0">
              <a:solidFill>
                <a:srgbClr val="FE4229"/>
              </a:solidFill>
              <a:effectLst/>
              <a:latin typeface="Calibri" panose="020F0502020204030204" pitchFamily="34" charset="0"/>
              <a:ea typeface="Calibri" panose="020F0502020204030204" pitchFamily="34" charset="0"/>
            </a:endParaRPr>
          </a:p>
        </p:txBody>
      </p:sp>
      <p:sp>
        <p:nvSpPr>
          <p:cNvPr id="6" name="Titre 1">
            <a:extLst>
              <a:ext uri="{FF2B5EF4-FFF2-40B4-BE49-F238E27FC236}">
                <a16:creationId xmlns:a16="http://schemas.microsoft.com/office/drawing/2014/main" id="{81E1D5AE-7B84-4E45-721C-694C6105AEF5}"/>
              </a:ext>
            </a:extLst>
          </p:cNvPr>
          <p:cNvSpPr txBox="1">
            <a:spLocks/>
          </p:cNvSpPr>
          <p:nvPr/>
        </p:nvSpPr>
        <p:spPr>
          <a:xfrm>
            <a:off x="457200" y="274639"/>
            <a:ext cx="8229600" cy="1143000"/>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b="1" dirty="0">
                <a:latin typeface="+mj-lt"/>
              </a:rPr>
              <a:t>L’Udaf64 en quelques lignes</a:t>
            </a:r>
          </a:p>
        </p:txBody>
      </p:sp>
      <p:pic>
        <p:nvPicPr>
          <p:cNvPr id="7" name="Image 6">
            <a:extLst>
              <a:ext uri="{FF2B5EF4-FFF2-40B4-BE49-F238E27FC236}">
                <a16:creationId xmlns:a16="http://schemas.microsoft.com/office/drawing/2014/main" id="{5B2F64FC-BFCC-EDC2-1D5A-1814C373E93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9483761">
            <a:off x="-1283063" y="1712530"/>
            <a:ext cx="1714385" cy="2285847"/>
          </a:xfrm>
          <a:prstGeom prst="rect">
            <a:avLst/>
          </a:prstGeom>
        </p:spPr>
      </p:pic>
      <p:sp>
        <p:nvSpPr>
          <p:cNvPr id="2" name="Espace réservé de la date 3">
            <a:extLst>
              <a:ext uri="{FF2B5EF4-FFF2-40B4-BE49-F238E27FC236}">
                <a16:creationId xmlns:a16="http://schemas.microsoft.com/office/drawing/2014/main" id="{0D066CDD-03F3-A782-ABDD-DE118100E70E}"/>
              </a:ext>
            </a:extLst>
          </p:cNvPr>
          <p:cNvSpPr>
            <a:spLocks noGrp="1"/>
          </p:cNvSpPr>
          <p:nvPr>
            <p:ph type="dt" sz="half" idx="10"/>
          </p:nvPr>
        </p:nvSpPr>
        <p:spPr>
          <a:xfrm>
            <a:off x="457200" y="6356351"/>
            <a:ext cx="2133600" cy="365125"/>
          </a:xfrm>
        </p:spPr>
        <p:txBody>
          <a:bodyPr/>
          <a:lstStyle/>
          <a:p>
            <a:r>
              <a:rPr lang="fr-FR" dirty="0"/>
              <a:t>04/05/2024</a:t>
            </a:r>
          </a:p>
        </p:txBody>
      </p:sp>
      <p:sp>
        <p:nvSpPr>
          <p:cNvPr id="8" name="Espace réservé du pied de page 4">
            <a:extLst>
              <a:ext uri="{FF2B5EF4-FFF2-40B4-BE49-F238E27FC236}">
                <a16:creationId xmlns:a16="http://schemas.microsoft.com/office/drawing/2014/main" id="{76D2F9EB-2603-1933-29FC-3B02A65F0E52}"/>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9" name="Espace réservé du numéro de diapositive 5">
            <a:extLst>
              <a:ext uri="{FF2B5EF4-FFF2-40B4-BE49-F238E27FC236}">
                <a16:creationId xmlns:a16="http://schemas.microsoft.com/office/drawing/2014/main" id="{6F7123A9-2BF2-2DA0-AD71-FC19B666B985}"/>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6</a:t>
            </a:fld>
            <a:endParaRPr lang="fr-FR" dirty="0"/>
          </a:p>
        </p:txBody>
      </p:sp>
      <p:pic>
        <p:nvPicPr>
          <p:cNvPr id="11" name="Image 10" descr="Une image contenant texte, Police, logo, Graphique&#10;&#10;Description générée automatiquement">
            <a:extLst>
              <a:ext uri="{FF2B5EF4-FFF2-40B4-BE49-F238E27FC236}">
                <a16:creationId xmlns:a16="http://schemas.microsoft.com/office/drawing/2014/main" id="{D99CC3BE-AF0C-6D36-D669-EED217039F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756336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0FA551A-8F78-B2FD-EFEB-C7151390A551}"/>
              </a:ext>
            </a:extLst>
          </p:cNvPr>
          <p:cNvSpPr>
            <a:spLocks noGrp="1"/>
          </p:cNvSpPr>
          <p:nvPr>
            <p:ph type="title"/>
          </p:nvPr>
        </p:nvSpPr>
        <p:spPr>
          <a:xfrm>
            <a:off x="457200" y="71069"/>
            <a:ext cx="8229600" cy="1143000"/>
          </a:xfrm>
        </p:spPr>
        <p:txBody>
          <a:bodyPr>
            <a:normAutofit/>
          </a:bodyPr>
          <a:lstStyle/>
          <a:p>
            <a:r>
              <a:rPr lang="fr-FR" b="1" dirty="0">
                <a:solidFill>
                  <a:srgbClr val="FE4229"/>
                </a:solidFill>
                <a:latin typeface="+mj-lt"/>
              </a:rPr>
              <a:t>Les Membres du Bureau</a:t>
            </a:r>
            <a:endParaRPr lang="en-US" b="1" dirty="0">
              <a:solidFill>
                <a:srgbClr val="FE4229"/>
              </a:solidFill>
            </a:endParaRPr>
          </a:p>
        </p:txBody>
      </p:sp>
      <p:pic>
        <p:nvPicPr>
          <p:cNvPr id="3" name="Picture 8">
            <a:extLst>
              <a:ext uri="{FF2B5EF4-FFF2-40B4-BE49-F238E27FC236}">
                <a16:creationId xmlns:a16="http://schemas.microsoft.com/office/drawing/2014/main" id="{AEF65730-5C08-E6CA-3788-7C636B087B1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368680" y="846139"/>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a:extLst>
              <a:ext uri="{FF2B5EF4-FFF2-40B4-BE49-F238E27FC236}">
                <a16:creationId xmlns:a16="http://schemas.microsoft.com/office/drawing/2014/main" id="{DCF875C7-0201-182A-DC35-380A822268C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5311" y="2517290"/>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a:extLst>
              <a:ext uri="{FF2B5EF4-FFF2-40B4-BE49-F238E27FC236}">
                <a16:creationId xmlns:a16="http://schemas.microsoft.com/office/drawing/2014/main" id="{69E73518-C995-E6B7-A10C-310E083AD15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507206" y="2252869"/>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a:extLst>
              <a:ext uri="{FF2B5EF4-FFF2-40B4-BE49-F238E27FC236}">
                <a16:creationId xmlns:a16="http://schemas.microsoft.com/office/drawing/2014/main" id="{233ECB31-0955-ED25-74B6-40630A3442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358952" y="3722923"/>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a:extLst>
              <a:ext uri="{FF2B5EF4-FFF2-40B4-BE49-F238E27FC236}">
                <a16:creationId xmlns:a16="http://schemas.microsoft.com/office/drawing/2014/main" id="{EC178097-AA10-16FE-1401-8BE96B82D32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726012" y="2226889"/>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5511CDD3-82D0-6F51-CD6A-A3A2DFD6C0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242062" y="2363295"/>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a:extLst>
              <a:ext uri="{FF2B5EF4-FFF2-40B4-BE49-F238E27FC236}">
                <a16:creationId xmlns:a16="http://schemas.microsoft.com/office/drawing/2014/main" id="{60D94DA7-9F01-72A2-932B-3895E37D6D5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965808" y="3981257"/>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9E95EBC2-83E0-E6F2-B2DB-A1D3E999268F}"/>
              </a:ext>
            </a:extLst>
          </p:cNvPr>
          <p:cNvSpPr txBox="1"/>
          <p:nvPr/>
        </p:nvSpPr>
        <p:spPr>
          <a:xfrm>
            <a:off x="3570408" y="1541123"/>
            <a:ext cx="2116824" cy="584775"/>
          </a:xfrm>
          <a:prstGeom prst="rect">
            <a:avLst/>
          </a:prstGeom>
          <a:noFill/>
        </p:spPr>
        <p:txBody>
          <a:bodyPr wrap="square" rtlCol="0">
            <a:spAutoFit/>
          </a:bodyPr>
          <a:lstStyle/>
          <a:p>
            <a:pPr algn="ctr"/>
            <a:r>
              <a:rPr lang="fr-FR" sz="1600" b="1" dirty="0">
                <a:solidFill>
                  <a:schemeClr val="bg1"/>
                </a:solidFill>
              </a:rPr>
              <a:t>Danielle FILLION</a:t>
            </a:r>
          </a:p>
          <a:p>
            <a:pPr algn="ctr"/>
            <a:r>
              <a:rPr lang="fr-FR" sz="1600" b="1" dirty="0">
                <a:solidFill>
                  <a:schemeClr val="bg1"/>
                </a:solidFill>
              </a:rPr>
              <a:t>Présidente</a:t>
            </a:r>
          </a:p>
        </p:txBody>
      </p:sp>
      <p:sp>
        <p:nvSpPr>
          <p:cNvPr id="13" name="ZoneTexte 12">
            <a:extLst>
              <a:ext uri="{FF2B5EF4-FFF2-40B4-BE49-F238E27FC236}">
                <a16:creationId xmlns:a16="http://schemas.microsoft.com/office/drawing/2014/main" id="{EC187BFC-E4D0-CB0F-6804-21AFAB3E251B}"/>
              </a:ext>
            </a:extLst>
          </p:cNvPr>
          <p:cNvSpPr txBox="1"/>
          <p:nvPr/>
        </p:nvSpPr>
        <p:spPr>
          <a:xfrm>
            <a:off x="4830548" y="3029543"/>
            <a:ext cx="2116824" cy="584775"/>
          </a:xfrm>
          <a:prstGeom prst="rect">
            <a:avLst/>
          </a:prstGeom>
          <a:noFill/>
        </p:spPr>
        <p:txBody>
          <a:bodyPr wrap="square" rtlCol="0">
            <a:spAutoFit/>
          </a:bodyPr>
          <a:lstStyle/>
          <a:p>
            <a:pPr algn="ctr"/>
            <a:r>
              <a:rPr lang="fr-FR" sz="1600" b="1" dirty="0">
                <a:solidFill>
                  <a:schemeClr val="bg1"/>
                </a:solidFill>
              </a:rPr>
              <a:t>François BAJ</a:t>
            </a:r>
          </a:p>
          <a:p>
            <a:pPr algn="ctr"/>
            <a:r>
              <a:rPr lang="fr-FR" sz="1600" b="1" dirty="0">
                <a:solidFill>
                  <a:schemeClr val="bg1"/>
                </a:solidFill>
              </a:rPr>
              <a:t>Secrétaire Général</a:t>
            </a:r>
          </a:p>
        </p:txBody>
      </p:sp>
      <p:sp>
        <p:nvSpPr>
          <p:cNvPr id="14" name="ZoneTexte 13">
            <a:extLst>
              <a:ext uri="{FF2B5EF4-FFF2-40B4-BE49-F238E27FC236}">
                <a16:creationId xmlns:a16="http://schemas.microsoft.com/office/drawing/2014/main" id="{A706928A-DBF0-690A-2C2C-2D0169AA6B5E}"/>
              </a:ext>
            </a:extLst>
          </p:cNvPr>
          <p:cNvSpPr txBox="1"/>
          <p:nvPr/>
        </p:nvSpPr>
        <p:spPr>
          <a:xfrm>
            <a:off x="2464969" y="3177167"/>
            <a:ext cx="2116824" cy="584775"/>
          </a:xfrm>
          <a:prstGeom prst="rect">
            <a:avLst/>
          </a:prstGeom>
          <a:noFill/>
        </p:spPr>
        <p:txBody>
          <a:bodyPr wrap="square" rtlCol="0">
            <a:spAutoFit/>
          </a:bodyPr>
          <a:lstStyle/>
          <a:p>
            <a:pPr algn="ctr"/>
            <a:r>
              <a:rPr lang="fr-FR" sz="1600" b="1" dirty="0">
                <a:solidFill>
                  <a:schemeClr val="bg1"/>
                </a:solidFill>
              </a:rPr>
              <a:t>René ARRIBARAT</a:t>
            </a:r>
          </a:p>
          <a:p>
            <a:pPr algn="ctr"/>
            <a:r>
              <a:rPr lang="fr-FR" sz="1600" b="1" dirty="0">
                <a:solidFill>
                  <a:schemeClr val="bg1"/>
                </a:solidFill>
              </a:rPr>
              <a:t>Trésorier</a:t>
            </a:r>
          </a:p>
        </p:txBody>
      </p:sp>
      <p:sp>
        <p:nvSpPr>
          <p:cNvPr id="15" name="ZoneTexte 14">
            <a:extLst>
              <a:ext uri="{FF2B5EF4-FFF2-40B4-BE49-F238E27FC236}">
                <a16:creationId xmlns:a16="http://schemas.microsoft.com/office/drawing/2014/main" id="{4C68DA4B-F13B-C629-F415-E83F78278474}"/>
              </a:ext>
            </a:extLst>
          </p:cNvPr>
          <p:cNvSpPr txBox="1"/>
          <p:nvPr/>
        </p:nvSpPr>
        <p:spPr>
          <a:xfrm>
            <a:off x="167470" y="3261097"/>
            <a:ext cx="2116824" cy="584775"/>
          </a:xfrm>
          <a:prstGeom prst="rect">
            <a:avLst/>
          </a:prstGeom>
          <a:noFill/>
        </p:spPr>
        <p:txBody>
          <a:bodyPr wrap="square" rtlCol="0">
            <a:spAutoFit/>
          </a:bodyPr>
          <a:lstStyle/>
          <a:p>
            <a:pPr algn="ctr"/>
            <a:r>
              <a:rPr lang="fr-FR" sz="1600" b="1" dirty="0">
                <a:solidFill>
                  <a:schemeClr val="bg1"/>
                </a:solidFill>
              </a:rPr>
              <a:t>Séverine BOUZIN</a:t>
            </a:r>
          </a:p>
          <a:p>
            <a:pPr algn="ctr"/>
            <a:r>
              <a:rPr lang="fr-FR" sz="1600" b="1" dirty="0">
                <a:solidFill>
                  <a:schemeClr val="bg1"/>
                </a:solidFill>
              </a:rPr>
              <a:t>Vice-Présidente</a:t>
            </a:r>
          </a:p>
        </p:txBody>
      </p:sp>
      <p:sp>
        <p:nvSpPr>
          <p:cNvPr id="16" name="ZoneTexte 15">
            <a:extLst>
              <a:ext uri="{FF2B5EF4-FFF2-40B4-BE49-F238E27FC236}">
                <a16:creationId xmlns:a16="http://schemas.microsoft.com/office/drawing/2014/main" id="{D75DEB85-5CE6-6CF5-AE04-A0A5DA3E3FF3}"/>
              </a:ext>
            </a:extLst>
          </p:cNvPr>
          <p:cNvSpPr txBox="1"/>
          <p:nvPr/>
        </p:nvSpPr>
        <p:spPr>
          <a:xfrm>
            <a:off x="6924451" y="3029542"/>
            <a:ext cx="2116824" cy="584775"/>
          </a:xfrm>
          <a:prstGeom prst="rect">
            <a:avLst/>
          </a:prstGeom>
          <a:noFill/>
        </p:spPr>
        <p:txBody>
          <a:bodyPr wrap="square" rtlCol="0">
            <a:spAutoFit/>
          </a:bodyPr>
          <a:lstStyle/>
          <a:p>
            <a:pPr algn="ctr"/>
            <a:r>
              <a:rPr lang="fr-FR" sz="1600" b="1" dirty="0">
                <a:solidFill>
                  <a:schemeClr val="bg1"/>
                </a:solidFill>
              </a:rPr>
              <a:t>Inès AZAIS</a:t>
            </a:r>
          </a:p>
          <a:p>
            <a:pPr algn="ctr"/>
            <a:r>
              <a:rPr lang="fr-FR" sz="1600" b="1" dirty="0">
                <a:solidFill>
                  <a:schemeClr val="bg1"/>
                </a:solidFill>
              </a:rPr>
              <a:t>Secrétaire Adjointe</a:t>
            </a:r>
          </a:p>
        </p:txBody>
      </p:sp>
      <p:sp>
        <p:nvSpPr>
          <p:cNvPr id="17" name="ZoneTexte 16">
            <a:extLst>
              <a:ext uri="{FF2B5EF4-FFF2-40B4-BE49-F238E27FC236}">
                <a16:creationId xmlns:a16="http://schemas.microsoft.com/office/drawing/2014/main" id="{39EBCC03-EDFA-F97A-3DAD-C0F65255F7EF}"/>
              </a:ext>
            </a:extLst>
          </p:cNvPr>
          <p:cNvSpPr txBox="1"/>
          <p:nvPr/>
        </p:nvSpPr>
        <p:spPr>
          <a:xfrm>
            <a:off x="5532417" y="4516422"/>
            <a:ext cx="2116824" cy="584775"/>
          </a:xfrm>
          <a:prstGeom prst="rect">
            <a:avLst/>
          </a:prstGeom>
          <a:noFill/>
        </p:spPr>
        <p:txBody>
          <a:bodyPr wrap="square" rtlCol="0">
            <a:spAutoFit/>
          </a:bodyPr>
          <a:lstStyle/>
          <a:p>
            <a:pPr algn="ctr"/>
            <a:r>
              <a:rPr lang="fr-FR" sz="1600" b="1" dirty="0">
                <a:solidFill>
                  <a:schemeClr val="bg1"/>
                </a:solidFill>
              </a:rPr>
              <a:t>Isabelle RUCHAT</a:t>
            </a:r>
          </a:p>
          <a:p>
            <a:pPr algn="ctr"/>
            <a:r>
              <a:rPr lang="fr-FR" sz="1600" b="1" dirty="0">
                <a:solidFill>
                  <a:schemeClr val="bg1"/>
                </a:solidFill>
              </a:rPr>
              <a:t>Administratrice</a:t>
            </a:r>
          </a:p>
        </p:txBody>
      </p:sp>
      <p:sp>
        <p:nvSpPr>
          <p:cNvPr id="18" name="ZoneTexte 17">
            <a:extLst>
              <a:ext uri="{FF2B5EF4-FFF2-40B4-BE49-F238E27FC236}">
                <a16:creationId xmlns:a16="http://schemas.microsoft.com/office/drawing/2014/main" id="{D5BEDBFF-D35E-B695-4356-047B917602C4}"/>
              </a:ext>
            </a:extLst>
          </p:cNvPr>
          <p:cNvSpPr txBox="1"/>
          <p:nvPr/>
        </p:nvSpPr>
        <p:spPr>
          <a:xfrm>
            <a:off x="1167536" y="4807384"/>
            <a:ext cx="2116824" cy="584775"/>
          </a:xfrm>
          <a:prstGeom prst="rect">
            <a:avLst/>
          </a:prstGeom>
          <a:noFill/>
        </p:spPr>
        <p:txBody>
          <a:bodyPr wrap="square" rtlCol="0">
            <a:spAutoFit/>
          </a:bodyPr>
          <a:lstStyle/>
          <a:p>
            <a:pPr algn="ctr"/>
            <a:r>
              <a:rPr lang="fr-FR" sz="1600" b="1" dirty="0">
                <a:solidFill>
                  <a:schemeClr val="bg1"/>
                </a:solidFill>
              </a:rPr>
              <a:t>Gérard ROBESSON</a:t>
            </a:r>
          </a:p>
          <a:p>
            <a:pPr algn="ctr"/>
            <a:r>
              <a:rPr lang="fr-FR" sz="1600" b="1" dirty="0">
                <a:solidFill>
                  <a:schemeClr val="bg1"/>
                </a:solidFill>
              </a:rPr>
              <a:t>Administrateur</a:t>
            </a:r>
          </a:p>
        </p:txBody>
      </p:sp>
      <p:sp>
        <p:nvSpPr>
          <p:cNvPr id="2" name="Espace réservé de la date 3">
            <a:extLst>
              <a:ext uri="{FF2B5EF4-FFF2-40B4-BE49-F238E27FC236}">
                <a16:creationId xmlns:a16="http://schemas.microsoft.com/office/drawing/2014/main" id="{49B06C7E-5097-5623-2DA9-5F92C87776BB}"/>
              </a:ext>
            </a:extLst>
          </p:cNvPr>
          <p:cNvSpPr>
            <a:spLocks noGrp="1"/>
          </p:cNvSpPr>
          <p:nvPr>
            <p:ph type="dt" sz="half" idx="10"/>
          </p:nvPr>
        </p:nvSpPr>
        <p:spPr>
          <a:xfrm>
            <a:off x="457200" y="6356351"/>
            <a:ext cx="2133600" cy="365125"/>
          </a:xfrm>
        </p:spPr>
        <p:txBody>
          <a:bodyPr/>
          <a:lstStyle/>
          <a:p>
            <a:r>
              <a:rPr lang="fr-FR" dirty="0"/>
              <a:t>04/05/2024</a:t>
            </a:r>
          </a:p>
        </p:txBody>
      </p:sp>
      <p:sp>
        <p:nvSpPr>
          <p:cNvPr id="9" name="Espace réservé du pied de page 4">
            <a:extLst>
              <a:ext uri="{FF2B5EF4-FFF2-40B4-BE49-F238E27FC236}">
                <a16:creationId xmlns:a16="http://schemas.microsoft.com/office/drawing/2014/main" id="{18E89078-BEA4-3CED-0733-95BE955CDC14}"/>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19" name="Espace réservé du numéro de diapositive 5">
            <a:extLst>
              <a:ext uri="{FF2B5EF4-FFF2-40B4-BE49-F238E27FC236}">
                <a16:creationId xmlns:a16="http://schemas.microsoft.com/office/drawing/2014/main" id="{5B27FEAD-F167-22D5-EEDA-F85739B64486}"/>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7</a:t>
            </a:fld>
            <a:endParaRPr lang="fr-FR" dirty="0"/>
          </a:p>
        </p:txBody>
      </p:sp>
      <p:pic>
        <p:nvPicPr>
          <p:cNvPr id="20" name="Image 19" descr="Une image contenant texte, Police, logo, Graphique&#10;&#10;Description générée automatiquement">
            <a:extLst>
              <a:ext uri="{FF2B5EF4-FFF2-40B4-BE49-F238E27FC236}">
                <a16:creationId xmlns:a16="http://schemas.microsoft.com/office/drawing/2014/main" id="{872F8F45-F784-1651-CAB0-E12C073D2C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300557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a:extLst>
              <a:ext uri="{FF2B5EF4-FFF2-40B4-BE49-F238E27FC236}">
                <a16:creationId xmlns:a16="http://schemas.microsoft.com/office/drawing/2014/main" id="{9D9FBC0A-74AD-60B3-C097-2F1F3F40FF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7498" y="620688"/>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B80C8138-B8FE-05AA-A33E-52236C7FC5BA}"/>
              </a:ext>
            </a:extLst>
          </p:cNvPr>
          <p:cNvSpPr txBox="1">
            <a:spLocks/>
          </p:cNvSpPr>
          <p:nvPr/>
        </p:nvSpPr>
        <p:spPr>
          <a:xfrm>
            <a:off x="449390" y="138458"/>
            <a:ext cx="8229600" cy="1143000"/>
          </a:xfrm>
          <a:prstGeom prst="rect">
            <a:avLst/>
          </a:prstGeom>
        </p:spPr>
        <p:txBody>
          <a:bodyPr>
            <a:normAutofit/>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b="1" dirty="0">
                <a:solidFill>
                  <a:srgbClr val="FE4229"/>
                </a:solidFill>
                <a:latin typeface="+mj-lt"/>
              </a:rPr>
              <a:t>Les Membres du Conseil d’Administration</a:t>
            </a:r>
            <a:endParaRPr lang="en-US" b="1" dirty="0">
              <a:solidFill>
                <a:srgbClr val="FE4229"/>
              </a:solidFill>
            </a:endParaRPr>
          </a:p>
        </p:txBody>
      </p:sp>
      <p:pic>
        <p:nvPicPr>
          <p:cNvPr id="6" name="Picture 8">
            <a:extLst>
              <a:ext uri="{FF2B5EF4-FFF2-40B4-BE49-F238E27FC236}">
                <a16:creationId xmlns:a16="http://schemas.microsoft.com/office/drawing/2014/main" id="{267873A8-73CA-6ED2-05DE-0656F27329A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235780" y="563554"/>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a:extLst>
              <a:ext uri="{FF2B5EF4-FFF2-40B4-BE49-F238E27FC236}">
                <a16:creationId xmlns:a16="http://schemas.microsoft.com/office/drawing/2014/main" id="{C7804506-4BD0-D33F-99EA-5EECBA81289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458807" y="577841"/>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a:extLst>
              <a:ext uri="{FF2B5EF4-FFF2-40B4-BE49-F238E27FC236}">
                <a16:creationId xmlns:a16="http://schemas.microsoft.com/office/drawing/2014/main" id="{AB0152B1-EB8F-4250-B0D0-B83B127A050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681833" y="566174"/>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C05965CE-F7D6-DF52-9D5F-A0A051A841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025490" y="2197000"/>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a:extLst>
              <a:ext uri="{FF2B5EF4-FFF2-40B4-BE49-F238E27FC236}">
                <a16:creationId xmlns:a16="http://schemas.microsoft.com/office/drawing/2014/main" id="{37143211-092A-9206-DED8-5738EBB90B9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248517" y="2211287"/>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a:extLst>
              <a:ext uri="{FF2B5EF4-FFF2-40B4-BE49-F238E27FC236}">
                <a16:creationId xmlns:a16="http://schemas.microsoft.com/office/drawing/2014/main" id="{30D71E04-9F34-03CE-323F-BF0FE0644DD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472345" y="2228866"/>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B0FFFA49-DD37-7D6A-3E30-F77E2B14BCF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112324" y="3894180"/>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a:extLst>
              <a:ext uri="{FF2B5EF4-FFF2-40B4-BE49-F238E27FC236}">
                <a16:creationId xmlns:a16="http://schemas.microsoft.com/office/drawing/2014/main" id="{145A4D52-539B-9893-586F-F2F6D31ACFC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2360406" y="3952802"/>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a:extLst>
              <a:ext uri="{FF2B5EF4-FFF2-40B4-BE49-F238E27FC236}">
                <a16:creationId xmlns:a16="http://schemas.microsoft.com/office/drawing/2014/main" id="{64B007ED-D127-C048-FAC5-6C2BA16F85F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564190" y="3967089"/>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15" name="ZoneTexte 14">
            <a:extLst>
              <a:ext uri="{FF2B5EF4-FFF2-40B4-BE49-F238E27FC236}">
                <a16:creationId xmlns:a16="http://schemas.microsoft.com/office/drawing/2014/main" id="{0933FA35-E8D5-D439-B080-F3F45A66CB73}"/>
              </a:ext>
            </a:extLst>
          </p:cNvPr>
          <p:cNvSpPr txBox="1"/>
          <p:nvPr/>
        </p:nvSpPr>
        <p:spPr>
          <a:xfrm>
            <a:off x="163781" y="1421858"/>
            <a:ext cx="2116824" cy="584775"/>
          </a:xfrm>
          <a:prstGeom prst="rect">
            <a:avLst/>
          </a:prstGeom>
          <a:noFill/>
        </p:spPr>
        <p:txBody>
          <a:bodyPr wrap="square" rtlCol="0">
            <a:spAutoFit/>
          </a:bodyPr>
          <a:lstStyle/>
          <a:p>
            <a:pPr algn="ctr"/>
            <a:r>
              <a:rPr lang="fr-FR" sz="1600" b="1" dirty="0" err="1">
                <a:solidFill>
                  <a:schemeClr val="bg1"/>
                </a:solidFill>
              </a:rPr>
              <a:t>Elgrine</a:t>
            </a:r>
            <a:r>
              <a:rPr lang="fr-FR" sz="1600" b="1" dirty="0">
                <a:solidFill>
                  <a:schemeClr val="bg1"/>
                </a:solidFill>
              </a:rPr>
              <a:t> AREQUION</a:t>
            </a:r>
          </a:p>
          <a:p>
            <a:pPr algn="ctr"/>
            <a:r>
              <a:rPr lang="fr-FR" sz="1600" b="1" dirty="0">
                <a:solidFill>
                  <a:schemeClr val="bg1"/>
                </a:solidFill>
              </a:rPr>
              <a:t>Administratrice</a:t>
            </a:r>
          </a:p>
        </p:txBody>
      </p:sp>
      <p:sp>
        <p:nvSpPr>
          <p:cNvPr id="16" name="ZoneTexte 15">
            <a:extLst>
              <a:ext uri="{FF2B5EF4-FFF2-40B4-BE49-F238E27FC236}">
                <a16:creationId xmlns:a16="http://schemas.microsoft.com/office/drawing/2014/main" id="{5124AFA1-C015-A1D0-34FD-680F79E5C607}"/>
              </a:ext>
            </a:extLst>
          </p:cNvPr>
          <p:cNvSpPr txBox="1"/>
          <p:nvPr/>
        </p:nvSpPr>
        <p:spPr>
          <a:xfrm>
            <a:off x="2357280" y="1417266"/>
            <a:ext cx="2116824" cy="584775"/>
          </a:xfrm>
          <a:prstGeom prst="rect">
            <a:avLst/>
          </a:prstGeom>
          <a:noFill/>
        </p:spPr>
        <p:txBody>
          <a:bodyPr wrap="square" rtlCol="0">
            <a:spAutoFit/>
          </a:bodyPr>
          <a:lstStyle/>
          <a:p>
            <a:pPr algn="ctr"/>
            <a:r>
              <a:rPr lang="fr-FR" sz="1600" b="1">
                <a:solidFill>
                  <a:schemeClr val="bg1"/>
                </a:solidFill>
              </a:rPr>
              <a:t>Catherine BENELLI</a:t>
            </a:r>
            <a:endParaRPr lang="fr-FR" sz="1600" b="1" dirty="0">
              <a:solidFill>
                <a:schemeClr val="bg1"/>
              </a:solidFill>
            </a:endParaRPr>
          </a:p>
          <a:p>
            <a:pPr algn="ctr"/>
            <a:r>
              <a:rPr lang="fr-FR" sz="1600" b="1" dirty="0">
                <a:solidFill>
                  <a:schemeClr val="bg1"/>
                </a:solidFill>
              </a:rPr>
              <a:t>Administratrice</a:t>
            </a:r>
          </a:p>
        </p:txBody>
      </p:sp>
      <p:sp>
        <p:nvSpPr>
          <p:cNvPr id="17" name="ZoneTexte 16">
            <a:extLst>
              <a:ext uri="{FF2B5EF4-FFF2-40B4-BE49-F238E27FC236}">
                <a16:creationId xmlns:a16="http://schemas.microsoft.com/office/drawing/2014/main" id="{0121645B-DE82-F9EE-4C06-3B9DF8E8876A}"/>
              </a:ext>
            </a:extLst>
          </p:cNvPr>
          <p:cNvSpPr txBox="1"/>
          <p:nvPr/>
        </p:nvSpPr>
        <p:spPr>
          <a:xfrm>
            <a:off x="4610684" y="1094514"/>
            <a:ext cx="2116824" cy="1323439"/>
          </a:xfrm>
          <a:prstGeom prst="rect">
            <a:avLst/>
          </a:prstGeom>
          <a:noFill/>
        </p:spPr>
        <p:txBody>
          <a:bodyPr wrap="square" rtlCol="0">
            <a:spAutoFit/>
          </a:bodyPr>
          <a:lstStyle/>
          <a:p>
            <a:pPr algn="ctr"/>
            <a:r>
              <a:rPr lang="fr-FR" sz="1600" b="1" dirty="0">
                <a:solidFill>
                  <a:schemeClr val="bg1"/>
                </a:solidFill>
              </a:rPr>
              <a:t>Christian CASTENDET</a:t>
            </a:r>
          </a:p>
          <a:p>
            <a:pPr algn="ctr"/>
            <a:r>
              <a:rPr lang="fr-FR" sz="1600" b="1" dirty="0">
                <a:solidFill>
                  <a:schemeClr val="bg1"/>
                </a:solidFill>
              </a:rPr>
              <a:t>Administrateur</a:t>
            </a:r>
          </a:p>
          <a:p>
            <a:pPr algn="ctr"/>
            <a:r>
              <a:rPr lang="fr-FR" sz="1600" b="1" dirty="0">
                <a:solidFill>
                  <a:schemeClr val="bg1"/>
                </a:solidFill>
              </a:rPr>
              <a:t>Président de la Commission de Contrôle</a:t>
            </a:r>
          </a:p>
        </p:txBody>
      </p:sp>
      <p:sp>
        <p:nvSpPr>
          <p:cNvPr id="18" name="ZoneTexte 17">
            <a:extLst>
              <a:ext uri="{FF2B5EF4-FFF2-40B4-BE49-F238E27FC236}">
                <a16:creationId xmlns:a16="http://schemas.microsoft.com/office/drawing/2014/main" id="{1BE4C88F-366A-FD89-6A19-005F7A42F4FC}"/>
              </a:ext>
            </a:extLst>
          </p:cNvPr>
          <p:cNvSpPr txBox="1"/>
          <p:nvPr/>
        </p:nvSpPr>
        <p:spPr>
          <a:xfrm>
            <a:off x="163781" y="4777566"/>
            <a:ext cx="2267095" cy="830997"/>
          </a:xfrm>
          <a:prstGeom prst="rect">
            <a:avLst/>
          </a:prstGeom>
          <a:noFill/>
        </p:spPr>
        <p:txBody>
          <a:bodyPr wrap="square" rtlCol="0">
            <a:spAutoFit/>
          </a:bodyPr>
          <a:lstStyle/>
          <a:p>
            <a:pPr algn="ctr"/>
            <a:r>
              <a:rPr lang="fr-FR" sz="1600" b="1" dirty="0">
                <a:solidFill>
                  <a:schemeClr val="bg1"/>
                </a:solidFill>
              </a:rPr>
              <a:t>Stéphanie HUGONNIER</a:t>
            </a:r>
          </a:p>
          <a:p>
            <a:pPr algn="ctr"/>
            <a:r>
              <a:rPr lang="fr-FR" sz="1600" b="1" dirty="0">
                <a:solidFill>
                  <a:schemeClr val="bg1"/>
                </a:solidFill>
              </a:rPr>
              <a:t>Administratrice</a:t>
            </a:r>
          </a:p>
          <a:p>
            <a:pPr algn="ctr"/>
            <a:endParaRPr lang="fr-FR" sz="1600" b="1" dirty="0">
              <a:solidFill>
                <a:schemeClr val="bg1"/>
              </a:solidFill>
            </a:endParaRPr>
          </a:p>
        </p:txBody>
      </p:sp>
      <p:sp>
        <p:nvSpPr>
          <p:cNvPr id="19" name="ZoneTexte 18">
            <a:extLst>
              <a:ext uri="{FF2B5EF4-FFF2-40B4-BE49-F238E27FC236}">
                <a16:creationId xmlns:a16="http://schemas.microsoft.com/office/drawing/2014/main" id="{7AC5F8CA-E05E-CEEB-92AD-17102C8B5436}"/>
              </a:ext>
            </a:extLst>
          </p:cNvPr>
          <p:cNvSpPr txBox="1"/>
          <p:nvPr/>
        </p:nvSpPr>
        <p:spPr>
          <a:xfrm>
            <a:off x="2592612" y="4781785"/>
            <a:ext cx="2116824" cy="830997"/>
          </a:xfrm>
          <a:prstGeom prst="rect">
            <a:avLst/>
          </a:prstGeom>
          <a:noFill/>
        </p:spPr>
        <p:txBody>
          <a:bodyPr wrap="square" rtlCol="0">
            <a:spAutoFit/>
          </a:bodyPr>
          <a:lstStyle/>
          <a:p>
            <a:pPr algn="ctr"/>
            <a:r>
              <a:rPr lang="fr-FR" sz="1600" b="1" dirty="0">
                <a:solidFill>
                  <a:schemeClr val="bg1"/>
                </a:solidFill>
              </a:rPr>
              <a:t>Pascale KHALDI</a:t>
            </a:r>
          </a:p>
          <a:p>
            <a:pPr algn="ctr"/>
            <a:r>
              <a:rPr lang="fr-FR" sz="1600" b="1" dirty="0">
                <a:solidFill>
                  <a:schemeClr val="bg1"/>
                </a:solidFill>
              </a:rPr>
              <a:t>Administratrice</a:t>
            </a:r>
          </a:p>
          <a:p>
            <a:pPr algn="ctr"/>
            <a:endParaRPr lang="fr-FR" sz="1600" b="1" dirty="0">
              <a:solidFill>
                <a:schemeClr val="bg1"/>
              </a:solidFill>
            </a:endParaRPr>
          </a:p>
        </p:txBody>
      </p:sp>
      <p:sp>
        <p:nvSpPr>
          <p:cNvPr id="20" name="ZoneTexte 19">
            <a:extLst>
              <a:ext uri="{FF2B5EF4-FFF2-40B4-BE49-F238E27FC236}">
                <a16:creationId xmlns:a16="http://schemas.microsoft.com/office/drawing/2014/main" id="{D68F05B7-8C04-389B-0E55-BA1CEBD8BB8A}"/>
              </a:ext>
            </a:extLst>
          </p:cNvPr>
          <p:cNvSpPr txBox="1"/>
          <p:nvPr/>
        </p:nvSpPr>
        <p:spPr>
          <a:xfrm>
            <a:off x="4715441" y="4781785"/>
            <a:ext cx="2116824" cy="830997"/>
          </a:xfrm>
          <a:prstGeom prst="rect">
            <a:avLst/>
          </a:prstGeom>
          <a:noFill/>
        </p:spPr>
        <p:txBody>
          <a:bodyPr wrap="square" rtlCol="0">
            <a:spAutoFit/>
          </a:bodyPr>
          <a:lstStyle/>
          <a:p>
            <a:pPr algn="ctr"/>
            <a:r>
              <a:rPr lang="fr-FR" sz="1600" b="1" dirty="0">
                <a:solidFill>
                  <a:schemeClr val="bg1"/>
                </a:solidFill>
              </a:rPr>
              <a:t>Ludovic HELLIOT</a:t>
            </a:r>
          </a:p>
          <a:p>
            <a:pPr algn="ctr"/>
            <a:r>
              <a:rPr lang="fr-FR" sz="1600" b="1" dirty="0">
                <a:solidFill>
                  <a:schemeClr val="bg1"/>
                </a:solidFill>
              </a:rPr>
              <a:t>Administrateur</a:t>
            </a:r>
          </a:p>
          <a:p>
            <a:pPr algn="ctr"/>
            <a:endParaRPr lang="fr-FR" sz="1600" b="1" dirty="0">
              <a:solidFill>
                <a:schemeClr val="bg1"/>
              </a:solidFill>
            </a:endParaRPr>
          </a:p>
        </p:txBody>
      </p:sp>
      <p:sp>
        <p:nvSpPr>
          <p:cNvPr id="21" name="ZoneTexte 20">
            <a:extLst>
              <a:ext uri="{FF2B5EF4-FFF2-40B4-BE49-F238E27FC236}">
                <a16:creationId xmlns:a16="http://schemas.microsoft.com/office/drawing/2014/main" id="{5D548714-C0D1-ED97-61CC-4DBB4BB7D8EA}"/>
              </a:ext>
            </a:extLst>
          </p:cNvPr>
          <p:cNvSpPr txBox="1"/>
          <p:nvPr/>
        </p:nvSpPr>
        <p:spPr>
          <a:xfrm>
            <a:off x="1044733" y="3033640"/>
            <a:ext cx="2293649" cy="830997"/>
          </a:xfrm>
          <a:prstGeom prst="rect">
            <a:avLst/>
          </a:prstGeom>
          <a:noFill/>
        </p:spPr>
        <p:txBody>
          <a:bodyPr wrap="square" rtlCol="0">
            <a:spAutoFit/>
          </a:bodyPr>
          <a:lstStyle/>
          <a:p>
            <a:pPr algn="ctr"/>
            <a:r>
              <a:rPr lang="fr-FR" sz="1600" b="1" dirty="0">
                <a:solidFill>
                  <a:schemeClr val="bg1"/>
                </a:solidFill>
              </a:rPr>
              <a:t>Emmanuelle ESPILONDO</a:t>
            </a:r>
          </a:p>
          <a:p>
            <a:pPr algn="ctr"/>
            <a:r>
              <a:rPr lang="fr-FR" sz="1600" b="1" dirty="0">
                <a:solidFill>
                  <a:schemeClr val="bg1"/>
                </a:solidFill>
              </a:rPr>
              <a:t>Administratrice</a:t>
            </a:r>
          </a:p>
          <a:p>
            <a:pPr algn="ctr"/>
            <a:endParaRPr lang="fr-FR" sz="1600" b="1" dirty="0">
              <a:solidFill>
                <a:schemeClr val="bg1"/>
              </a:solidFill>
            </a:endParaRPr>
          </a:p>
        </p:txBody>
      </p:sp>
      <p:sp>
        <p:nvSpPr>
          <p:cNvPr id="22" name="ZoneTexte 21">
            <a:extLst>
              <a:ext uri="{FF2B5EF4-FFF2-40B4-BE49-F238E27FC236}">
                <a16:creationId xmlns:a16="http://schemas.microsoft.com/office/drawing/2014/main" id="{B5E2A050-8869-5258-DC02-986115C9ABA6}"/>
              </a:ext>
            </a:extLst>
          </p:cNvPr>
          <p:cNvSpPr txBox="1"/>
          <p:nvPr/>
        </p:nvSpPr>
        <p:spPr>
          <a:xfrm>
            <a:off x="3423524" y="3033379"/>
            <a:ext cx="2116824" cy="830997"/>
          </a:xfrm>
          <a:prstGeom prst="rect">
            <a:avLst/>
          </a:prstGeom>
          <a:noFill/>
        </p:spPr>
        <p:txBody>
          <a:bodyPr wrap="square" rtlCol="0">
            <a:spAutoFit/>
          </a:bodyPr>
          <a:lstStyle/>
          <a:p>
            <a:pPr algn="ctr"/>
            <a:r>
              <a:rPr lang="fr-FR" sz="1600" b="1" dirty="0">
                <a:solidFill>
                  <a:schemeClr val="bg1"/>
                </a:solidFill>
              </a:rPr>
              <a:t>Pierre FABRE</a:t>
            </a:r>
          </a:p>
          <a:p>
            <a:pPr algn="ctr"/>
            <a:r>
              <a:rPr lang="fr-FR" sz="1600" b="1" dirty="0">
                <a:solidFill>
                  <a:schemeClr val="bg1"/>
                </a:solidFill>
              </a:rPr>
              <a:t>Administrateur</a:t>
            </a:r>
          </a:p>
          <a:p>
            <a:pPr algn="ctr"/>
            <a:endParaRPr lang="fr-FR" sz="1600" b="1" dirty="0">
              <a:solidFill>
                <a:schemeClr val="bg1"/>
              </a:solidFill>
            </a:endParaRPr>
          </a:p>
        </p:txBody>
      </p:sp>
      <p:sp>
        <p:nvSpPr>
          <p:cNvPr id="23" name="ZoneTexte 22">
            <a:extLst>
              <a:ext uri="{FF2B5EF4-FFF2-40B4-BE49-F238E27FC236}">
                <a16:creationId xmlns:a16="http://schemas.microsoft.com/office/drawing/2014/main" id="{298C2930-252F-8D56-5A92-4C6D22230E01}"/>
              </a:ext>
            </a:extLst>
          </p:cNvPr>
          <p:cNvSpPr txBox="1"/>
          <p:nvPr/>
        </p:nvSpPr>
        <p:spPr>
          <a:xfrm>
            <a:off x="5633322" y="3031777"/>
            <a:ext cx="2116824" cy="830997"/>
          </a:xfrm>
          <a:prstGeom prst="rect">
            <a:avLst/>
          </a:prstGeom>
          <a:noFill/>
        </p:spPr>
        <p:txBody>
          <a:bodyPr wrap="square" rtlCol="0">
            <a:spAutoFit/>
          </a:bodyPr>
          <a:lstStyle/>
          <a:p>
            <a:pPr algn="ctr"/>
            <a:r>
              <a:rPr lang="fr-FR" sz="1600" b="1" dirty="0">
                <a:solidFill>
                  <a:schemeClr val="bg1"/>
                </a:solidFill>
              </a:rPr>
              <a:t>Françoise GRIMALDI</a:t>
            </a:r>
          </a:p>
          <a:p>
            <a:pPr algn="ctr"/>
            <a:r>
              <a:rPr lang="fr-FR" sz="1600" b="1" dirty="0">
                <a:solidFill>
                  <a:schemeClr val="bg1"/>
                </a:solidFill>
              </a:rPr>
              <a:t>Administratrice</a:t>
            </a:r>
          </a:p>
          <a:p>
            <a:pPr algn="ctr"/>
            <a:endParaRPr lang="fr-FR" sz="1600" b="1" dirty="0">
              <a:solidFill>
                <a:schemeClr val="bg1"/>
              </a:solidFill>
            </a:endParaRPr>
          </a:p>
        </p:txBody>
      </p:sp>
      <p:sp>
        <p:nvSpPr>
          <p:cNvPr id="24" name="ZoneTexte 23">
            <a:extLst>
              <a:ext uri="{FF2B5EF4-FFF2-40B4-BE49-F238E27FC236}">
                <a16:creationId xmlns:a16="http://schemas.microsoft.com/office/drawing/2014/main" id="{10174300-EACA-9D1E-C14C-F96626ED9BAB}"/>
              </a:ext>
            </a:extLst>
          </p:cNvPr>
          <p:cNvSpPr txBox="1"/>
          <p:nvPr/>
        </p:nvSpPr>
        <p:spPr>
          <a:xfrm>
            <a:off x="6863395" y="1423453"/>
            <a:ext cx="2116824" cy="830997"/>
          </a:xfrm>
          <a:prstGeom prst="rect">
            <a:avLst/>
          </a:prstGeom>
          <a:noFill/>
        </p:spPr>
        <p:txBody>
          <a:bodyPr wrap="square" rtlCol="0">
            <a:spAutoFit/>
          </a:bodyPr>
          <a:lstStyle/>
          <a:p>
            <a:pPr algn="ctr"/>
            <a:r>
              <a:rPr lang="fr-FR" sz="1600" b="1" dirty="0">
                <a:solidFill>
                  <a:schemeClr val="bg1"/>
                </a:solidFill>
              </a:rPr>
              <a:t>Maria DUFAU</a:t>
            </a:r>
          </a:p>
          <a:p>
            <a:pPr algn="ctr"/>
            <a:r>
              <a:rPr lang="fr-FR" sz="1600" b="1" dirty="0">
                <a:solidFill>
                  <a:schemeClr val="bg1"/>
                </a:solidFill>
              </a:rPr>
              <a:t>Administratrice</a:t>
            </a:r>
          </a:p>
          <a:p>
            <a:pPr algn="ctr"/>
            <a:endParaRPr lang="fr-FR" sz="1600" b="1" dirty="0">
              <a:solidFill>
                <a:schemeClr val="bg1"/>
              </a:solidFill>
            </a:endParaRPr>
          </a:p>
        </p:txBody>
      </p:sp>
      <p:sp>
        <p:nvSpPr>
          <p:cNvPr id="5" name="Espace réservé de la date 3">
            <a:extLst>
              <a:ext uri="{FF2B5EF4-FFF2-40B4-BE49-F238E27FC236}">
                <a16:creationId xmlns:a16="http://schemas.microsoft.com/office/drawing/2014/main" id="{63900F48-9FBB-9BB5-F86B-6DA66EAF9D9E}"/>
              </a:ext>
            </a:extLst>
          </p:cNvPr>
          <p:cNvSpPr>
            <a:spLocks noGrp="1"/>
          </p:cNvSpPr>
          <p:nvPr>
            <p:ph type="dt" sz="half" idx="10"/>
          </p:nvPr>
        </p:nvSpPr>
        <p:spPr>
          <a:xfrm>
            <a:off x="457200" y="6356351"/>
            <a:ext cx="2133600" cy="365125"/>
          </a:xfrm>
        </p:spPr>
        <p:txBody>
          <a:bodyPr/>
          <a:lstStyle/>
          <a:p>
            <a:r>
              <a:rPr lang="fr-FR" dirty="0"/>
              <a:t>04/05/2024</a:t>
            </a:r>
          </a:p>
        </p:txBody>
      </p:sp>
      <p:sp>
        <p:nvSpPr>
          <p:cNvPr id="25" name="Espace réservé du pied de page 4">
            <a:extLst>
              <a:ext uri="{FF2B5EF4-FFF2-40B4-BE49-F238E27FC236}">
                <a16:creationId xmlns:a16="http://schemas.microsoft.com/office/drawing/2014/main" id="{B5115BBB-E342-847F-4AC7-953C1BF666E3}"/>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26" name="Espace réservé du numéro de diapositive 5">
            <a:extLst>
              <a:ext uri="{FF2B5EF4-FFF2-40B4-BE49-F238E27FC236}">
                <a16:creationId xmlns:a16="http://schemas.microsoft.com/office/drawing/2014/main" id="{303E4282-D546-9A09-712F-5C961CF92AEB}"/>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8</a:t>
            </a:fld>
            <a:endParaRPr lang="fr-FR" dirty="0"/>
          </a:p>
        </p:txBody>
      </p:sp>
      <p:pic>
        <p:nvPicPr>
          <p:cNvPr id="27" name="Image 26" descr="Une image contenant texte, Police, logo, Graphique&#10;&#10;Description générée automatiquement">
            <a:extLst>
              <a:ext uri="{FF2B5EF4-FFF2-40B4-BE49-F238E27FC236}">
                <a16:creationId xmlns:a16="http://schemas.microsoft.com/office/drawing/2014/main" id="{981E24D6-8D3B-FBC7-AAAC-064530ED69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2964024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B2E31429-CDAF-4E5C-E804-C152B185B70C}"/>
              </a:ext>
            </a:extLst>
          </p:cNvPr>
          <p:cNvSpPr txBox="1">
            <a:spLocks/>
          </p:cNvSpPr>
          <p:nvPr/>
        </p:nvSpPr>
        <p:spPr>
          <a:xfrm>
            <a:off x="457200" y="274639"/>
            <a:ext cx="8229600" cy="1143000"/>
          </a:xfrm>
          <a:prstGeom prst="rect">
            <a:avLst/>
          </a:prstGeom>
        </p:spPr>
        <p:txBody>
          <a:bodyPr/>
          <a:lstStyle>
            <a:lvl1pPr algn="l" defTabSz="914400" rtl="0" eaLnBrk="1" latinLnBrk="0" hangingPunct="1">
              <a:spcBef>
                <a:spcPct val="0"/>
              </a:spcBef>
              <a:buNone/>
              <a:defRPr sz="3600" kern="1200">
                <a:solidFill>
                  <a:srgbClr val="001A73"/>
                </a:solidFill>
                <a:latin typeface="Arial Black" panose="020B0A04020102020204" pitchFamily="34" charset="0"/>
                <a:ea typeface="+mj-ea"/>
                <a:cs typeface="+mj-cs"/>
              </a:defRPr>
            </a:lvl1pPr>
          </a:lstStyle>
          <a:p>
            <a:r>
              <a:rPr lang="fr-FR" b="1" dirty="0">
                <a:latin typeface="+mj-lt"/>
              </a:rPr>
              <a:t>L’Udaf64 en quelques chiffres</a:t>
            </a:r>
          </a:p>
        </p:txBody>
      </p:sp>
      <p:pic>
        <p:nvPicPr>
          <p:cNvPr id="5" name="Picture 8">
            <a:extLst>
              <a:ext uri="{FF2B5EF4-FFF2-40B4-BE49-F238E27FC236}">
                <a16:creationId xmlns:a16="http://schemas.microsoft.com/office/drawing/2014/main" id="{03AF0E86-DCC9-AAAE-F653-B26EBFD66DE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4087981" y="862135"/>
            <a:ext cx="2520280" cy="24002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mars2\com\IDENTITE GRAPHIQUE\PATATES\patate6_orange.png">
            <a:extLst>
              <a:ext uri="{FF2B5EF4-FFF2-40B4-BE49-F238E27FC236}">
                <a16:creationId xmlns:a16="http://schemas.microsoft.com/office/drawing/2014/main" id="{7373F83E-67DB-BA88-FB37-2C58E3D2820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3608" y="2558344"/>
            <a:ext cx="2520280" cy="249627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a:extLst>
              <a:ext uri="{FF2B5EF4-FFF2-40B4-BE49-F238E27FC236}">
                <a16:creationId xmlns:a16="http://schemas.microsoft.com/office/drawing/2014/main" id="{3553A21B-28C7-A8DA-A292-97F1F5DAA51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4427984" y="4265004"/>
            <a:ext cx="2520280" cy="231835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E0997BB-D4FE-2F64-2764-D1F92207417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406368" y="838589"/>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AA34EA60-B374-71CF-0251-30D9B4DFE8D1}"/>
              </a:ext>
            </a:extLst>
          </p:cNvPr>
          <p:cNvSpPr txBox="1"/>
          <p:nvPr/>
        </p:nvSpPr>
        <p:spPr>
          <a:xfrm>
            <a:off x="1533368" y="1600296"/>
            <a:ext cx="2116824" cy="830997"/>
          </a:xfrm>
          <a:prstGeom prst="rect">
            <a:avLst/>
          </a:prstGeom>
          <a:noFill/>
        </p:spPr>
        <p:txBody>
          <a:bodyPr wrap="square" rtlCol="0">
            <a:spAutoFit/>
          </a:bodyPr>
          <a:lstStyle/>
          <a:p>
            <a:pPr algn="ctr"/>
            <a:r>
              <a:rPr lang="fr-FR" sz="1600" b="1" dirty="0">
                <a:solidFill>
                  <a:schemeClr val="bg1"/>
                </a:solidFill>
              </a:rPr>
              <a:t>191 945</a:t>
            </a:r>
          </a:p>
          <a:p>
            <a:pPr algn="ctr"/>
            <a:r>
              <a:rPr lang="fr-FR" sz="1600" b="1" dirty="0">
                <a:solidFill>
                  <a:schemeClr val="bg1"/>
                </a:solidFill>
              </a:rPr>
              <a:t>Familles Représentées</a:t>
            </a:r>
          </a:p>
          <a:p>
            <a:pPr algn="ctr"/>
            <a:r>
              <a:rPr lang="fr-FR" sz="1600" b="1" dirty="0">
                <a:solidFill>
                  <a:schemeClr val="bg1"/>
                </a:solidFill>
              </a:rPr>
              <a:t>dans le département</a:t>
            </a:r>
          </a:p>
        </p:txBody>
      </p:sp>
      <p:sp>
        <p:nvSpPr>
          <p:cNvPr id="11" name="ZoneTexte 10">
            <a:extLst>
              <a:ext uri="{FF2B5EF4-FFF2-40B4-BE49-F238E27FC236}">
                <a16:creationId xmlns:a16="http://schemas.microsoft.com/office/drawing/2014/main" id="{A560D170-010E-437B-3365-997988E7A353}"/>
              </a:ext>
            </a:extLst>
          </p:cNvPr>
          <p:cNvSpPr txBox="1"/>
          <p:nvPr/>
        </p:nvSpPr>
        <p:spPr>
          <a:xfrm>
            <a:off x="4289709" y="1512994"/>
            <a:ext cx="2116824" cy="830997"/>
          </a:xfrm>
          <a:prstGeom prst="rect">
            <a:avLst/>
          </a:prstGeom>
          <a:noFill/>
        </p:spPr>
        <p:txBody>
          <a:bodyPr wrap="square" rtlCol="0">
            <a:spAutoFit/>
          </a:bodyPr>
          <a:lstStyle/>
          <a:p>
            <a:pPr algn="ctr"/>
            <a:r>
              <a:rPr lang="fr-FR" sz="1600" b="1" dirty="0">
                <a:solidFill>
                  <a:schemeClr val="bg1"/>
                </a:solidFill>
              </a:rPr>
              <a:t>73 </a:t>
            </a:r>
          </a:p>
          <a:p>
            <a:pPr algn="ctr"/>
            <a:r>
              <a:rPr lang="fr-FR" sz="1600" b="1" dirty="0">
                <a:solidFill>
                  <a:schemeClr val="bg1"/>
                </a:solidFill>
              </a:rPr>
              <a:t>Représentations Familiales</a:t>
            </a:r>
          </a:p>
        </p:txBody>
      </p:sp>
      <p:sp>
        <p:nvSpPr>
          <p:cNvPr id="12" name="ZoneTexte 11">
            <a:extLst>
              <a:ext uri="{FF2B5EF4-FFF2-40B4-BE49-F238E27FC236}">
                <a16:creationId xmlns:a16="http://schemas.microsoft.com/office/drawing/2014/main" id="{703CCD66-B8F7-FE07-26AA-E63120A84C7C}"/>
              </a:ext>
            </a:extLst>
          </p:cNvPr>
          <p:cNvSpPr txBox="1"/>
          <p:nvPr/>
        </p:nvSpPr>
        <p:spPr>
          <a:xfrm>
            <a:off x="1106232" y="3393399"/>
            <a:ext cx="2116824" cy="830997"/>
          </a:xfrm>
          <a:prstGeom prst="rect">
            <a:avLst/>
          </a:prstGeom>
          <a:noFill/>
        </p:spPr>
        <p:txBody>
          <a:bodyPr wrap="square" rtlCol="0">
            <a:spAutoFit/>
          </a:bodyPr>
          <a:lstStyle/>
          <a:p>
            <a:pPr algn="ctr"/>
            <a:r>
              <a:rPr lang="fr-FR" sz="1600" b="1" dirty="0">
                <a:solidFill>
                  <a:schemeClr val="bg1"/>
                </a:solidFill>
              </a:rPr>
              <a:t>20</a:t>
            </a:r>
          </a:p>
          <a:p>
            <a:pPr algn="ctr"/>
            <a:r>
              <a:rPr lang="fr-FR" sz="1600" b="1" dirty="0">
                <a:solidFill>
                  <a:schemeClr val="bg1"/>
                </a:solidFill>
              </a:rPr>
              <a:t>Associations Adhérentes</a:t>
            </a:r>
          </a:p>
        </p:txBody>
      </p:sp>
      <p:sp>
        <p:nvSpPr>
          <p:cNvPr id="15" name="ZoneTexte 14">
            <a:extLst>
              <a:ext uri="{FF2B5EF4-FFF2-40B4-BE49-F238E27FC236}">
                <a16:creationId xmlns:a16="http://schemas.microsoft.com/office/drawing/2014/main" id="{1CE0DFAD-67EA-B09B-7ACE-502BF2B51140}"/>
              </a:ext>
            </a:extLst>
          </p:cNvPr>
          <p:cNvSpPr txBox="1"/>
          <p:nvPr/>
        </p:nvSpPr>
        <p:spPr>
          <a:xfrm>
            <a:off x="4629712" y="5005330"/>
            <a:ext cx="2116824" cy="584775"/>
          </a:xfrm>
          <a:prstGeom prst="rect">
            <a:avLst/>
          </a:prstGeom>
          <a:noFill/>
        </p:spPr>
        <p:txBody>
          <a:bodyPr wrap="square" rtlCol="0">
            <a:spAutoFit/>
          </a:bodyPr>
          <a:lstStyle/>
          <a:p>
            <a:pPr algn="ctr"/>
            <a:r>
              <a:rPr lang="fr-FR" sz="1600" b="1" dirty="0">
                <a:solidFill>
                  <a:schemeClr val="bg1"/>
                </a:solidFill>
              </a:rPr>
              <a:t>3</a:t>
            </a:r>
          </a:p>
          <a:p>
            <a:pPr algn="ctr"/>
            <a:r>
              <a:rPr lang="fr-FR" sz="1600" b="1" dirty="0">
                <a:solidFill>
                  <a:schemeClr val="bg1"/>
                </a:solidFill>
              </a:rPr>
              <a:t>Salariées</a:t>
            </a:r>
          </a:p>
        </p:txBody>
      </p:sp>
      <p:pic>
        <p:nvPicPr>
          <p:cNvPr id="16" name="Picture 8">
            <a:extLst>
              <a:ext uri="{FF2B5EF4-FFF2-40B4-BE49-F238E27FC236}">
                <a16:creationId xmlns:a16="http://schemas.microsoft.com/office/drawing/2014/main" id="{56327C2B-FD16-6489-D179-3931D7B93F0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3563888" y="2365002"/>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6">
            <a:extLst>
              <a:ext uri="{FF2B5EF4-FFF2-40B4-BE49-F238E27FC236}">
                <a16:creationId xmlns:a16="http://schemas.microsoft.com/office/drawing/2014/main" id="{7F635650-7B2D-FE2F-806D-9932417DE6B7}"/>
              </a:ext>
            </a:extLst>
          </p:cNvPr>
          <p:cNvSpPr txBox="1"/>
          <p:nvPr/>
        </p:nvSpPr>
        <p:spPr>
          <a:xfrm>
            <a:off x="3667373" y="3017690"/>
            <a:ext cx="2116824" cy="830997"/>
          </a:xfrm>
          <a:prstGeom prst="rect">
            <a:avLst/>
          </a:prstGeom>
          <a:noFill/>
        </p:spPr>
        <p:txBody>
          <a:bodyPr wrap="square" rtlCol="0">
            <a:spAutoFit/>
          </a:bodyPr>
          <a:lstStyle/>
          <a:p>
            <a:pPr algn="ctr"/>
            <a:r>
              <a:rPr lang="fr-FR" sz="1600" b="1" dirty="0">
                <a:solidFill>
                  <a:schemeClr val="bg1"/>
                </a:solidFill>
              </a:rPr>
              <a:t>36</a:t>
            </a:r>
          </a:p>
          <a:p>
            <a:pPr algn="ctr"/>
            <a:r>
              <a:rPr lang="fr-FR" sz="1600" b="1" dirty="0">
                <a:solidFill>
                  <a:schemeClr val="bg1"/>
                </a:solidFill>
              </a:rPr>
              <a:t>Représentants dans les CCAS</a:t>
            </a:r>
          </a:p>
        </p:txBody>
      </p:sp>
      <p:pic>
        <p:nvPicPr>
          <p:cNvPr id="18" name="Picture 8">
            <a:extLst>
              <a:ext uri="{FF2B5EF4-FFF2-40B4-BE49-F238E27FC236}">
                <a16:creationId xmlns:a16="http://schemas.microsoft.com/office/drawing/2014/main" id="{3C8641F2-5835-D7E2-D435-A151DE47B5F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784197" y="1979917"/>
            <a:ext cx="2520280" cy="2400267"/>
          </a:xfrm>
          <a:prstGeom prst="rect">
            <a:avLst/>
          </a:prstGeom>
          <a:noFill/>
          <a:extLst>
            <a:ext uri="{909E8E84-426E-40DD-AFC4-6F175D3DCCD1}">
              <a14:hiddenFill xmlns:a14="http://schemas.microsoft.com/office/drawing/2010/main">
                <a:solidFill>
                  <a:srgbClr val="FFFFFF"/>
                </a:solidFill>
              </a14:hiddenFill>
            </a:ext>
          </a:extLst>
        </p:spPr>
      </p:pic>
      <p:sp>
        <p:nvSpPr>
          <p:cNvPr id="19" name="ZoneTexte 18">
            <a:extLst>
              <a:ext uri="{FF2B5EF4-FFF2-40B4-BE49-F238E27FC236}">
                <a16:creationId xmlns:a16="http://schemas.microsoft.com/office/drawing/2014/main" id="{1DD52A0D-5A01-A285-142C-DDFB88E594C6}"/>
              </a:ext>
            </a:extLst>
          </p:cNvPr>
          <p:cNvSpPr txBox="1"/>
          <p:nvPr/>
        </p:nvSpPr>
        <p:spPr>
          <a:xfrm>
            <a:off x="6022799" y="2474536"/>
            <a:ext cx="2116824" cy="1077218"/>
          </a:xfrm>
          <a:prstGeom prst="rect">
            <a:avLst/>
          </a:prstGeom>
          <a:noFill/>
        </p:spPr>
        <p:txBody>
          <a:bodyPr wrap="square" rtlCol="0">
            <a:spAutoFit/>
          </a:bodyPr>
          <a:lstStyle/>
          <a:p>
            <a:pPr algn="ctr"/>
            <a:r>
              <a:rPr lang="fr-FR" sz="1600" b="1" dirty="0">
                <a:solidFill>
                  <a:schemeClr val="bg1"/>
                </a:solidFill>
              </a:rPr>
              <a:t>13</a:t>
            </a:r>
          </a:p>
          <a:p>
            <a:pPr algn="ctr"/>
            <a:r>
              <a:rPr lang="fr-FR" sz="1600" b="1" dirty="0">
                <a:solidFill>
                  <a:schemeClr val="bg1"/>
                </a:solidFill>
              </a:rPr>
              <a:t>Représentants au sein des instances départementales</a:t>
            </a:r>
          </a:p>
        </p:txBody>
      </p:sp>
      <p:pic>
        <p:nvPicPr>
          <p:cNvPr id="20" name="Picture 8" descr="\\mars2\com\IDENTITE GRAPHIQUE\PATATES\patate6_orange.png">
            <a:extLst>
              <a:ext uri="{FF2B5EF4-FFF2-40B4-BE49-F238E27FC236}">
                <a16:creationId xmlns:a16="http://schemas.microsoft.com/office/drawing/2014/main" id="{EC55C993-D6DF-EADB-8A66-6610D31F820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4763" y="4098869"/>
            <a:ext cx="2520280" cy="2496277"/>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9526B3D9-E5D2-6CF6-C775-DAFC6EAC8D52}"/>
              </a:ext>
            </a:extLst>
          </p:cNvPr>
          <p:cNvSpPr txBox="1"/>
          <p:nvPr/>
        </p:nvSpPr>
        <p:spPr>
          <a:xfrm>
            <a:off x="311175" y="5054621"/>
            <a:ext cx="2116824" cy="584775"/>
          </a:xfrm>
          <a:prstGeom prst="rect">
            <a:avLst/>
          </a:prstGeom>
          <a:noFill/>
        </p:spPr>
        <p:txBody>
          <a:bodyPr wrap="square" rtlCol="0">
            <a:spAutoFit/>
          </a:bodyPr>
          <a:lstStyle/>
          <a:p>
            <a:pPr algn="ctr"/>
            <a:r>
              <a:rPr lang="fr-FR" sz="1600" b="1" dirty="0">
                <a:solidFill>
                  <a:schemeClr val="bg1"/>
                </a:solidFill>
              </a:rPr>
              <a:t>1729</a:t>
            </a:r>
          </a:p>
          <a:p>
            <a:pPr algn="ctr"/>
            <a:r>
              <a:rPr lang="fr-FR" sz="1600" b="1" dirty="0">
                <a:solidFill>
                  <a:schemeClr val="bg1"/>
                </a:solidFill>
              </a:rPr>
              <a:t> Familles Adhérentes</a:t>
            </a:r>
          </a:p>
        </p:txBody>
      </p:sp>
      <p:sp>
        <p:nvSpPr>
          <p:cNvPr id="4" name="Espace réservé de la date 3">
            <a:extLst>
              <a:ext uri="{FF2B5EF4-FFF2-40B4-BE49-F238E27FC236}">
                <a16:creationId xmlns:a16="http://schemas.microsoft.com/office/drawing/2014/main" id="{E0D7ED50-BE9A-5D6E-C479-577D171FD3FE}"/>
              </a:ext>
            </a:extLst>
          </p:cNvPr>
          <p:cNvSpPr>
            <a:spLocks noGrp="1"/>
          </p:cNvSpPr>
          <p:nvPr>
            <p:ph type="dt" sz="half" idx="10"/>
          </p:nvPr>
        </p:nvSpPr>
        <p:spPr>
          <a:xfrm>
            <a:off x="457200" y="6356351"/>
            <a:ext cx="2133600" cy="365125"/>
          </a:xfrm>
        </p:spPr>
        <p:txBody>
          <a:bodyPr/>
          <a:lstStyle/>
          <a:p>
            <a:r>
              <a:rPr lang="fr-FR" dirty="0"/>
              <a:t>04/05/2024</a:t>
            </a:r>
          </a:p>
        </p:txBody>
      </p:sp>
      <p:sp>
        <p:nvSpPr>
          <p:cNvPr id="7" name="Espace réservé du pied de page 4">
            <a:extLst>
              <a:ext uri="{FF2B5EF4-FFF2-40B4-BE49-F238E27FC236}">
                <a16:creationId xmlns:a16="http://schemas.microsoft.com/office/drawing/2014/main" id="{4E467716-DF0E-AD42-162E-EA3B93A033C9}"/>
              </a:ext>
            </a:extLst>
          </p:cNvPr>
          <p:cNvSpPr>
            <a:spLocks noGrp="1"/>
          </p:cNvSpPr>
          <p:nvPr>
            <p:ph type="ftr" sz="quarter" idx="11"/>
          </p:nvPr>
        </p:nvSpPr>
        <p:spPr>
          <a:xfrm>
            <a:off x="3124200" y="6356351"/>
            <a:ext cx="2895600" cy="365125"/>
          </a:xfrm>
        </p:spPr>
        <p:txBody>
          <a:bodyPr/>
          <a:lstStyle/>
          <a:p>
            <a:r>
              <a:rPr lang="fr-FR" dirty="0"/>
              <a:t>Rapport d’Activité 2023</a:t>
            </a:r>
          </a:p>
        </p:txBody>
      </p:sp>
      <p:sp>
        <p:nvSpPr>
          <p:cNvPr id="13" name="Espace réservé du numéro de diapositive 5">
            <a:extLst>
              <a:ext uri="{FF2B5EF4-FFF2-40B4-BE49-F238E27FC236}">
                <a16:creationId xmlns:a16="http://schemas.microsoft.com/office/drawing/2014/main" id="{715286DA-A8E9-2800-284D-07C1143A0771}"/>
              </a:ext>
            </a:extLst>
          </p:cNvPr>
          <p:cNvSpPr>
            <a:spLocks noGrp="1"/>
          </p:cNvSpPr>
          <p:nvPr>
            <p:ph type="sldNum" sz="quarter" idx="12"/>
          </p:nvPr>
        </p:nvSpPr>
        <p:spPr>
          <a:xfrm>
            <a:off x="6516216" y="6356351"/>
            <a:ext cx="576064" cy="365125"/>
          </a:xfrm>
        </p:spPr>
        <p:txBody>
          <a:bodyPr/>
          <a:lstStyle/>
          <a:p>
            <a:fld id="{2511D2C5-E144-4D27-97C8-AD396BB15896}" type="slidenum">
              <a:rPr lang="fr-FR" smtClean="0"/>
              <a:pPr/>
              <a:t>9</a:t>
            </a:fld>
            <a:endParaRPr lang="fr-FR" dirty="0"/>
          </a:p>
        </p:txBody>
      </p:sp>
      <p:pic>
        <p:nvPicPr>
          <p:cNvPr id="14" name="Image 13" descr="Une image contenant texte, Police, logo, Graphique&#10;&#10;Description générée automatiquement">
            <a:extLst>
              <a:ext uri="{FF2B5EF4-FFF2-40B4-BE49-F238E27FC236}">
                <a16:creationId xmlns:a16="http://schemas.microsoft.com/office/drawing/2014/main" id="{27E2FA3C-B312-E81A-686D-3DB3215736F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78191" y="5877272"/>
            <a:ext cx="1324609" cy="956732"/>
          </a:xfrm>
          <a:prstGeom prst="rect">
            <a:avLst/>
          </a:prstGeom>
        </p:spPr>
      </p:pic>
    </p:spTree>
    <p:extLst>
      <p:ext uri="{BB962C8B-B14F-4D97-AF65-F5344CB8AC3E}">
        <p14:creationId xmlns:p14="http://schemas.microsoft.com/office/powerpoint/2010/main" val="382178229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5037</TotalTime>
  <Words>3572</Words>
  <Application>Microsoft Office PowerPoint</Application>
  <PresentationFormat>Affichage à l'écran (4:3)</PresentationFormat>
  <Paragraphs>452</Paragraphs>
  <Slides>30</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30</vt:i4>
      </vt:variant>
    </vt:vector>
  </HeadingPairs>
  <TitlesOfParts>
    <vt:vector size="37" baseType="lpstr">
      <vt:lpstr>Aptos</vt:lpstr>
      <vt:lpstr>Arial</vt:lpstr>
      <vt:lpstr>Arial Black</vt:lpstr>
      <vt:lpstr>Calibri</vt:lpstr>
      <vt:lpstr>Symbol</vt:lpstr>
      <vt:lpstr>Times New Roman</vt:lpstr>
      <vt:lpstr>Thème Office</vt:lpstr>
      <vt:lpstr>Assemblée Générale du 04 mai 2024</vt:lpstr>
      <vt:lpstr>Sommaire</vt:lpstr>
      <vt:lpstr>Le Mot de la Présidente</vt:lpstr>
      <vt:lpstr>Qui sommes-nous ?</vt:lpstr>
      <vt:lpstr>L’Udaf64 en bref</vt:lpstr>
      <vt:lpstr>Présentation PowerPoint</vt:lpstr>
      <vt:lpstr>Les Membres du Bureau</vt:lpstr>
      <vt:lpstr>Présentation PowerPoint</vt:lpstr>
      <vt:lpstr>Présentation PowerPoint</vt:lpstr>
      <vt:lpstr>Présentation PowerPoint</vt:lpstr>
      <vt:lpstr>Nos missions</vt:lpstr>
      <vt:lpstr>Nos associations adhérentes</vt:lpstr>
      <vt:lpstr>Les représentations</vt:lpstr>
      <vt:lpstr>Présentation PowerPoint</vt:lpstr>
      <vt:lpstr>Présentation PowerPoint</vt:lpstr>
      <vt:lpstr>Les représentations</vt:lpstr>
      <vt:lpstr>Présentation PowerPoint</vt:lpstr>
      <vt:lpstr>Présentation PowerPoint</vt:lpstr>
      <vt:lpstr>Présentation PowerPoint</vt:lpstr>
      <vt:lpstr>Les représentations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Une stratégie de communication commune pour le réseau Unaf Udaf Uraf</dc:title>
  <dc:creator>MONDET Laure</dc:creator>
  <cp:lastModifiedBy>Contact UDAF64</cp:lastModifiedBy>
  <cp:revision>181</cp:revision>
  <cp:lastPrinted>2019-05-23T13:19:47Z</cp:lastPrinted>
  <dcterms:created xsi:type="dcterms:W3CDTF">2019-05-14T09:39:19Z</dcterms:created>
  <dcterms:modified xsi:type="dcterms:W3CDTF">2024-05-06T10:14:51Z</dcterms:modified>
</cp:coreProperties>
</file>